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8"/>
  </p:normalViewPr>
  <p:slideViewPr>
    <p:cSldViewPr snapToGrid="0" snapToObjects="1">
      <p:cViewPr varScale="1">
        <p:scale>
          <a:sx n="106" d="100"/>
          <a:sy n="106" d="100"/>
        </p:scale>
        <p:origin x="816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rgbClr val="003476"/>
            </a:solidFill>
            <a:ln>
              <a:noFill/>
            </a:ln>
          </c:spPr>
          <c:invertIfNegative val="1"/>
          <c:cat>
            <c:strRef>
              <c:f>Sheet1!$A$2:$A$28</c:f>
              <c:strCache>
                <c:ptCount val="27"/>
                <c:pt idx="0">
                  <c:v>1/9</c:v>
                </c:pt>
                <c:pt idx="1">
                  <c:v>2/9</c:v>
                </c:pt>
                <c:pt idx="2">
                  <c:v>3/9</c:v>
                </c:pt>
                <c:pt idx="3">
                  <c:v>4/9</c:v>
                </c:pt>
                <c:pt idx="4">
                  <c:v>5/9</c:v>
                </c:pt>
                <c:pt idx="5">
                  <c:v>6/9</c:v>
                </c:pt>
                <c:pt idx="6">
                  <c:v>7/9</c:v>
                </c:pt>
                <c:pt idx="7">
                  <c:v>8/9</c:v>
                </c:pt>
                <c:pt idx="8">
                  <c:v>9/9</c:v>
                </c:pt>
                <c:pt idx="9">
                  <c:v>10/9</c:v>
                </c:pt>
                <c:pt idx="10">
                  <c:v>11/9</c:v>
                </c:pt>
                <c:pt idx="11">
                  <c:v>12/9</c:v>
                </c:pt>
                <c:pt idx="12">
                  <c:v>13/9</c:v>
                </c:pt>
                <c:pt idx="13">
                  <c:v>14/9</c:v>
                </c:pt>
                <c:pt idx="14">
                  <c:v>15/9</c:v>
                </c:pt>
                <c:pt idx="15">
                  <c:v>16/9</c:v>
                </c:pt>
                <c:pt idx="16">
                  <c:v>17/9</c:v>
                </c:pt>
                <c:pt idx="17">
                  <c:v>18/9</c:v>
                </c:pt>
                <c:pt idx="18">
                  <c:v>19/9</c:v>
                </c:pt>
                <c:pt idx="19">
                  <c:v>20/9</c:v>
                </c:pt>
                <c:pt idx="20">
                  <c:v>21/9</c:v>
                </c:pt>
                <c:pt idx="21">
                  <c:v>22/9</c:v>
                </c:pt>
                <c:pt idx="22">
                  <c:v>23/9</c:v>
                </c:pt>
                <c:pt idx="23">
                  <c:v>24/9</c:v>
                </c:pt>
                <c:pt idx="24">
                  <c:v>25/9</c:v>
                </c:pt>
                <c:pt idx="25">
                  <c:v>26/9</c:v>
                </c:pt>
                <c:pt idx="26">
                  <c:v>27/9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91</c:v>
                </c:pt>
                <c:pt idx="1">
                  <c:v>88</c:v>
                </c:pt>
                <c:pt idx="2">
                  <c:v>121</c:v>
                </c:pt>
                <c:pt idx="3">
                  <c:v>113</c:v>
                </c:pt>
                <c:pt idx="4">
                  <c:v>56</c:v>
                </c:pt>
                <c:pt idx="5">
                  <c:v>42</c:v>
                </c:pt>
                <c:pt idx="6">
                  <c:v>77</c:v>
                </c:pt>
                <c:pt idx="7">
                  <c:v>106</c:v>
                </c:pt>
                <c:pt idx="8">
                  <c:v>157</c:v>
                </c:pt>
                <c:pt idx="9">
                  <c:v>130</c:v>
                </c:pt>
                <c:pt idx="10">
                  <c:v>158</c:v>
                </c:pt>
                <c:pt idx="11">
                  <c:v>93</c:v>
                </c:pt>
                <c:pt idx="12">
                  <c:v>82</c:v>
                </c:pt>
                <c:pt idx="13">
                  <c:v>160</c:v>
                </c:pt>
                <c:pt idx="14">
                  <c:v>117</c:v>
                </c:pt>
                <c:pt idx="15">
                  <c:v>92</c:v>
                </c:pt>
                <c:pt idx="16">
                  <c:v>63</c:v>
                </c:pt>
                <c:pt idx="17">
                  <c:v>24</c:v>
                </c:pt>
                <c:pt idx="18">
                  <c:v>7</c:v>
                </c:pt>
                <c:pt idx="19">
                  <c:v>21</c:v>
                </c:pt>
                <c:pt idx="20">
                  <c:v>38</c:v>
                </c:pt>
                <c:pt idx="21">
                  <c:v>60</c:v>
                </c:pt>
                <c:pt idx="22">
                  <c:v>53</c:v>
                </c:pt>
                <c:pt idx="23">
                  <c:v>49</c:v>
                </c:pt>
                <c:pt idx="24">
                  <c:v>39</c:v>
                </c:pt>
                <c:pt idx="25">
                  <c:v>21</c:v>
                </c:pt>
                <c:pt idx="26">
                  <c:v>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B3B9-C449-B99F-79D104907C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Google</c:v>
                </c:pt>
              </c:strCache>
            </c:strRef>
          </c:tx>
          <c:spPr>
            <a:solidFill>
              <a:srgbClr val="61BDFF"/>
            </a:solidFill>
            <a:ln>
              <a:noFill/>
            </a:ln>
          </c:spPr>
          <c:invertIfNegative val="1"/>
          <c:cat>
            <c:strRef>
              <c:f>Sheet1!$A$2:$A$28</c:f>
              <c:strCache>
                <c:ptCount val="27"/>
                <c:pt idx="0">
                  <c:v>1/9</c:v>
                </c:pt>
                <c:pt idx="1">
                  <c:v>2/9</c:v>
                </c:pt>
                <c:pt idx="2">
                  <c:v>3/9</c:v>
                </c:pt>
                <c:pt idx="3">
                  <c:v>4/9</c:v>
                </c:pt>
                <c:pt idx="4">
                  <c:v>5/9</c:v>
                </c:pt>
                <c:pt idx="5">
                  <c:v>6/9</c:v>
                </c:pt>
                <c:pt idx="6">
                  <c:v>7/9</c:v>
                </c:pt>
                <c:pt idx="7">
                  <c:v>8/9</c:v>
                </c:pt>
                <c:pt idx="8">
                  <c:v>9/9</c:v>
                </c:pt>
                <c:pt idx="9">
                  <c:v>10/9</c:v>
                </c:pt>
                <c:pt idx="10">
                  <c:v>11/9</c:v>
                </c:pt>
                <c:pt idx="11">
                  <c:v>12/9</c:v>
                </c:pt>
                <c:pt idx="12">
                  <c:v>13/9</c:v>
                </c:pt>
                <c:pt idx="13">
                  <c:v>14/9</c:v>
                </c:pt>
                <c:pt idx="14">
                  <c:v>15/9</c:v>
                </c:pt>
                <c:pt idx="15">
                  <c:v>16/9</c:v>
                </c:pt>
                <c:pt idx="16">
                  <c:v>17/9</c:v>
                </c:pt>
                <c:pt idx="17">
                  <c:v>18/9</c:v>
                </c:pt>
                <c:pt idx="18">
                  <c:v>19/9</c:v>
                </c:pt>
                <c:pt idx="19">
                  <c:v>20/9</c:v>
                </c:pt>
                <c:pt idx="20">
                  <c:v>21/9</c:v>
                </c:pt>
                <c:pt idx="21">
                  <c:v>22/9</c:v>
                </c:pt>
                <c:pt idx="22">
                  <c:v>23/9</c:v>
                </c:pt>
                <c:pt idx="23">
                  <c:v>24/9</c:v>
                </c:pt>
                <c:pt idx="24">
                  <c:v>25/9</c:v>
                </c:pt>
                <c:pt idx="25">
                  <c:v>26/9</c:v>
                </c:pt>
                <c:pt idx="26">
                  <c:v>27/9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41</c:v>
                </c:pt>
                <c:pt idx="1">
                  <c:v>25</c:v>
                </c:pt>
                <c:pt idx="2">
                  <c:v>24</c:v>
                </c:pt>
                <c:pt idx="3">
                  <c:v>16</c:v>
                </c:pt>
                <c:pt idx="4">
                  <c:v>15</c:v>
                </c:pt>
                <c:pt idx="5">
                  <c:v>6</c:v>
                </c:pt>
                <c:pt idx="6">
                  <c:v>8</c:v>
                </c:pt>
                <c:pt idx="7">
                  <c:v>11</c:v>
                </c:pt>
                <c:pt idx="8">
                  <c:v>13</c:v>
                </c:pt>
                <c:pt idx="9">
                  <c:v>11</c:v>
                </c:pt>
                <c:pt idx="10">
                  <c:v>6</c:v>
                </c:pt>
                <c:pt idx="11">
                  <c:v>7</c:v>
                </c:pt>
                <c:pt idx="12">
                  <c:v>9</c:v>
                </c:pt>
                <c:pt idx="13">
                  <c:v>14</c:v>
                </c:pt>
                <c:pt idx="14">
                  <c:v>5</c:v>
                </c:pt>
                <c:pt idx="15">
                  <c:v>14</c:v>
                </c:pt>
                <c:pt idx="16">
                  <c:v>19</c:v>
                </c:pt>
                <c:pt idx="17">
                  <c:v>17</c:v>
                </c:pt>
                <c:pt idx="18">
                  <c:v>5</c:v>
                </c:pt>
                <c:pt idx="19">
                  <c:v>3</c:v>
                </c:pt>
                <c:pt idx="20">
                  <c:v>15</c:v>
                </c:pt>
                <c:pt idx="21">
                  <c:v>41</c:v>
                </c:pt>
                <c:pt idx="22">
                  <c:v>7</c:v>
                </c:pt>
                <c:pt idx="23">
                  <c:v>15</c:v>
                </c:pt>
                <c:pt idx="24">
                  <c:v>19</c:v>
                </c:pt>
                <c:pt idx="25">
                  <c:v>1</c:v>
                </c:pt>
                <c:pt idx="26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B3B9-C449-B99F-79D104907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>
            <a:solidFill>
              <a:srgbClr val="D5DDE8"/>
            </a:solidFill>
          </a:ln>
        </c:spPr>
        <c:txPr>
          <a:bodyPr/>
          <a:lstStyle/>
          <a:p>
            <a:pPr>
              <a:defRPr sz="800">
                <a:solidFill>
                  <a:srgbClr val="6D7686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 w="6350">
              <a:solidFill>
                <a:srgbClr val="D5DDE8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6D7686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800"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Μονάδες ιατρών (U1–U5)</c:v>
                </c:pt>
              </c:strCache>
            </c:strRef>
          </c:tx>
          <c:spPr>
            <a:solidFill>
              <a:srgbClr val="003476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rgbClr val="1A1F2B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24/08</c:v>
                </c:pt>
                <c:pt idx="1">
                  <c:v>31/08</c:v>
                </c:pt>
                <c:pt idx="2">
                  <c:v>07/09</c:v>
                </c:pt>
                <c:pt idx="3">
                  <c:v>14/09</c:v>
                </c:pt>
                <c:pt idx="4">
                  <c:v>21/09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116</c:v>
                </c:pt>
                <c:pt idx="1">
                  <c:v>226</c:v>
                </c:pt>
                <c:pt idx="2">
                  <c:v>280</c:v>
                </c:pt>
                <c:pt idx="3">
                  <c:v>166</c:v>
                </c:pt>
                <c:pt idx="4">
                  <c:v>118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44EA-3249-A0DC-BCB4908D3C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Μη ιατρικές (U0)</c:v>
                </c:pt>
              </c:strCache>
            </c:strRef>
          </c:tx>
          <c:spPr>
            <a:solidFill>
              <a:srgbClr val="C97A00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solidFill>
                      <a:srgbClr val="1A1F2B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24/08</c:v>
                </c:pt>
                <c:pt idx="1">
                  <c:v>31/08</c:v>
                </c:pt>
                <c:pt idx="2">
                  <c:v>07/09</c:v>
                </c:pt>
                <c:pt idx="3">
                  <c:v>14/09</c:v>
                </c:pt>
                <c:pt idx="4">
                  <c:v>21/09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58</c:v>
                </c:pt>
                <c:pt idx="1">
                  <c:v>150</c:v>
                </c:pt>
                <c:pt idx="2">
                  <c:v>100</c:v>
                </c:pt>
                <c:pt idx="3">
                  <c:v>90</c:v>
                </c:pt>
                <c:pt idx="4">
                  <c:v>75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44EA-3249-A0DC-BCB4908D3C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>
            <a:solidFill>
              <a:srgbClr val="D5DDE8"/>
            </a:solidFill>
          </a:ln>
        </c:spPr>
        <c:txPr>
          <a:bodyPr/>
          <a:lstStyle/>
          <a:p>
            <a:pPr>
              <a:defRPr sz="800">
                <a:solidFill>
                  <a:srgbClr val="6D7686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 w="6350">
              <a:solidFill>
                <a:srgbClr val="D5DDE8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6D7686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800"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A7DDE-0770-7C4E-BCA5-BBE6071B135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D8ED6-A031-454C-94B8-A9882047D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7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Όλα τα μεγέθη από την παραγωγική βάση 28-09-2026 και τα στιγμιότυπα των 14/18-09. Τα 12.574 ευρήματα περιλαμβάνουν 3.112 πληροφοριακά.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Εννοιολογική ροή, όχι αρχιτεκτονική. Όλες οι πηγές είναι δημόσια προσβάσιμες· κανένα στοιχείο ασθενούς δεν συλλέγεται.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18-09 ανά Σύλλογο από το αντίγραφο της βάσης της 20-09 (6.811 ευρήματα, ίδιο με το deck 18-09), με περιοχή από τη διεύθυνση: ΙΣΑ 67/141, ΙΣΠ 13/27 και 184/295 σε 978 διαφημιζόμενους χωρίς διεύθυνση, που δεν εμφανίζονται εδώ. 28-09: 375 δομές χωρίς περιοχή (26 ΚΟΚΚΙΝΕΣ, 296 ΚΙΤΡΙΝΕΣ) εκτός πίνακα. «Χαρτογραφημένες»: μονάδες ιατρών στον χάρτη προς ιατρεία του μητρώου του Συλλόγου.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Όλα υποψήφια ευρήματα, καμία επωνυμία. Το «Botox» στα V4 είναι ονομαστική αναφορά σκευάσματος με συνταγή σε διαφήμιση προς το κοινό (ΚΥΑ 32221/2013 άρ. 120), ανεξαρτήτως ποιος διαφημίζει.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Ημερομηνία έναρξης = η ημερομηνία της πλατφόρμας. Παραγωγή 29-09 πρωί. Ανακοίνωση ΙΣΑ για την υπόθεση Μαζωνάκη: 10-09-2026. 10/9: 130 Meta + 11 Google· 27/9: 13 Meta (η 28/9 εκτός: 33 Meta έως το πρωί της 29/9, ελλιπής). Διαφημίσεις με εύρημα: 14/9 39, 25/9 3 (οι 26–28/9 δεν έχουν ταξινομηθεί ακόμη). Μέσος όρος Meta 1–13/9: 101/ημέρα, 19–25/9: 38/ημέρα.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Επανέλεγχος με στοχευμένη σάρωση της Meta Ad Library ανά σελίδα διαφημιζόμενου στις 28-09 (pipeline scrape-meta-ads-library). Οι ιστοσελίδες των ίδιων δομών δεν άλλαξαν κείμενο από τις 18-09.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Μόνο μητρώα και αριθμοί δομών· κανένα εύρημα. Οδοντιατρεία = τύπος Google dentist/dental_clinic, φυσικοθεραπευτήρια = physiotherapist, διαιτολόγοι από την επωνυμία.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Tokens: </a:t>
            </a:r>
            <a:r>
              <a:rPr dirty="0" err="1"/>
              <a:t>εκτίμηση</a:t>
            </a:r>
            <a:r>
              <a:rPr dirty="0"/>
              <a:t> απ</a:t>
            </a:r>
            <a:r>
              <a:rPr dirty="0" err="1"/>
              <a:t>ό</a:t>
            </a:r>
            <a:r>
              <a:rPr dirty="0"/>
              <a:t> 29.536 </a:t>
            </a:r>
            <a:r>
              <a:rPr dirty="0" err="1"/>
              <a:t>κλήσεις</a:t>
            </a:r>
            <a:r>
              <a:rPr dirty="0"/>
              <a:t> × </a:t>
            </a:r>
            <a:r>
              <a:rPr dirty="0" err="1"/>
              <a:t>οδηγίες</a:t>
            </a:r>
            <a:r>
              <a:rPr dirty="0"/>
              <a:t> 8.800 </a:t>
            </a:r>
            <a:r>
              <a:rPr dirty="0" err="1"/>
              <a:t>χ</a:t>
            </a:r>
            <a:r>
              <a:rPr dirty="0"/>
              <a:t>α</a:t>
            </a:r>
            <a:r>
              <a:rPr dirty="0" err="1"/>
              <a:t>ρ</a:t>
            </a:r>
            <a:r>
              <a:rPr dirty="0"/>
              <a:t>α</a:t>
            </a:r>
            <a:r>
              <a:rPr dirty="0" err="1"/>
              <a:t>κτήρων</a:t>
            </a:r>
            <a:r>
              <a:rPr dirty="0"/>
              <a:t> + 80 </a:t>
            </a:r>
            <a:r>
              <a:rPr dirty="0" err="1"/>
              <a:t>εκ</a:t>
            </a:r>
            <a:r>
              <a:rPr dirty="0"/>
              <a:t>α</a:t>
            </a:r>
            <a:r>
              <a:rPr dirty="0" err="1"/>
              <a:t>τ</a:t>
            </a:r>
            <a:r>
              <a:rPr dirty="0"/>
              <a:t>. </a:t>
            </a:r>
            <a:r>
              <a:rPr dirty="0" err="1"/>
              <a:t>χ</a:t>
            </a:r>
            <a:r>
              <a:rPr dirty="0"/>
              <a:t>α</a:t>
            </a:r>
            <a:r>
              <a:rPr dirty="0" err="1"/>
              <a:t>ρ</a:t>
            </a:r>
            <a:r>
              <a:rPr dirty="0"/>
              <a:t>α</a:t>
            </a:r>
            <a:r>
              <a:rPr dirty="0" err="1"/>
              <a:t>κτήρες</a:t>
            </a:r>
            <a:r>
              <a:rPr dirty="0"/>
              <a:t> </a:t>
            </a:r>
            <a:r>
              <a:rPr dirty="0" err="1"/>
              <a:t>τ</a:t>
            </a:r>
            <a:r>
              <a:rPr dirty="0"/>
              <a:t>α</a:t>
            </a:r>
            <a:r>
              <a:rPr dirty="0" err="1"/>
              <a:t>ξινομημένου</a:t>
            </a:r>
            <a:r>
              <a:rPr dirty="0"/>
              <a:t> </a:t>
            </a:r>
            <a:r>
              <a:rPr dirty="0" err="1"/>
              <a:t>κειμένου</a:t>
            </a:r>
            <a:r>
              <a:rPr dirty="0"/>
              <a:t> (</a:t>
            </a:r>
            <a:r>
              <a:rPr dirty="0" err="1"/>
              <a:t>ελληνικά</a:t>
            </a:r>
            <a:r>
              <a:rPr dirty="0"/>
              <a:t> ≈ 2,7 </a:t>
            </a:r>
            <a:r>
              <a:rPr dirty="0" err="1"/>
              <a:t>χ</a:t>
            </a:r>
            <a:r>
              <a:rPr dirty="0"/>
              <a:t>α</a:t>
            </a:r>
            <a:r>
              <a:rPr dirty="0" err="1"/>
              <a:t>ρ</a:t>
            </a:r>
            <a:r>
              <a:rPr dirty="0"/>
              <a:t>α</a:t>
            </a:r>
            <a:r>
              <a:rPr dirty="0" err="1"/>
              <a:t>κτήρες</a:t>
            </a:r>
            <a:r>
              <a:rPr dirty="0"/>
              <a:t>/token) + απα</a:t>
            </a:r>
            <a:r>
              <a:rPr dirty="0" err="1"/>
              <a:t>ντήσεις</a:t>
            </a:r>
            <a:r>
              <a:rPr dirty="0"/>
              <a:t>. </a:t>
            </a:r>
            <a:r>
              <a:rPr dirty="0" err="1"/>
              <a:t>Έως</a:t>
            </a:r>
            <a:r>
              <a:rPr dirty="0"/>
              <a:t> 28-09 </a:t>
            </a:r>
            <a:r>
              <a:rPr dirty="0" err="1"/>
              <a:t>μέσω</a:t>
            </a:r>
            <a:r>
              <a:rPr dirty="0"/>
              <a:t> </a:t>
            </a:r>
            <a:r>
              <a:rPr dirty="0" err="1"/>
              <a:t>OpenRouter</a:t>
            </a:r>
            <a:r>
              <a:rPr dirty="0"/>
              <a:t> (≈ 780 $)· απ</a:t>
            </a:r>
            <a:r>
              <a:rPr dirty="0" err="1"/>
              <a:t>ό</a:t>
            </a:r>
            <a:r>
              <a:rPr dirty="0"/>
              <a:t> 29-09 </a:t>
            </a:r>
            <a:r>
              <a:rPr dirty="0" err="1"/>
              <a:t>μέσω</a:t>
            </a:r>
            <a:r>
              <a:rPr dirty="0"/>
              <a:t> Amazon Bedrock </a:t>
            </a:r>
            <a:r>
              <a:rPr dirty="0" err="1"/>
              <a:t>σε</a:t>
            </a:r>
            <a:r>
              <a:rPr dirty="0"/>
              <a:t> π</a:t>
            </a:r>
            <a:r>
              <a:rPr dirty="0" err="1"/>
              <a:t>εριοχές</a:t>
            </a:r>
            <a:r>
              <a:rPr dirty="0"/>
              <a:t> ΕΕ.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34440"/>
            <a:ext cx="3840480" cy="674218"/>
          </a:xfrm>
          <a:prstGeom prst="rect">
            <a:avLst/>
          </a:prstGeom>
        </p:spPr>
      </p:pic>
      <p:pic>
        <p:nvPicPr>
          <p:cNvPr id="6" name="Picture 5" descr="ypourgeio-ygeias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055" y="1051560"/>
            <a:ext cx="3291840" cy="7982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2286000"/>
            <a:ext cx="102412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 i="0">
                <a:solidFill>
                  <a:srgbClr val="003476"/>
                </a:solidFill>
                <a:latin typeface="Arial"/>
                <a:cs typeface="Arial"/>
              </a:rPr>
              <a:t>Δέκα ημέρες λειτουργίας</a:t>
            </a:r>
          </a:p>
          <a:p>
            <a:pPr algn="l">
              <a:spcBef>
                <a:spcPts val="800"/>
              </a:spcBef>
            </a:pPr>
            <a:r>
              <a:rPr sz="1800" b="0" i="0">
                <a:solidFill>
                  <a:srgbClr val="6D7686"/>
                </a:solidFill>
                <a:latin typeface="Arial"/>
                <a:cs typeface="Arial"/>
              </a:rPr>
              <a:t>Τι είδε το σύστημα από τις 18 έως τις 28 Σεπτεμβρίου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3977639"/>
            <a:ext cx="1463040" cy="54864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4251960"/>
            <a:ext cx="914400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A1F2B"/>
                </a:solidFill>
                <a:latin typeface="Arial"/>
                <a:cs typeface="Arial"/>
              </a:rPr>
              <a:t>Ενημέρωση Υπουργού Υγείας</a:t>
            </a:r>
          </a:p>
          <a:p>
            <a:pPr algn="l">
              <a:spcBef>
                <a:spcPts val="400"/>
              </a:spcBef>
            </a:pPr>
            <a:r>
              <a:rPr sz="1300" b="0" i="0">
                <a:solidFill>
                  <a:srgbClr val="1A1F2B"/>
                </a:solidFill>
                <a:latin typeface="Arial"/>
                <a:cs typeface="Arial"/>
              </a:rPr>
              <a:t>Αττική και Θεσσαλονίκη · τρεις Ιατρικοί Σύλλογοι · δεδομένα παραγωγής 28-09-2026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989320"/>
            <a:ext cx="12191695" cy="8686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309360"/>
            <a:ext cx="10820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29 Σεπτεμβρίου 2026 · Ομάδα έργου medwatch · δεδομένα παραγωγής 28-09-2026 · Αττική και ΠΕ Θεσσαλονίκης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18-09 → 28-09-2026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Τι άλλαξε σε δέκα ημέρες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80768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Υπουργού Υγείας 29-09-2026</a:t>
            </a:r>
          </a:p>
        </p:txBody>
      </p:sp>
      <p:pic>
        <p:nvPicPr>
          <p:cNvPr id="11" name="Picture 10" descr="ypourgeio-ygeias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657" y="6291072"/>
            <a:ext cx="158379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1572768"/>
            <a:ext cx="2487168" cy="14173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1572768"/>
            <a:ext cx="64008" cy="141732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5256" y="1737360"/>
            <a:ext cx="2103120" cy="1124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003476"/>
                </a:solidFill>
                <a:latin typeface="Arial"/>
                <a:cs typeface="Arial"/>
              </a:rPr>
              <a:t>8.628 → 12.137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δομές στον χάρτη — προστέθηκαν η Θεσσαλονίκη και 411 «κλινικές» Αττικής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62832" y="1572768"/>
            <a:ext cx="2487168" cy="14173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462832" y="1572768"/>
            <a:ext cx="64008" cy="141732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682288" y="1737360"/>
            <a:ext cx="2103120" cy="1124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003476"/>
                </a:solidFill>
                <a:latin typeface="Arial"/>
                <a:cs typeface="Arial"/>
              </a:rPr>
              <a:t>13.101 → 37.216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περιεχόμενα: 17.360 πληρωμένες διαφημίσεις, 17.570 σελίδες ιστοτόπων, 2.287 αναρτήσεις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39865" y="1572768"/>
            <a:ext cx="2487168" cy="14173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39865" y="1572768"/>
            <a:ext cx="64008" cy="141732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59321" y="1737360"/>
            <a:ext cx="2103120" cy="1124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003476"/>
                </a:solidFill>
                <a:latin typeface="Arial"/>
                <a:cs typeface="Arial"/>
              </a:rPr>
              <a:t>6.811 → 12.574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υποψήφια ευρήματα σε 3.400 δομές — μετά από ανθρώπινη επαλήθευση και εκκαθάριση διπλών καταχωρίσεων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16898" y="1572768"/>
            <a:ext cx="2487168" cy="14173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016898" y="1572768"/>
            <a:ext cx="64008" cy="141732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36354" y="1737360"/>
            <a:ext cx="2103120" cy="1124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003476"/>
                </a:solidFill>
                <a:latin typeface="Arial"/>
                <a:cs typeface="Arial"/>
              </a:rPr>
              <a:t>264 → 223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δομές ΚΟΚΚΙΝΕΣ· 172 από αυτές μη ιατρικές επιχειρήσεις, 51 μονάδες ιατρών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401568"/>
            <a:ext cx="10820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003476"/>
                </a:solidFill>
                <a:latin typeface="Arial"/>
                <a:cs typeface="Arial"/>
              </a:rPr>
              <a:t>ΠΩΣ ΜΕΓΑΛΩΣΕ Η ΚΑΛΥΨΗ, ΗΜΕΡΑ ΤΗΝ ΗΜΕΡΑ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0120" y="4270248"/>
            <a:ext cx="10271455" cy="3657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648937" y="4169663"/>
            <a:ext cx="237744" cy="237744"/>
          </a:xfrm>
          <a:prstGeom prst="ellipse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3858768"/>
            <a:ext cx="19811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03476"/>
                </a:solidFill>
                <a:latin typeface="Arial"/>
                <a:cs typeface="Arial"/>
              </a:rPr>
              <a:t>14-09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4526280"/>
            <a:ext cx="1981139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Έναρξη πιλότου Αττικής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8.432 δομές από Google Places και OSM, μητρώο ΙΣΑ</a:t>
            </a:r>
          </a:p>
        </p:txBody>
      </p:sp>
      <p:sp>
        <p:nvSpPr>
          <p:cNvPr id="30" name="Oval 29"/>
          <p:cNvSpPr/>
          <p:nvPr/>
        </p:nvSpPr>
        <p:spPr>
          <a:xfrm>
            <a:off x="3812956" y="4169663"/>
            <a:ext cx="237744" cy="237744"/>
          </a:xfrm>
          <a:prstGeom prst="ellipse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941259" y="3858768"/>
            <a:ext cx="19811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03476"/>
                </a:solidFill>
                <a:latin typeface="Arial"/>
                <a:cs typeface="Arial"/>
              </a:rPr>
              <a:t>18-09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41259" y="4526280"/>
            <a:ext cx="1981139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Ενημέρωση Υπουργού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8.628 δομές, 13.101 περιεχόμενα, 264 ΚΟΚΚΙΝΕΣ</a:t>
            </a:r>
          </a:p>
        </p:txBody>
      </p:sp>
      <p:sp>
        <p:nvSpPr>
          <p:cNvPr id="33" name="Oval 32"/>
          <p:cNvSpPr/>
          <p:nvPr/>
        </p:nvSpPr>
        <p:spPr>
          <a:xfrm>
            <a:off x="5976975" y="4169663"/>
            <a:ext cx="237744" cy="237744"/>
          </a:xfrm>
          <a:prstGeom prst="ellipse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105278" y="3858768"/>
            <a:ext cx="19811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03476"/>
                </a:solidFill>
                <a:latin typeface="Arial"/>
                <a:cs typeface="Arial"/>
              </a:rPr>
              <a:t>22-09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05278" y="4526280"/>
            <a:ext cx="1981139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Θεσσαλονίκη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3.090 δομές και μητρώο ΙΣΘ· σάρωση 12.700 σελίδων ιστοτόπων Αττικής</a:t>
            </a:r>
          </a:p>
        </p:txBody>
      </p:sp>
      <p:sp>
        <p:nvSpPr>
          <p:cNvPr id="36" name="Oval 35"/>
          <p:cNvSpPr/>
          <p:nvPr/>
        </p:nvSpPr>
        <p:spPr>
          <a:xfrm>
            <a:off x="8140994" y="4169663"/>
            <a:ext cx="237744" cy="237744"/>
          </a:xfrm>
          <a:prstGeom prst="ellipse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269297" y="3858768"/>
            <a:ext cx="19811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03476"/>
                </a:solidFill>
                <a:latin typeface="Arial"/>
                <a:cs typeface="Arial"/>
              </a:rPr>
              <a:t>25-09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69297" y="4526280"/>
            <a:ext cx="1981139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Αυτόματη συλλογή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Google Ads, Meta, ιστότοποι και αναρτήσεις 4 φορές την ημέρα, χωρίς χειριστή</a:t>
            </a:r>
          </a:p>
        </p:txBody>
      </p:sp>
      <p:sp>
        <p:nvSpPr>
          <p:cNvPr id="39" name="Oval 38"/>
          <p:cNvSpPr/>
          <p:nvPr/>
        </p:nvSpPr>
        <p:spPr>
          <a:xfrm>
            <a:off x="10305013" y="4169663"/>
            <a:ext cx="237744" cy="237744"/>
          </a:xfrm>
          <a:prstGeom prst="ellipse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433316" y="3858768"/>
            <a:ext cx="19811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>
                <a:solidFill>
                  <a:srgbClr val="003476"/>
                </a:solidFill>
                <a:latin typeface="Arial"/>
                <a:cs typeface="Arial"/>
              </a:rPr>
              <a:t>28-09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33316" y="4526280"/>
            <a:ext cx="1981139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Σήμερα</a:t>
            </a:r>
          </a:p>
          <a:p>
            <a:pPr algn="ctr">
              <a:lnSpc>
                <a:spcPct val="115000"/>
              </a:lnSpc>
              <a:spcBef>
                <a:spcPts val="400"/>
              </a:spcBef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12.137 δομές, 37.216 περιεχόμενα, τρεις Σύλλογοι με λογαριασμούς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Η ΡΟΗ, ΜΕ ΑΠΛΑ ΛΟΓΙΑ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Πώς δουλεύει: από τη δημόσια διαφήμιση στον ελεγκτή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80768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Υπουργού Υγείας 29-09-2026</a:t>
            </a:r>
          </a:p>
        </p:txBody>
      </p:sp>
      <p:pic>
        <p:nvPicPr>
          <p:cNvPr id="11" name="Picture 10" descr="ypourgeio-ygeias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657" y="6291072"/>
            <a:ext cx="158379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075688"/>
            <a:ext cx="1635709" cy="265176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2075688"/>
            <a:ext cx="1635709" cy="64008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86968" y="2350008"/>
            <a:ext cx="457200" cy="457200"/>
          </a:xfrm>
          <a:prstGeom prst="ellipse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86968" y="24505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2944368"/>
            <a:ext cx="1269949" cy="164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Δημόσιες πηγές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Διαφημίσεις Meta και Google, ιστοσελίδες, δημόσιες αναρτήσεις, μητρώα Συλλόγων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2339797" y="3291839"/>
            <a:ext cx="164592" cy="219456"/>
          </a:xfrm>
          <a:prstGeom prst="rightArrow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2522677" y="2075688"/>
            <a:ext cx="1635709" cy="265176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522677" y="2075688"/>
            <a:ext cx="1635709" cy="64008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2723845" y="2350008"/>
            <a:ext cx="457200" cy="457200"/>
          </a:xfrm>
          <a:prstGeom prst="ellipse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723845" y="24505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05557" y="2944368"/>
            <a:ext cx="1269949" cy="164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Συλλογή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Κάθε βράδυ, με στιγμιότυπο και ημερομηνία λήψης — το τεκμήριο μένει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4176674" y="3291839"/>
            <a:ext cx="164592" cy="219456"/>
          </a:xfrm>
          <a:prstGeom prst="rightArrow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359554" y="2075688"/>
            <a:ext cx="1635709" cy="265176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359554" y="2075688"/>
            <a:ext cx="1635709" cy="64008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4560722" y="2350008"/>
            <a:ext cx="457200" cy="457200"/>
          </a:xfrm>
          <a:prstGeom prst="ellipse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560722" y="24505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2434" y="2944368"/>
            <a:ext cx="1269949" cy="164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Ανάγνωση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Το γλωσσικό μοντέλο διαβάζει τι πράξη προβάλλεται, από ποιον, πού και με ποιον ισχυρισμό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6013551" y="3291839"/>
            <a:ext cx="164592" cy="219456"/>
          </a:xfrm>
          <a:prstGeom prst="rightArrow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196431" y="2075688"/>
            <a:ext cx="1635709" cy="265176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196431" y="2075688"/>
            <a:ext cx="1635709" cy="64008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6397599" y="2350008"/>
            <a:ext cx="457200" cy="457200"/>
          </a:xfrm>
          <a:prstGeom prst="ellipse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397599" y="24505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79311" y="2944368"/>
            <a:ext cx="1269949" cy="164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Κανόνες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Δώδεκα κωδικοί V1–V12 με τη νομική βάση του καθενός: επιτρέπεται; είναι σύννομη η μορφή;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7850428" y="3291839"/>
            <a:ext cx="164592" cy="219456"/>
          </a:xfrm>
          <a:prstGeom prst="rightArrow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8033308" y="2075688"/>
            <a:ext cx="1635709" cy="265176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033308" y="2075688"/>
            <a:ext cx="1635709" cy="64008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8234476" y="2350008"/>
            <a:ext cx="457200" cy="457200"/>
          </a:xfrm>
          <a:prstGeom prst="ellipse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234476" y="24505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16188" y="2944368"/>
            <a:ext cx="1269949" cy="164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Σήμανση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ΚΟΚΚΙΝΟ, ΚΙΤΡΙΝΟ, ΠΡΑΣΙΝΟ, ΓΚΡΙ ανά δομή — υποψήφιο, όχι απόφαση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9687306" y="3291839"/>
            <a:ext cx="164592" cy="219456"/>
          </a:xfrm>
          <a:prstGeom prst="rightArrow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9870186" y="2075688"/>
            <a:ext cx="1635709" cy="265176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9870186" y="2075688"/>
            <a:ext cx="1635709" cy="64008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10071354" y="2350008"/>
            <a:ext cx="457200" cy="457200"/>
          </a:xfrm>
          <a:prstGeom prst="ellipse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0071354" y="245059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3066" y="2944368"/>
            <a:ext cx="1269949" cy="164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3476"/>
                </a:solidFill>
                <a:latin typeface="Arial"/>
                <a:cs typeface="Arial"/>
              </a:rPr>
              <a:t>Ελεγκτής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Ο Ιατρικός Σύλλογος επιβεβαιώνει, απορρίπτει ή παραπέμπει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5800" y="5138928"/>
            <a:ext cx="1082009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150" b="0" i="0">
                <a:solidFill>
                  <a:srgbClr val="6D7686"/>
                </a:solidFill>
                <a:latin typeface="Arial"/>
                <a:cs typeface="Arial"/>
              </a:rPr>
              <a:t>Κάθε βήμα είναι επαναλήψιμο και ελέγξιμο: το τεκμήριο, ο κανόνας και ο λόγος του χρώματος φαίνονται πάντα στον ελεγκτή. Καμία απόφαση δεν λαμβάνεται αυτόματα.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ΚΑΛΥΨΗ · 18-09 → 28-09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Η κατάσταση ανά Ιατρικό Σύλλογο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80768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Υπουργού Υγείας 29-09-2026</a:t>
            </a:r>
          </a:p>
        </p:txBody>
      </p:sp>
      <p:pic>
        <p:nvPicPr>
          <p:cNvPr id="11" name="Picture 10" descr="ypourgeio-ygeias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657" y="6291072"/>
            <a:ext cx="158379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4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5800" y="1572768"/>
          <a:ext cx="10820095" cy="27553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078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Σύλλογος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Δομές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Μονάδες ιατρών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Μητρώο ιατρείων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Χαρτογρ.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ΚΟΚΚΙΝΟ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ΚΙΤΡΙΝΟ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8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Γιατί άλλαξε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ΙΣΑ — Αθηνών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7.503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6.105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8.811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69 %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67 → 101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C97A00"/>
                          </a:solidFill>
                          <a:latin typeface="Arial"/>
                          <a:cs typeface="Arial"/>
                        </a:rPr>
                        <a:t>141 → 1.831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+411 δομές («κλινικές», 24-09) · 12.700 σελίδες ιστοτόπων (22-09) · ταυτοποίηση διαφημιζομένων που ήταν χωρίς διεύθυνση · 72 αποφάσεις ελεγκτών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ΙΣΠ — Πειραιά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1.086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850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ευρετήριο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—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13 → 16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C97A00"/>
                          </a:solidFill>
                          <a:latin typeface="Arial"/>
                          <a:cs typeface="Arial"/>
                        </a:rPr>
                        <a:t>27 → 211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Ίδιες σελίδες ιστοτόπων · ταυτοποίηση διαφημιζομένων · 190 αποφάσεις ελεγκτών, και οι 16 ΚΟΚΚΙΝΕΣ επιβεβαιωμένες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ΙΣΘ — Θεσσαλονίκης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3.173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2.518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3.693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68 %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B60202"/>
                          </a:solidFill>
                          <a:latin typeface="Arial"/>
                          <a:cs typeface="Arial"/>
                        </a:rPr>
                        <a:t>— → 80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C97A00"/>
                          </a:solidFill>
                          <a:latin typeface="Arial"/>
                          <a:cs typeface="Arial"/>
                        </a:rPr>
                        <a:t>— → 564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8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Νέα περιοχή 22-09: 3.144 δομές, μητρώο ΙΣΘ, 1.311 ιστότοποι σαρωμένοι · 9 χρήστες του Συλλόγου ενεργοί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980" b="1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Σύνολο τριών Συλλόγων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11.762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9.473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80 → 197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80" b="1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168 → 2.606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685800" y="4572000"/>
            <a:ext cx="3401568" cy="100584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4572000"/>
            <a:ext cx="64008" cy="100584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05256" y="4736592"/>
            <a:ext cx="301752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03476"/>
                </a:solidFill>
                <a:latin typeface="Arial"/>
                <a:cs typeface="Arial"/>
              </a:rPr>
              <a:t>≈ 70 %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των ιατρείων κάθε μητρώου ήδη χαρτογραφημένα (ΙΣΑ 69 %, ΙΣΘ 68 %)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93692" y="4572000"/>
            <a:ext cx="3401568" cy="100584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393692" y="4572000"/>
            <a:ext cx="64008" cy="100584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13148" y="4736592"/>
            <a:ext cx="301752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03476"/>
                </a:solidFill>
                <a:latin typeface="Arial"/>
                <a:cs typeface="Arial"/>
              </a:rPr>
              <a:t>43.990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εγγραφές ιατρών από τα δημόσια μητρώα των τριών Συλλόγων (προσωρινή αντιστοίχιση)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01584" y="4572000"/>
            <a:ext cx="3401568" cy="100584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101584" y="4572000"/>
            <a:ext cx="64008" cy="100584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21040" y="4736592"/>
            <a:ext cx="301752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03476"/>
                </a:solidFill>
                <a:latin typeface="Arial"/>
                <a:cs typeface="Arial"/>
              </a:rPr>
              <a:t>5.540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ιστότοποι σαρωμένοι (17.570 σελίδες) · με ψηφιακή παρουσία: 4.104 ΙΣΑ, 1.380 ΙΣΘ, 519 ΙΣΠ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669280"/>
            <a:ext cx="10820095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7686"/>
                </a:solidFill>
                <a:latin typeface="Arial"/>
                <a:cs typeface="Arial"/>
              </a:rPr>
              <a:t>Το ΚΙΤΡΙΝΟ μεγαλώνει με την κάλυψη: κάθε σελίδα και διαφήμιση που διαβάζεται είναι μια ευκαιρία για εύρημα προς έλεγχο. Το ΚΟΚΚΙΝΟ ανά Σύλλογο αυξήθηκε επειδή διαφημιζόμενοι που ήταν χωρίς διεύθυνση στις 18-09 ταυτοποιήθηκαν και αποδόθηκαν στην περιοχή τους.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ΑΝΩΝΥΜΑ · ΑΘΡΟΙΣΜΑΤΑ · ΠΡΟΣ ΕΛΕΓΧΟ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Έξι ευρήματα που ξεχωρίζουν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100885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δημοσιογράφων 29-09-2026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1572768"/>
            <a:ext cx="3401568" cy="20574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1572768"/>
            <a:ext cx="3401568" cy="4572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6968" y="1792224"/>
            <a:ext cx="299923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Οδοντίατροι με ενέσιμα αισθητικής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80" b="0" i="0">
                <a:solidFill>
                  <a:srgbClr val="1A1F2B"/>
                </a:solidFill>
                <a:latin typeface="Arial"/>
                <a:cs typeface="Arial"/>
              </a:rPr>
              <a:t>119 ευρήματα σε οδοντιατρεία για υαλουρονικό (69), PRP (24), μεσοθεραπεία (17), Botox (5), νήματα (4). Η εγκύκλιος του 2026 επιτρέπει στους οδοντιάτρους την αλλαντική τοξίνη για θεραπευτικό σκοπό, όχι τα fillers. Επιπλέον 50 διαφημίσεις Botox από οδοντιατρεία.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93692" y="1572768"/>
            <a:ext cx="3401568" cy="20574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93692" y="1572768"/>
            <a:ext cx="3401568" cy="4572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94860" y="1792224"/>
            <a:ext cx="299923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Βλαστοκύτταρα και εξωσώματα σε ιατρείο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80" b="0" i="0">
                <a:solidFill>
                  <a:srgbClr val="1A1F2B"/>
                </a:solidFill>
                <a:latin typeface="Arial"/>
                <a:cs typeface="Arial"/>
              </a:rPr>
              <a:t>231 ευρήματα V12 από τις 22-09: 135 σε απλά ιατρεία, 29 σε κλινικές, 24 σε κέντρα αισθητικής. Προϊόντα προηγμένων θεραπειών που απαιτούν έγκριση ΕΟΦ — το ερώτημα είναι το προϊόν, όχι ο χώρος.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01584" y="1572768"/>
            <a:ext cx="3401568" cy="20574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01584" y="1572768"/>
            <a:ext cx="3401568" cy="4572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02752" y="1792224"/>
            <a:ext cx="299923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Φάρμακα με συνταγή, ονομαστικά, στο κοινό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80" b="0" i="0">
                <a:solidFill>
                  <a:srgbClr val="1A1F2B"/>
                </a:solidFill>
                <a:latin typeface="Arial"/>
                <a:cs typeface="Arial"/>
              </a:rPr>
              <a:t>911 περιεχόμενα αναφέρουν «Botox», 151 «Dysport». Νέα ομάδα: Mounjaro, Ozempic, Wegovy σε 18 περιεχόμενα — οι ενέσιμες αγωγές αδυνατίσματος μπαίνουν στη διαφήμιση. 598 από τα 850 V4 είναι σε ιατρεία.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3904487"/>
            <a:ext cx="3401568" cy="20574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3904487"/>
            <a:ext cx="3401568" cy="45720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86968" y="4123944"/>
            <a:ext cx="299923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Μη ιατροί που διαφημίζουν ιατρικές πράξεις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80" b="0" i="0">
                <a:solidFill>
                  <a:srgbClr val="1A1F2B"/>
                </a:solidFill>
                <a:latin typeface="Arial"/>
                <a:cs typeface="Arial"/>
              </a:rPr>
              <a:t>468 ΚΟΚΚΙΝΑ V2: μεσοθεραπεία 178, laser 120, υαλουρονικό 39, Botox 18, PRP 15, λιποαναρρόφηση 8. Αδίκημα από μόνη τη διαφήμιση (άρ. 339 Ν. 4512/2018). 172 τέτοιες επιχειρήσεις: 71 ΙΣΑ, 68 ΙΣΘ, 12 ΙΣΠ.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93692" y="3904487"/>
            <a:ext cx="3401568" cy="20574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393692" y="3904487"/>
            <a:ext cx="3401568" cy="45720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94860" y="4123944"/>
            <a:ext cx="299923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Βεβαιώσεις και συνταγές ως προϊόν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80" b="0" i="0">
                <a:solidFill>
                  <a:srgbClr val="1A1F2B"/>
                </a:solidFill>
                <a:latin typeface="Arial"/>
                <a:cs typeface="Arial"/>
              </a:rPr>
              <a:t>16 ευρήματα V9: 13 βεβαιώσεις με τιμή ή «άμεσα», 1 ρητά χωρίς εξέταση (παραπέμφθηκε), 2 συνταγές φαρμακευτικής κάνναβης μέσω chat — κανόνας που τέθηκε σε λειτουργία στις 28-09.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01584" y="3904487"/>
            <a:ext cx="3401568" cy="20574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101584" y="3904487"/>
            <a:ext cx="3401568" cy="45720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02752" y="4123944"/>
            <a:ext cx="299923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Ο όρος «ιατρικός» χωρίς βεβαίωση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980" b="0" i="0">
                <a:solidFill>
                  <a:srgbClr val="1A1F2B"/>
                </a:solidFill>
                <a:latin typeface="Arial"/>
                <a:cs typeface="Arial"/>
              </a:rPr>
              <a:t>5 επιχειρήσεις χωρίς βεβαίωση λειτουργίας με «ιατρικ-» στην επωνυμία, 3 από αυτές κέντρα φυσικοθεραπείας. Χωριστό αδίκημα από το 2025 (άρ. 339 §4). Και τι δεν βρήκαμε: κανένα κομμωτήριο με ενέσιμο Botox.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ΠΛΗΡΩΜΕΝΗ ΔΙΑΦΗΜΙΣΗ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Νέες διαφημίσεις: από τον Μαζωνάκη στο σήμερα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80768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Υπουργού Υγείας 29-09-2026</a:t>
            </a:r>
          </a:p>
        </p:txBody>
      </p:sp>
      <p:pic>
        <p:nvPicPr>
          <p:cNvPr id="11" name="Picture 10" descr="ypourgeio-ygeias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657" y="6291072"/>
            <a:ext cx="158379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572768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003476"/>
                </a:solidFill>
                <a:latin typeface="Arial"/>
                <a:cs typeface="Arial"/>
              </a:rPr>
              <a:t>ΝΕΕΣ ΠΛΗΡΩΜΕΝΕΣ ΔΙΑΦΗΜΙΣΕΙΣ ΑΝΑ ΗΜΕΡΑ ΕΝΑΡΞΗΣ, ΣΕΠΤΕΜΒΡΙΟΣ 2026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685800" y="1847088"/>
          <a:ext cx="72237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Rectangle 14"/>
          <p:cNvSpPr/>
          <p:nvPr/>
        </p:nvSpPr>
        <p:spPr>
          <a:xfrm>
            <a:off x="3553121" y="2258568"/>
            <a:ext cx="27432" cy="2148840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26273" y="2487168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003476"/>
                </a:solidFill>
                <a:latin typeface="Arial"/>
                <a:cs typeface="Arial"/>
              </a:rPr>
              <a:t>10/9 ανακοίνωση ΙΣΑ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90294" y="2258568"/>
            <a:ext cx="27432" cy="2148840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63446" y="2231136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B60202"/>
                </a:solidFill>
                <a:latin typeface="Arial"/>
                <a:cs typeface="Arial"/>
              </a:rPr>
              <a:t>18/9 ενημέρωση Υπουργού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727448"/>
            <a:ext cx="7223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003476"/>
                </a:solidFill>
                <a:latin typeface="Arial"/>
                <a:cs typeface="Arial"/>
              </a:rPr>
              <a:t>ΝΕΕΣ ΔΙΑΦΗΜΙΣΕΙΣ ΑΝΑ ΕΒΔΟΜΑΔΑ: ΜΟΝΑΔΕΣ ΙΑΤΡΩΝ ΚΑΙ ΜΗ ΙΑΤΡΙΚΕΣ ΕΠΙΧΕΙΡΗΣΕΙΣ</a:t>
            </a:r>
          </a:p>
        </p:txBody>
      </p:sp>
      <p:graphicFrame>
        <p:nvGraphicFramePr>
          <p:cNvPr id="20" name="Chart 19"/>
          <p:cNvGraphicFramePr>
            <a:graphicFrameLocks noGrp="1"/>
          </p:cNvGraphicFramePr>
          <p:nvPr/>
        </p:nvGraphicFramePr>
        <p:xfrm>
          <a:off x="685800" y="5001768"/>
          <a:ext cx="7223760" cy="132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Rectangle 20"/>
          <p:cNvSpPr/>
          <p:nvPr/>
        </p:nvSpPr>
        <p:spPr>
          <a:xfrm>
            <a:off x="8275320" y="1572768"/>
            <a:ext cx="3230575" cy="896112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275320" y="1572768"/>
            <a:ext cx="64008" cy="896112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94776" y="1737360"/>
            <a:ext cx="2846527" cy="6035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03476"/>
                </a:solidFill>
                <a:latin typeface="Arial"/>
                <a:cs typeface="Arial"/>
              </a:rPr>
              <a:t>141 → 13 · −91 %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950" b="0" i="0">
                <a:solidFill>
                  <a:srgbClr val="1A1F2B"/>
                </a:solidFill>
                <a:latin typeface="Arial"/>
                <a:cs typeface="Arial"/>
              </a:rPr>
              <a:t>νέες διαφημίσεις/ημέρα: ανακοίνωση ΙΣΑ για Μαζωνάκη (10/9) έναντι 27/9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75320" y="2596896"/>
            <a:ext cx="3230575" cy="896112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275320" y="2596896"/>
            <a:ext cx="64008" cy="896112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94776" y="2761488"/>
            <a:ext cx="2846527" cy="6035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03476"/>
                </a:solidFill>
                <a:latin typeface="Arial"/>
                <a:cs typeface="Arial"/>
              </a:rPr>
              <a:t>39 → 3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950" b="0" i="0">
                <a:solidFill>
                  <a:srgbClr val="1A1F2B"/>
                </a:solidFill>
                <a:latin typeface="Arial"/>
                <a:cs typeface="Arial"/>
              </a:rPr>
              <a:t>νέες διαφημίσεις με υποψήφιο εύρημα/ημέρα: 14/9 έναντι 25/9 (τελευταία ταξινομημένη ημέρα)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75320" y="3621024"/>
            <a:ext cx="3230575" cy="896112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275320" y="3621024"/>
            <a:ext cx="64008" cy="896112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494776" y="3785615"/>
            <a:ext cx="2846527" cy="6035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03476"/>
                </a:solidFill>
                <a:latin typeface="Arial"/>
                <a:cs typeface="Arial"/>
              </a:rPr>
              <a:t>280 → 118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950" b="0" i="0">
                <a:solidFill>
                  <a:srgbClr val="1A1F2B"/>
                </a:solidFill>
                <a:latin typeface="Arial"/>
                <a:cs typeface="Arial"/>
              </a:rPr>
              <a:t>νέες διαφημίσεις μονάδων ιατρών: εβδομάδα 7/9 έναντι εβδομάδας 21/9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75320" y="4645152"/>
            <a:ext cx="3230575" cy="896112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275320" y="4645152"/>
            <a:ext cx="64008" cy="896112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94776" y="4809744"/>
            <a:ext cx="2846527" cy="6035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03476"/>
                </a:solidFill>
                <a:latin typeface="Arial"/>
                <a:cs typeface="Arial"/>
              </a:rPr>
              <a:t>80 από 1.185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950" b="0" i="0">
                <a:solidFill>
                  <a:srgbClr val="1A1F2B"/>
                </a:solidFill>
                <a:latin typeface="Arial"/>
                <a:cs typeface="Arial"/>
              </a:rPr>
              <a:t>διαφημιζόμενοι ξεκίνησαν νέα διαφήμιση μετά τις 18/9 · 9 ΚΟΚΚΙΝΕΣ δομές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75320" y="5687568"/>
            <a:ext cx="323057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50" b="0" i="0">
                <a:solidFill>
                  <a:srgbClr val="6D7686"/>
                </a:solidFill>
                <a:latin typeface="Arial"/>
                <a:cs typeface="Arial"/>
              </a:rPr>
              <a:t>Οι παλαιότερες διαφημίσεις σώζονται μόνο αν έτρεχαν ακόμη στις 14/9 (κατώτατα όρια)· η Meta καταχωρίζει με καθυστέρηση, τα 26–27/9 θα συμπληρωθούν.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ΕΠΑΝΕΛΕΓΧΟΣ 28-09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Οι διαφημίσεις των 18 και 21/9: τρέχουν ακόμη;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80768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Υπουργού Υγείας 29-09-2026</a:t>
            </a:r>
          </a:p>
        </p:txBody>
      </p:sp>
      <p:pic>
        <p:nvPicPr>
          <p:cNvPr id="11" name="Picture 10" descr="ypourgeio-ygeias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657" y="6291072"/>
            <a:ext cx="158379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1572768"/>
            <a:ext cx="3401568" cy="10972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1572768"/>
            <a:ext cx="64008" cy="109728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5256" y="1737360"/>
            <a:ext cx="3017520" cy="8046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8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ανώνυμα περιστατικά των 18 και 21/9 · επανέλεγχος 13 σελίδων στη Meta Ad Library (254 διαφημίσεις) στις 28/9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93692" y="1572768"/>
            <a:ext cx="3401568" cy="10972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393692" y="1572768"/>
            <a:ext cx="64008" cy="1097280"/>
          </a:xfrm>
          <a:prstGeom prst="rect">
            <a:avLst/>
          </a:prstGeom>
          <a:solidFill>
            <a:srgbClr val="0067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13148" y="1737360"/>
            <a:ext cx="3017520" cy="8046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6 από 8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χωρίς καμία ενεργή διαφήμιση με το επίμαχο περιεχόμενο· τρεις με ενέσιμα σταμάτησαν στις 19/9, την επομένη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01584" y="1572768"/>
            <a:ext cx="3401568" cy="10972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01584" y="1572768"/>
            <a:ext cx="64008" cy="1097280"/>
          </a:xfrm>
          <a:prstGeom prst="rect">
            <a:avLst/>
          </a:prstGeom>
          <a:solidFill>
            <a:srgbClr val="B6020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21040" y="1737360"/>
            <a:ext cx="3017520" cy="8046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1.034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διαφημίσεις με υποψήφιο εύρημα τρέχουν ακόμη σε 350 δομές (Meta και Google, όλες οι περιοχές)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85800" y="2926080"/>
          <a:ext cx="10820095" cy="30906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4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Περιστατικό (ανώνυμο)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Τι δείξαμε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Κατάσταση 28-09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Κέντρο αισθητικής, νότια προάστια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Ενέσιμη μεσοθεραπεία, PRP, filler από αισθητικούς · 2 διαφημίσεις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Και οι δύο σταμάτησαν 19-09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Spa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«Μεσοθεραπεία εξωσωμάτων», «PDRN» — 2 διαφημίσεις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Σταμάτησαν 19-09 και 22-09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Ιατρείο πλαστικής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«Dysport σε 3 περιοχές &amp; filler με -40 %»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Σταμάτησε 28-09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Ιατρείο δερματολογίας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«BarbieBotox», υαλουρονικό χειλιών — από 9 διαφημίσεις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Τα 2 ενέσιμα σταμάτησαν 22-09 · 6 άλλες τρέχουν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Κέντρο αισθητικής και διατροφής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«Ενέσιμη μεσοθεραπεία ματιών 59 €»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Δεν εμφανίζεται πλέον · μόνο «δερμοαπόξεση 25 €»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Κέντρο τριχόπτωσης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«MesoHair με μικροενέσεις» — 2 διαφημίσεις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Καμία ενεργή διαφήμιση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Κέντρο ομορφιάς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«3 νικητές κερδίζουν λιπογλυπτική VASER» — 3 διαφημίσεις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Καμία ενεργή διαφήμιση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Πλατφόρμα βεβαιώσεων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«Ιατρικές βεβαιώσεις από 19 €»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3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Δεν επαληθεύτηκε (η σελίδα δεν βρέθηκε)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85800" y="6126480"/>
            <a:ext cx="10820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6D7686"/>
                </a:solidFill>
                <a:latin typeface="Arial"/>
                <a:cs typeface="Arial"/>
              </a:rPr>
              <a:t>Καμία δομή δεν έχει ειδοποιηθεί και κανένας έλεγχος δεν έχει ζητηθεί· λήξη καμπάνιας ή δημοσιότητα δεν ξεχωρίζουν.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ΕΡΧΟΝΤΑΙ · ΕΠΟΜΕΝΗ ΔΙΕΥΡΥΝΣΗ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Οδοντίατροι, φυσικοθεραπευτές, διαιτολόγοι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80768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Υπουργού Υγείας 29-09-2026</a:t>
            </a:r>
          </a:p>
        </p:txBody>
      </p:sp>
      <p:pic>
        <p:nvPicPr>
          <p:cNvPr id="11" name="Picture 10" descr="ypourgeio-ygeias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657" y="6291072"/>
            <a:ext cx="158379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7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5800" y="1572768"/>
          <a:ext cx="10820095" cy="25603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Επάγγελμα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Σύλλογος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Δημόσιο μητρώο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Στον χάρτη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Κατάσταση</a:t>
                      </a:r>
                    </a:p>
                  </a:txBody>
                  <a:tcPr marL="100584" marR="100584" anchor="ctr">
                    <a:solidFill>
                      <a:srgbClr val="0034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Οδοντίατροι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Οδοντιατρικός Σύλλογος Αττικής (ΟΣΑ)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5.585 μέλη · 3.891 ιατρεία (δημόσιο αρχείο μελών)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2.011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Μητρώο ανακτημένο· αντιστοίχιση σε δοκιμή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Φυσικοθεραπευτές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Πανελλήνιος Σύλλογος Φυσικοθεραπευτών (ΠΣΦ)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Μητρώο Εργαστηρίων Φυσικοθεραπείας: 917 Αττικής · 505 Κ. Μακεδονίας (άρ. 120 Ν. 4600/2019)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874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Μητρώο ανακτημένο· χρειάζεται δική τους κατηγορία δομής</a:t>
                      </a:r>
                    </a:p>
                  </a:txBody>
                  <a:tcPr marL="100584" marR="100584" anchor="ctr"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Διαιτολόγοι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Πανελλήνιος Σύλλογος Διαιτολόγων-Διατροφολόγων (ΠΣΔΔ)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Μητρώο προς ανάκτηση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33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 i="0">
                          <a:solidFill>
                            <a:srgbClr val="1A1F2B"/>
                          </a:solidFill>
                          <a:latin typeface="Arial"/>
                          <a:cs typeface="Arial"/>
                        </a:rPr>
                        <a:t>Χρειάζεται αναζήτηση δομών όπως για τις «κλινικές»</a:t>
                      </a:r>
                    </a:p>
                  </a:txBody>
                  <a:tcPr marL="100584" marR="10058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685800" y="4498848"/>
            <a:ext cx="3401568" cy="15544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4498848"/>
            <a:ext cx="3401568" cy="4572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86968" y="4718304"/>
            <a:ext cx="2999232" cy="11704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Τι έχει γίνει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Οι δομές τους είναι ήδη στον χάρτη από το Google Places, όπως όλες οι άλλες. Τα δημόσια μητρώα των οδοντιάτρων και των φυσικοθεραπευτών έχουν ανακτηθεί, χωρίς να έχουν εισαχθεί.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93692" y="4498848"/>
            <a:ext cx="3401568" cy="15544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393692" y="4498848"/>
            <a:ext cx="3401568" cy="4572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94860" y="4718304"/>
            <a:ext cx="2999232" cy="11704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Τι χρειάζεται από κάθε Σύλλογο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Επίσημο μητρώο μελών και δομών, ο δικός τους κώδικας δεοντολογίας για τη διαφήμιση, και ορισμός ελεγκτών με λογαριασμό στο εργαλείο.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01584" y="4498848"/>
            <a:ext cx="3401568" cy="15544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101584" y="4498848"/>
            <a:ext cx="3401568" cy="45720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02752" y="4718304"/>
            <a:ext cx="2999232" cy="11704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Επόμενο βήμα</a:t>
            </a:r>
          </a:p>
          <a:p>
            <a:pPr algn="l">
              <a:lnSpc>
                <a:spcPct val="115000"/>
              </a:lnSpc>
              <a:spcBef>
                <a:spcPts val="5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Πρώτη επαφή με ΟΣΑ, ΠΣΦ και ΠΣΔΔ. Μέχρι τότε καμία σήμανση δεν αποδίδεται στα επαγγέλματα αυτά και κανένα εύρημα δεν δημοσιοποιείται.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29184"/>
            <a:ext cx="1371600" cy="240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64592"/>
            <a:ext cx="917417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6D7686"/>
                </a:solidFill>
                <a:latin typeface="Arial"/>
                <a:cs typeface="Arial"/>
              </a:rPr>
              <a:t>ΔΕΚΑ ΗΜΕΡΕΣ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0624"/>
            <a:ext cx="9174175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03476"/>
                </a:solidFill>
                <a:latin typeface="Arial"/>
                <a:cs typeface="Arial"/>
              </a:rPr>
              <a:t>Το μηχανοστάσιο, σε αριθμούς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207008"/>
            <a:ext cx="1371600" cy="50292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6272784"/>
            <a:ext cx="10820095" cy="13716"/>
          </a:xfrm>
          <a:prstGeom prst="rect">
            <a:avLst/>
          </a:prstGeom>
          <a:solidFill>
            <a:srgbClr val="D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45936"/>
            <a:ext cx="807689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medwatch · δέκα ημέρες λειτουργίας — ενημέρωση Υπουργού Υγείας 29-09-2026</a:t>
            </a:r>
          </a:p>
        </p:txBody>
      </p:sp>
      <p:pic>
        <p:nvPicPr>
          <p:cNvPr id="11" name="Picture 10" descr="ypourgeio-ygeias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0657" y="6291072"/>
            <a:ext cx="158379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74375" y="6345936"/>
            <a:ext cx="731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1572768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1572768"/>
            <a:ext cx="64008" cy="137160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5256" y="1737360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37.216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περιεχόμενα: 17.360 πληρωμένες διαφημίσεις (Meta 10.240, Google 7.120), 17.570 σελίδες, 2.287 αναρτήσεις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62832" y="1572768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462832" y="1572768"/>
            <a:ext cx="64008" cy="137160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682288" y="1737360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29.536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ταξινομήσεις από γλωσσικό μοντέλο (Claude Sonnet 5) — πράξεις, ισχυρισμοί, εκτελεστής, σκευάσματα, χώρος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39865" y="1572768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39865" y="1572768"/>
            <a:ext cx="64008" cy="137160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59321" y="1737360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≈ 130 εκατ.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tokens επεξεργασίας — 94 εκατ. χαρακτήρες κειμένου διαφημίσεων και σελίδων, συν τις οδηγίες κάθε κλήσης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16898" y="1572768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016898" y="1572768"/>
            <a:ext cx="64008" cy="137160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36354" y="1737360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17.325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στιγμιότυπα με ημερομηνία λήψης — το τεκμήριο μένει και όταν η διαφήμιση κατέβει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3236975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85800" y="3236975"/>
            <a:ext cx="64008" cy="137160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5256" y="3401568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43.990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εγγραφές ιατρών από τρία δημόσια μητρώα · 3.228 δομές συνδεδεμένες · 556 σε ουρά ταυτοποίησης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462832" y="3236975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462832" y="3236975"/>
            <a:ext cx="64008" cy="137160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682288" y="3401568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1.185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διαφημιζόμενοι με πληρωμένη διαφήμιση · 351 μονάδες ιατρών ΙΣΑ, 27 ΙΣΘ, 73 ΙΣΠ · 370 μη ιατρικοί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39865" y="3236975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239865" y="3236975"/>
            <a:ext cx="64008" cy="1371600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59321" y="3401568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4 πηγές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κάθε νύχτα: Google Ads, Meta, ιστότοποι, αναρτήσεις — ένας διακομιστής 2 vCPU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016898" y="3236975"/>
            <a:ext cx="2487168" cy="13716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016898" y="3236975"/>
            <a:ext cx="64008" cy="1371600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236354" y="3401568"/>
            <a:ext cx="2103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03476"/>
                </a:solidFill>
                <a:latin typeface="Arial"/>
                <a:cs typeface="Arial"/>
              </a:rPr>
              <a:t>0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000" b="0" i="0">
                <a:solidFill>
                  <a:srgbClr val="1A1F2B"/>
                </a:solidFill>
                <a:latin typeface="Arial"/>
                <a:cs typeface="Arial"/>
              </a:rPr>
              <a:t>στοιχεία ασθενών, ονόματα δημοσιευμένα, αυτόματες κυρώσεις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4901183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3476"/>
                </a:solidFill>
                <a:latin typeface="Arial"/>
                <a:cs typeface="Arial"/>
              </a:rPr>
              <a:t>Τι δεν έχει μετρηθεί ακόμη</a:t>
            </a:r>
          </a:p>
          <a:p>
            <a:pPr marL="237744" indent="-237744" algn="l">
              <a:lnSpc>
                <a:spcPct val="112000"/>
              </a:lnSpc>
              <a:buClr>
                <a:srgbClr val="61BDFF"/>
              </a:buClr>
              <a:buSzPct val="90000"/>
              <a:buFont typeface="Arial"/>
              <a:buChar char="▪"/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Ακρίβεια επισημάνσεων: χωρίς καμία απόρριψη από ελεγκτή δεν υπάρχει ποσοστό ψευδώς θετικών να αναφερθεί. Η μέτρηση ξεκινά 29-09.</a:t>
            </a:r>
          </a:p>
          <a:p>
            <a:pPr marL="237744" indent="-237744" algn="l">
              <a:lnSpc>
                <a:spcPct val="112000"/>
              </a:lnSpc>
              <a:spcBef>
                <a:spcPts val="300"/>
              </a:spcBef>
              <a:buClr>
                <a:srgbClr val="61BDFF"/>
              </a:buClr>
              <a:buSzPct val="90000"/>
              <a:buFont typeface="Arial"/>
              <a:buChar char="▪"/>
            </a:pPr>
            <a:r>
              <a:rPr sz="1050" b="0" i="0">
                <a:solidFill>
                  <a:srgbClr val="1A1F2B"/>
                </a:solidFill>
                <a:latin typeface="Arial"/>
                <a:cs typeface="Arial"/>
              </a:rPr>
              <a:t>8.621 περιεχόμενα περιμένουν ταξινόμηση — τα 4.821 είναι δημιουργικά Google χωρίς κείμενο.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371600" cy="82296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371600" y="0"/>
            <a:ext cx="1371600" cy="82296"/>
          </a:xfrm>
          <a:prstGeom prst="rect">
            <a:avLst/>
          </a:prstGeom>
          <a:solidFill>
            <a:srgbClr val="61B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9448495" cy="82296"/>
          </a:xfrm>
          <a:prstGeom prst="rect">
            <a:avLst/>
          </a:prstGeom>
          <a:solidFill>
            <a:srgbClr val="0034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pic>
        <p:nvPicPr>
          <p:cNvPr id="5" name="Picture 4" descr="medwatch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63040"/>
            <a:ext cx="3840480" cy="674218"/>
          </a:xfrm>
          <a:prstGeom prst="rect">
            <a:avLst/>
          </a:prstGeom>
        </p:spPr>
      </p:pic>
      <p:pic>
        <p:nvPicPr>
          <p:cNvPr id="6" name="Picture 5" descr="ypourgeio-ygeias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055" y="1280160"/>
            <a:ext cx="3291840" cy="7982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2514600"/>
            <a:ext cx="1051560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1" i="0">
                <a:solidFill>
                  <a:srgbClr val="003476"/>
                </a:solidFill>
                <a:latin typeface="Arial"/>
                <a:cs typeface="Arial"/>
              </a:rPr>
              <a:t>Δέκα ημέρες: η αγορά άλλαξε συμπεριφορά πριν καν ζητηθεί έλεγχος.</a:t>
            </a:r>
          </a:p>
          <a:p>
            <a:pPr algn="l">
              <a:lnSpc>
                <a:spcPct val="120000"/>
              </a:lnSpc>
              <a:spcBef>
                <a:spcPts val="400"/>
              </a:spcBef>
            </a:pPr>
            <a:r>
              <a:rPr sz="2200" b="1" i="0">
                <a:solidFill>
                  <a:srgbClr val="003476"/>
                </a:solidFill>
                <a:latin typeface="Arial"/>
                <a:cs typeface="Arial"/>
              </a:rPr>
              <a:t>Το επόμενο βήμα είναι η ακρίβεια, όχι ο όγκος.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160520"/>
            <a:ext cx="1463040" cy="54864"/>
          </a:xfrm>
          <a:prstGeom prst="rect">
            <a:avLst/>
          </a:prstGeom>
          <a:solidFill>
            <a:srgbClr val="56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5989320"/>
            <a:ext cx="12191695" cy="86868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73152" rIns="128016" bIns="73152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6309360"/>
            <a:ext cx="10820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D7686"/>
                </a:solidFill>
                <a:latin typeface="Arial"/>
                <a:cs typeface="Arial"/>
              </a:rPr>
              <a:t>Ομάδα έργου medwatch · 29 Σεπτεμβρίου 2026 · ενημέρωση Υπουργού Υγείας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2035</Words>
  <Application>Microsoft Macintosh PowerPoint</Application>
  <PresentationFormat>Widescreen</PresentationFormat>
  <Paragraphs>239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John Doxaras</cp:lastModifiedBy>
  <cp:revision>3</cp:revision>
  <dcterms:created xsi:type="dcterms:W3CDTF">2013-01-27T09:14:16Z</dcterms:created>
  <dcterms:modified xsi:type="dcterms:W3CDTF">2026-09-29T13:09:21Z</dcterms:modified>
  <cp:category/>
</cp:coreProperties>
</file>