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xml" ContentType="application/vnd.openxmlformats-officedocument.themeOverride+xml"/>
  <Override PartName="/ppt/notesSlides/notesSlide1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64" r:id="rId4"/>
  </p:sldMasterIdLst>
  <p:notesMasterIdLst>
    <p:notesMasterId r:id="rId32"/>
  </p:notesMasterIdLst>
  <p:handoutMasterIdLst>
    <p:handoutMasterId r:id="rId33"/>
  </p:handoutMasterIdLst>
  <p:sldIdLst>
    <p:sldId id="437" r:id="rId5"/>
    <p:sldId id="713" r:id="rId6"/>
    <p:sldId id="260" r:id="rId7"/>
    <p:sldId id="726" r:id="rId8"/>
    <p:sldId id="725" r:id="rId9"/>
    <p:sldId id="715" r:id="rId10"/>
    <p:sldId id="685" r:id="rId11"/>
    <p:sldId id="723" r:id="rId12"/>
    <p:sldId id="724" r:id="rId13"/>
    <p:sldId id="703" r:id="rId14"/>
    <p:sldId id="686" r:id="rId15"/>
    <p:sldId id="694" r:id="rId16"/>
    <p:sldId id="721" r:id="rId17"/>
    <p:sldId id="687" r:id="rId18"/>
    <p:sldId id="708" r:id="rId19"/>
    <p:sldId id="720" r:id="rId20"/>
    <p:sldId id="712" r:id="rId21"/>
    <p:sldId id="688" r:id="rId22"/>
    <p:sldId id="711" r:id="rId23"/>
    <p:sldId id="698" r:id="rId24"/>
    <p:sldId id="699" r:id="rId25"/>
    <p:sldId id="689" r:id="rId26"/>
    <p:sldId id="716" r:id="rId27"/>
    <p:sldId id="717" r:id="rId28"/>
    <p:sldId id="714" r:id="rId29"/>
    <p:sldId id="613" r:id="rId30"/>
    <p:sldId id="722" r:id="rId31"/>
  </p:sldIdLst>
  <p:sldSz cx="12192000" cy="6858000"/>
  <p:notesSz cx="7315200" cy="12344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52C088F2-6744-429F-9479-AAA4BBC28E7F}">
          <p14:sldIdLst>
            <p14:sldId id="437"/>
            <p14:sldId id="713"/>
            <p14:sldId id="260"/>
            <p14:sldId id="726"/>
            <p14:sldId id="725"/>
            <p14:sldId id="715"/>
            <p14:sldId id="685"/>
            <p14:sldId id="723"/>
            <p14:sldId id="724"/>
            <p14:sldId id="703"/>
            <p14:sldId id="686"/>
            <p14:sldId id="694"/>
            <p14:sldId id="721"/>
            <p14:sldId id="687"/>
            <p14:sldId id="708"/>
            <p14:sldId id="720"/>
            <p14:sldId id="712"/>
            <p14:sldId id="688"/>
            <p14:sldId id="711"/>
            <p14:sldId id="698"/>
            <p14:sldId id="699"/>
            <p14:sldId id="689"/>
          </p14:sldIdLst>
        </p14:section>
        <p14:section name="Περιβάλλον, χωροταξία" id="{BBA2C436-42DB-4D02-BDC3-45AF65976EC3}">
          <p14:sldIdLst>
            <p14:sldId id="716"/>
            <p14:sldId id="717"/>
            <p14:sldId id="714"/>
            <p14:sldId id="613"/>
            <p14:sldId id="72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C90311-A5C7-27D2-5156-6B75A018F55D}" name="Antonios Mavropoulos" initials="AM" userId="S::mavropoulos@iobe.gr::1f787597-6bd3-45e7-bcef-b4e285cff0c2" providerId="AD"/>
  <p188:author id="{D0EFFE15-BF79-B6F3-B293-665539EA0127}" name="Alexandros Louka" initials="AL" userId="S::louka@iobe.gr::c7b0308e-c684-4b1d-be05-0159cc77c744" providerId="AD"/>
  <p188:author id="{5B7F5316-A57D-5893-7612-0DEB006C9599}" name="Yakinthi Pountouraki" initials="YP" userId="Yakinthi Pountouraki" providerId="None"/>
  <p188:author id="{4A61F718-4232-4806-79B8-1869E9744368}" name="Alexandros Louka" initials="AL" userId="Alexandros Louka" providerId="None"/>
  <p188:author id="{DE8B8940-E725-610E-267C-770FDA36782B}" name="Vassiliki Dimakopoulou" initials="VD" userId="S::dimakopoulou@iobe.gr::58c81837-2282-4343-9b24-780cdead0458" providerId="AD"/>
  <p188:author id="{5EB8D164-0E5D-BBF0-10C0-5408EE79A45E}" name="Svetoslav Danchev" initials="SD" userId="6316011ab523a07b" providerId="Windows Live"/>
  <p188:author id="{A4F4917C-1F90-A064-BB74-6EDD2D65DD75}" name="Iason Zaverdinos" initials="IZ" userId="Iason Zaverdinos" providerId="None"/>
  <p188:author id="{615B3F8B-9EE7-A3FC-9888-CD84B5C3D10D}" name="Konstantinos Peppas" initials="KP" userId="S::peppas@iobe.gr::2a6aeecf-7420-4fd0-b19e-8c37dedca5f9" providerId="AD"/>
  <p188:author id="{89465C8B-3A84-AF02-A23E-137D1AF55C8E}" name="Svetoslav Danchev" initials="SD" userId="S::danchev@iobe.gr::573f1fb6-926b-432d-b3c4-41253184ff08" providerId="AD"/>
  <p188:author id="{50BEBA93-1D04-9C92-4562-057846053DD6}" name="Niki Kalavrezou" initials="NK" userId="S::kalavrezou@iobe.gr::2098ea51-ac83-4299-9c06-0b8e4605fc8f" providerId="AD"/>
  <p188:author id="{6C220F97-98AB-6FA0-838D-506BCE7FFAFE}" name="Yakinthi Pountouraki" initials="YP" userId="S::pountouraki@iobe.gr::4fa8da10-dc00-4067-a47b-590965a435cb" providerId="AD"/>
  <p188:author id="{C5F776A4-A817-BD11-E247-746590414B48}" name="Dafni  Nikolitsa" initials="DN" userId="S::nikolitsa_uoc.gr#ext#@iobe2020.onmicrosoft.com::59adb144-b47d-4f2e-aca9-d2fb878820d2" providerId="AD"/>
  <p188:author id="{2B3CE7DA-FC8E-7F47-2595-C235E22ED846}" name="Konstantina Antonopoulou" initials="KA" userId="S::antonopoulou@iobe.gr::8de53ada-d6d6-42e6-ab71-1e6b8b2b8099" providerId="AD"/>
  <p188:author id="{232CBADC-E96D-7320-6B48-E07754E8E92C}" name="Giorgos Gatopoulos" initials="GG" userId="Giorgos Gatopoulo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Elias Demian" initials="ED" lastIdx="39" clrIdx="6">
    <p:extLst>
      <p:ext uri="{19B8F6BF-5375-455C-9EA6-DF929625EA0E}">
        <p15:presenceInfo xmlns:p15="http://schemas.microsoft.com/office/powerpoint/2012/main" userId="Elias Demian" providerId="None"/>
      </p:ext>
    </p:extLst>
  </p:cmAuthor>
  <p:cmAuthor id="1" name="Svetoslav Danchev" initials="SD" lastIdx="7" clrIdx="0">
    <p:extLst>
      <p:ext uri="{19B8F6BF-5375-455C-9EA6-DF929625EA0E}">
        <p15:presenceInfo xmlns:p15="http://schemas.microsoft.com/office/powerpoint/2012/main" userId="e7dbf0cb905b4146" providerId="Windows Live"/>
      </p:ext>
    </p:extLst>
  </p:cmAuthor>
  <p:cmAuthor id="8" name="Alexandros Moustakas" initials="AM" lastIdx="13" clrIdx="7">
    <p:extLst>
      <p:ext uri="{19B8F6BF-5375-455C-9EA6-DF929625EA0E}">
        <p15:presenceInfo xmlns:p15="http://schemas.microsoft.com/office/powerpoint/2012/main" userId="S::moustakas@iobe.gr::ed5b4a2b-0b86-495f-b25e-3a8ccefeb9ec" providerId="AD"/>
      </p:ext>
    </p:extLst>
  </p:cmAuthor>
  <p:cmAuthor id="2" name="M Vassiliadis" initials="MV" lastIdx="24" clrIdx="1">
    <p:extLst>
      <p:ext uri="{19B8F6BF-5375-455C-9EA6-DF929625EA0E}">
        <p15:presenceInfo xmlns:p15="http://schemas.microsoft.com/office/powerpoint/2012/main" userId="89f7fa1bd3f35406" providerId="Windows Live"/>
      </p:ext>
    </p:extLst>
  </p:cmAuthor>
  <p:cmAuthor id="9" name="Giorgos Gatopoulos" initials="GG" lastIdx="23" clrIdx="8">
    <p:extLst>
      <p:ext uri="{19B8F6BF-5375-455C-9EA6-DF929625EA0E}">
        <p15:presenceInfo xmlns:p15="http://schemas.microsoft.com/office/powerpoint/2012/main" userId="Giorgos Gatopoulos" providerId="None"/>
      </p:ext>
    </p:extLst>
  </p:cmAuthor>
  <p:cmAuthor id="3" name="George Gatopoulos" initials="GG" lastIdx="25" clrIdx="2">
    <p:extLst>
      <p:ext uri="{19B8F6BF-5375-455C-9EA6-DF929625EA0E}">
        <p15:presenceInfo xmlns:p15="http://schemas.microsoft.com/office/powerpoint/2012/main" userId="George Gatopoulos" providerId="None"/>
      </p:ext>
    </p:extLst>
  </p:cmAuthor>
  <p:cmAuthor id="4" name="Stavraki Sophia" initials="SS" lastIdx="4" clrIdx="3">
    <p:extLst>
      <p:ext uri="{19B8F6BF-5375-455C-9EA6-DF929625EA0E}">
        <p15:presenceInfo xmlns:p15="http://schemas.microsoft.com/office/powerpoint/2012/main" userId="S-1-5-21-3919147428-1494179150-1224414846-1671" providerId="AD"/>
      </p:ext>
    </p:extLst>
  </p:cmAuthor>
  <p:cmAuthor id="5" name="Elias D." initials="ED" lastIdx="1" clrIdx="4">
    <p:extLst>
      <p:ext uri="{19B8F6BF-5375-455C-9EA6-DF929625EA0E}">
        <p15:presenceInfo xmlns:p15="http://schemas.microsoft.com/office/powerpoint/2012/main" userId="0f9c2221f8f75bb0" providerId="Windows Live"/>
      </p:ext>
    </p:extLst>
  </p:cmAuthor>
  <p:cmAuthor id="6" name="Svetoslav Danchev" initials="SD [2]" lastIdx="73" clrIdx="5">
    <p:extLst>
      <p:ext uri="{19B8F6BF-5375-455C-9EA6-DF929625EA0E}">
        <p15:presenceInfo xmlns:p15="http://schemas.microsoft.com/office/powerpoint/2012/main" userId="S::danchev@iobe.gr::573f1fb6-926b-432d-b3c4-41253184ff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88A"/>
    <a:srgbClr val="799EDC"/>
    <a:srgbClr val="92D050"/>
    <a:srgbClr val="FFABAB"/>
    <a:srgbClr val="3971CB"/>
    <a:srgbClr val="00B0F0"/>
    <a:srgbClr val="5AA4AE"/>
    <a:srgbClr val="9BB6E6"/>
    <a:srgbClr val="B1D4D9"/>
    <a:srgbClr val="8EAAD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0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iobe2020.sharepoint.com/sites/-4112/Shared%20Documents/General/data/demographics/chapter_3/population_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iobe2020.sharepoint.com/sites/-4112/Shared%20Documents/General/data/finance/&#928;&#928;&#928;_financial%20sector%20monitoring.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iobe2020.sharepoint.com/sites/-4112/Shared%20Documents/General/data/finance/&#928;&#928;&#928;_financial%20sector%20monitoring.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iobe2020.sharepoint.com/sites/-4112/Shared%20Documents/General/data/finance/&#928;&#928;&#928;_financial%20sector%20monitoring.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iobe2020.sharepoint.com/sites/-4112/Shared%20Documents/General/data/labor/Participation%20Rate.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iobe2020.sharepoint.com/sites/-4112/Shared%20Documents/General/data/Social%20indicators/Social%20indicators%20-%20T3.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iobe2020.sharepoint.com/sites/-4112/Shared%20Documents/General/data/demographics/chapter_3/population_nuts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8.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oleObject" Target="https://iobe2020.sharepoint.com/sites/-4112/Shared%20Documents/General/data/demographics/chapter_3/population_nuts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obe2020.sharepoint.com/sites/-4112/Shared%20Documents/General/data/demographics/chapter_3/population_nuts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iobe2020.sharepoint.com/sites/-4112/Shared%20Documents/General/data/macro%20&amp;%20entrepreneurship/data_GDP_entrepreneurship.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iobe2020.sharepoint.com/sites/-4112/Shared%20Documents/General/data/macro%20&amp;%20entrepreneurship/data_GDP_entrepreneurship.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iobe2020.sharepoint.com/sites/-4112/Shared%20Documents/General/data/macro%20&amp;%20entrepreneurship/data_GDP_entrepreneurship.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iobe2020.sharepoint.com/sites/-4112/Shared%20Documents/General/data/macro%20&amp;%20entrepreneurship/data_GDP_entrepreneurship.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iobe2020.sharepoint.com/sites/-4112/Shared%20Documents/General/data/macro%20&amp;%20entrepreneurship/data_GDP_entrepreneurship.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l-GR" sz="1200" b="1">
                <a:solidFill>
                  <a:schemeClr val="tx1"/>
                </a:solidFill>
              </a:rPr>
              <a:t>Πληθυσμιακές</a:t>
            </a:r>
            <a:r>
              <a:rPr lang="el-GR" sz="1200" b="1" baseline="0">
                <a:solidFill>
                  <a:schemeClr val="tx1"/>
                </a:solidFill>
              </a:rPr>
              <a:t> προβολές </a:t>
            </a:r>
            <a:r>
              <a:rPr lang="el-GR" sz="1200" b="1" i="0" u="none" strike="noStrike" kern="1200" spc="0" baseline="0">
                <a:solidFill>
                  <a:schemeClr val="tx1"/>
                </a:solidFill>
              </a:rPr>
              <a:t>ανά σενάριο</a:t>
            </a:r>
            <a:r>
              <a:rPr lang="el-GR" sz="1200" b="1" baseline="0">
                <a:solidFill>
                  <a:schemeClr val="tx1"/>
                </a:solidFill>
              </a:rPr>
              <a:t>, Ελλάδα 2020-2100</a:t>
            </a:r>
            <a:endParaRPr lang="en-US" sz="1200" b="1">
              <a:solidFill>
                <a:schemeClr val="tx1"/>
              </a:solidFill>
            </a:endParaRPr>
          </a:p>
        </c:rich>
      </c:tx>
      <c:layout>
        <c:manualLayout>
          <c:xMode val="edge"/>
          <c:yMode val="edge"/>
          <c:x val="0.31805745749172665"/>
          <c:y val="1.4769276768989708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'Chart data'!$L$3</c:f>
              <c:strCache>
                <c:ptCount val="1"/>
                <c:pt idx="0">
                  <c:v>Βασικό</c:v>
                </c:pt>
              </c:strCache>
            </c:strRef>
          </c:tx>
          <c:spPr>
            <a:ln w="28575" cap="rnd">
              <a:solidFill>
                <a:schemeClr val="accent1"/>
              </a:solidFill>
              <a:round/>
            </a:ln>
            <a:effectLst/>
          </c:spPr>
          <c:marker>
            <c:symbol val="none"/>
          </c:marker>
          <c:cat>
            <c:numRef>
              <c:f>'Chart data'!$K$4:$K$82</c:f>
              <c:numCache>
                <c:formatCode>0</c:formatCode>
                <c:ptCount val="7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pt idx="41">
                  <c:v>2063</c:v>
                </c:pt>
                <c:pt idx="42">
                  <c:v>2064</c:v>
                </c:pt>
                <c:pt idx="43">
                  <c:v>2065</c:v>
                </c:pt>
                <c:pt idx="44">
                  <c:v>2066</c:v>
                </c:pt>
                <c:pt idx="45">
                  <c:v>2067</c:v>
                </c:pt>
                <c:pt idx="46">
                  <c:v>2068</c:v>
                </c:pt>
                <c:pt idx="47">
                  <c:v>2069</c:v>
                </c:pt>
                <c:pt idx="48">
                  <c:v>2070</c:v>
                </c:pt>
                <c:pt idx="49">
                  <c:v>2071</c:v>
                </c:pt>
                <c:pt idx="50">
                  <c:v>2072</c:v>
                </c:pt>
                <c:pt idx="51">
                  <c:v>2073</c:v>
                </c:pt>
                <c:pt idx="52">
                  <c:v>2074</c:v>
                </c:pt>
                <c:pt idx="53">
                  <c:v>2075</c:v>
                </c:pt>
                <c:pt idx="54">
                  <c:v>2076</c:v>
                </c:pt>
                <c:pt idx="55">
                  <c:v>2077</c:v>
                </c:pt>
                <c:pt idx="56">
                  <c:v>2078</c:v>
                </c:pt>
                <c:pt idx="57">
                  <c:v>2079</c:v>
                </c:pt>
                <c:pt idx="58">
                  <c:v>2080</c:v>
                </c:pt>
                <c:pt idx="59">
                  <c:v>2081</c:v>
                </c:pt>
                <c:pt idx="60">
                  <c:v>2082</c:v>
                </c:pt>
                <c:pt idx="61">
                  <c:v>2083</c:v>
                </c:pt>
                <c:pt idx="62">
                  <c:v>2084</c:v>
                </c:pt>
                <c:pt idx="63">
                  <c:v>2085</c:v>
                </c:pt>
                <c:pt idx="64">
                  <c:v>2086</c:v>
                </c:pt>
                <c:pt idx="65">
                  <c:v>2087</c:v>
                </c:pt>
                <c:pt idx="66">
                  <c:v>2088</c:v>
                </c:pt>
                <c:pt idx="67">
                  <c:v>2089</c:v>
                </c:pt>
                <c:pt idx="68">
                  <c:v>2090</c:v>
                </c:pt>
                <c:pt idx="69">
                  <c:v>2091</c:v>
                </c:pt>
                <c:pt idx="70">
                  <c:v>2092</c:v>
                </c:pt>
                <c:pt idx="71">
                  <c:v>2093</c:v>
                </c:pt>
                <c:pt idx="72">
                  <c:v>2094</c:v>
                </c:pt>
                <c:pt idx="73">
                  <c:v>2095</c:v>
                </c:pt>
                <c:pt idx="74">
                  <c:v>2096</c:v>
                </c:pt>
                <c:pt idx="75">
                  <c:v>2097</c:v>
                </c:pt>
                <c:pt idx="76">
                  <c:v>2098</c:v>
                </c:pt>
                <c:pt idx="77">
                  <c:v>2099</c:v>
                </c:pt>
                <c:pt idx="78">
                  <c:v>2100</c:v>
                </c:pt>
              </c:numCache>
            </c:numRef>
          </c:cat>
          <c:val>
            <c:numRef>
              <c:f>'Chart data'!$L$4:$L$82</c:f>
              <c:numCache>
                <c:formatCode>0</c:formatCode>
                <c:ptCount val="79"/>
                <c:pt idx="0">
                  <c:v>10632039</c:v>
                </c:pt>
                <c:pt idx="1">
                  <c:v>10594507</c:v>
                </c:pt>
                <c:pt idx="2">
                  <c:v>10553805</c:v>
                </c:pt>
                <c:pt idx="3">
                  <c:v>10510196</c:v>
                </c:pt>
                <c:pt idx="4">
                  <c:v>10468367</c:v>
                </c:pt>
                <c:pt idx="5">
                  <c:v>10426627</c:v>
                </c:pt>
                <c:pt idx="6">
                  <c:v>10385130</c:v>
                </c:pt>
                <c:pt idx="7">
                  <c:v>10343958</c:v>
                </c:pt>
                <c:pt idx="8">
                  <c:v>10303200</c:v>
                </c:pt>
                <c:pt idx="9">
                  <c:v>10262827</c:v>
                </c:pt>
                <c:pt idx="10">
                  <c:v>10222834</c:v>
                </c:pt>
                <c:pt idx="11">
                  <c:v>10183181</c:v>
                </c:pt>
                <c:pt idx="12">
                  <c:v>10143784</c:v>
                </c:pt>
                <c:pt idx="13">
                  <c:v>10104622</c:v>
                </c:pt>
                <c:pt idx="14">
                  <c:v>10065636</c:v>
                </c:pt>
                <c:pt idx="15">
                  <c:v>10026801</c:v>
                </c:pt>
                <c:pt idx="16">
                  <c:v>9988088</c:v>
                </c:pt>
                <c:pt idx="17">
                  <c:v>9949442</c:v>
                </c:pt>
                <c:pt idx="18">
                  <c:v>9910798</c:v>
                </c:pt>
                <c:pt idx="19">
                  <c:v>9872052</c:v>
                </c:pt>
                <c:pt idx="20">
                  <c:v>9833100</c:v>
                </c:pt>
                <c:pt idx="21">
                  <c:v>9793822</c:v>
                </c:pt>
                <c:pt idx="22">
                  <c:v>9754101</c:v>
                </c:pt>
                <c:pt idx="23">
                  <c:v>9713851</c:v>
                </c:pt>
                <c:pt idx="24">
                  <c:v>9672976</c:v>
                </c:pt>
                <c:pt idx="25">
                  <c:v>9631490</c:v>
                </c:pt>
                <c:pt idx="26">
                  <c:v>9589378</c:v>
                </c:pt>
                <c:pt idx="27">
                  <c:v>9546591</c:v>
                </c:pt>
                <c:pt idx="28">
                  <c:v>9503127</c:v>
                </c:pt>
                <c:pt idx="29">
                  <c:v>9458967</c:v>
                </c:pt>
                <c:pt idx="30">
                  <c:v>9414108</c:v>
                </c:pt>
                <c:pt idx="31">
                  <c:v>9368596</c:v>
                </c:pt>
                <c:pt idx="32">
                  <c:v>9322480</c:v>
                </c:pt>
                <c:pt idx="33">
                  <c:v>9275824</c:v>
                </c:pt>
                <c:pt idx="34">
                  <c:v>9228731</c:v>
                </c:pt>
                <c:pt idx="35">
                  <c:v>9181302</c:v>
                </c:pt>
                <c:pt idx="36">
                  <c:v>9133672</c:v>
                </c:pt>
                <c:pt idx="37">
                  <c:v>9086018</c:v>
                </c:pt>
                <c:pt idx="38">
                  <c:v>9038456</c:v>
                </c:pt>
                <c:pt idx="39">
                  <c:v>8991180</c:v>
                </c:pt>
                <c:pt idx="40">
                  <c:v>8944345</c:v>
                </c:pt>
                <c:pt idx="41">
                  <c:v>8898144</c:v>
                </c:pt>
                <c:pt idx="42">
                  <c:v>8852689</c:v>
                </c:pt>
                <c:pt idx="43">
                  <c:v>8808147</c:v>
                </c:pt>
                <c:pt idx="44">
                  <c:v>8764648</c:v>
                </c:pt>
                <c:pt idx="45">
                  <c:v>8722297</c:v>
                </c:pt>
                <c:pt idx="46">
                  <c:v>8681257</c:v>
                </c:pt>
                <c:pt idx="47">
                  <c:v>8641641</c:v>
                </c:pt>
                <c:pt idx="48">
                  <c:v>8603587</c:v>
                </c:pt>
                <c:pt idx="49">
                  <c:v>8567220</c:v>
                </c:pt>
                <c:pt idx="50">
                  <c:v>8532618</c:v>
                </c:pt>
                <c:pt idx="51">
                  <c:v>8499864</c:v>
                </c:pt>
                <c:pt idx="52">
                  <c:v>8468994</c:v>
                </c:pt>
                <c:pt idx="53">
                  <c:v>8440047</c:v>
                </c:pt>
                <c:pt idx="54">
                  <c:v>8413034</c:v>
                </c:pt>
                <c:pt idx="55">
                  <c:v>8387939</c:v>
                </c:pt>
                <c:pt idx="56">
                  <c:v>8364736</c:v>
                </c:pt>
                <c:pt idx="57">
                  <c:v>8343325</c:v>
                </c:pt>
                <c:pt idx="58">
                  <c:v>8323658</c:v>
                </c:pt>
                <c:pt idx="59">
                  <c:v>8305634</c:v>
                </c:pt>
                <c:pt idx="60">
                  <c:v>8289178</c:v>
                </c:pt>
                <c:pt idx="61">
                  <c:v>8274155</c:v>
                </c:pt>
                <c:pt idx="62">
                  <c:v>8260454</c:v>
                </c:pt>
                <c:pt idx="63">
                  <c:v>8247927</c:v>
                </c:pt>
                <c:pt idx="64">
                  <c:v>8236479</c:v>
                </c:pt>
                <c:pt idx="65">
                  <c:v>8225962</c:v>
                </c:pt>
                <c:pt idx="66">
                  <c:v>8216264</c:v>
                </c:pt>
                <c:pt idx="67">
                  <c:v>8207263</c:v>
                </c:pt>
                <c:pt idx="68">
                  <c:v>8198911</c:v>
                </c:pt>
                <c:pt idx="69">
                  <c:v>8191170</c:v>
                </c:pt>
                <c:pt idx="70">
                  <c:v>8183946</c:v>
                </c:pt>
                <c:pt idx="71">
                  <c:v>8177237</c:v>
                </c:pt>
                <c:pt idx="72">
                  <c:v>8170999</c:v>
                </c:pt>
                <c:pt idx="73">
                  <c:v>8165189</c:v>
                </c:pt>
                <c:pt idx="74">
                  <c:v>8159808</c:v>
                </c:pt>
                <c:pt idx="75">
                  <c:v>8154836</c:v>
                </c:pt>
                <c:pt idx="76">
                  <c:v>8150324</c:v>
                </c:pt>
                <c:pt idx="77">
                  <c:v>8146263</c:v>
                </c:pt>
                <c:pt idx="78">
                  <c:v>8142699</c:v>
                </c:pt>
              </c:numCache>
            </c:numRef>
          </c:val>
          <c:smooth val="0"/>
          <c:extLst>
            <c:ext xmlns:c16="http://schemas.microsoft.com/office/drawing/2014/chart" uri="{C3380CC4-5D6E-409C-BE32-E72D297353CC}">
              <c16:uniqueId val="{00000000-D17F-482D-9068-60EC42F16C43}"/>
            </c:ext>
          </c:extLst>
        </c:ser>
        <c:ser>
          <c:idx val="1"/>
          <c:order val="1"/>
          <c:tx>
            <c:strRef>
              <c:f>'Chart data'!$M$3</c:f>
              <c:strCache>
                <c:ptCount val="1"/>
                <c:pt idx="0">
                  <c:v>Υψηλή Μεταναστευση</c:v>
                </c:pt>
              </c:strCache>
            </c:strRef>
          </c:tx>
          <c:spPr>
            <a:ln w="28575" cap="rnd">
              <a:solidFill>
                <a:schemeClr val="accent2"/>
              </a:solidFill>
              <a:round/>
            </a:ln>
            <a:effectLst/>
          </c:spPr>
          <c:marker>
            <c:symbol val="none"/>
          </c:marker>
          <c:cat>
            <c:numRef>
              <c:f>'Chart data'!$K$4:$K$82</c:f>
              <c:numCache>
                <c:formatCode>0</c:formatCode>
                <c:ptCount val="7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pt idx="41">
                  <c:v>2063</c:v>
                </c:pt>
                <c:pt idx="42">
                  <c:v>2064</c:v>
                </c:pt>
                <c:pt idx="43">
                  <c:v>2065</c:v>
                </c:pt>
                <c:pt idx="44">
                  <c:v>2066</c:v>
                </c:pt>
                <c:pt idx="45">
                  <c:v>2067</c:v>
                </c:pt>
                <c:pt idx="46">
                  <c:v>2068</c:v>
                </c:pt>
                <c:pt idx="47">
                  <c:v>2069</c:v>
                </c:pt>
                <c:pt idx="48">
                  <c:v>2070</c:v>
                </c:pt>
                <c:pt idx="49">
                  <c:v>2071</c:v>
                </c:pt>
                <c:pt idx="50">
                  <c:v>2072</c:v>
                </c:pt>
                <c:pt idx="51">
                  <c:v>2073</c:v>
                </c:pt>
                <c:pt idx="52">
                  <c:v>2074</c:v>
                </c:pt>
                <c:pt idx="53">
                  <c:v>2075</c:v>
                </c:pt>
                <c:pt idx="54">
                  <c:v>2076</c:v>
                </c:pt>
                <c:pt idx="55">
                  <c:v>2077</c:v>
                </c:pt>
                <c:pt idx="56">
                  <c:v>2078</c:v>
                </c:pt>
                <c:pt idx="57">
                  <c:v>2079</c:v>
                </c:pt>
                <c:pt idx="58">
                  <c:v>2080</c:v>
                </c:pt>
                <c:pt idx="59">
                  <c:v>2081</c:v>
                </c:pt>
                <c:pt idx="60">
                  <c:v>2082</c:v>
                </c:pt>
                <c:pt idx="61">
                  <c:v>2083</c:v>
                </c:pt>
                <c:pt idx="62">
                  <c:v>2084</c:v>
                </c:pt>
                <c:pt idx="63">
                  <c:v>2085</c:v>
                </c:pt>
                <c:pt idx="64">
                  <c:v>2086</c:v>
                </c:pt>
                <c:pt idx="65">
                  <c:v>2087</c:v>
                </c:pt>
                <c:pt idx="66">
                  <c:v>2088</c:v>
                </c:pt>
                <c:pt idx="67">
                  <c:v>2089</c:v>
                </c:pt>
                <c:pt idx="68">
                  <c:v>2090</c:v>
                </c:pt>
                <c:pt idx="69">
                  <c:v>2091</c:v>
                </c:pt>
                <c:pt idx="70">
                  <c:v>2092</c:v>
                </c:pt>
                <c:pt idx="71">
                  <c:v>2093</c:v>
                </c:pt>
                <c:pt idx="72">
                  <c:v>2094</c:v>
                </c:pt>
                <c:pt idx="73">
                  <c:v>2095</c:v>
                </c:pt>
                <c:pt idx="74">
                  <c:v>2096</c:v>
                </c:pt>
                <c:pt idx="75">
                  <c:v>2097</c:v>
                </c:pt>
                <c:pt idx="76">
                  <c:v>2098</c:v>
                </c:pt>
                <c:pt idx="77">
                  <c:v>2099</c:v>
                </c:pt>
                <c:pt idx="78">
                  <c:v>2100</c:v>
                </c:pt>
              </c:numCache>
            </c:numRef>
          </c:cat>
          <c:val>
            <c:numRef>
              <c:f>'Chart data'!$M$4:$M$82</c:f>
              <c:numCache>
                <c:formatCode>0</c:formatCode>
                <c:ptCount val="79"/>
                <c:pt idx="0">
                  <c:v>10645377</c:v>
                </c:pt>
                <c:pt idx="1">
                  <c:v>10611093</c:v>
                </c:pt>
                <c:pt idx="2">
                  <c:v>10572904</c:v>
                </c:pt>
                <c:pt idx="3">
                  <c:v>10531069</c:v>
                </c:pt>
                <c:pt idx="4">
                  <c:v>10491805</c:v>
                </c:pt>
                <c:pt idx="5">
                  <c:v>10452757</c:v>
                </c:pt>
                <c:pt idx="6">
                  <c:v>10414092</c:v>
                </c:pt>
                <c:pt idx="7">
                  <c:v>10375884</c:v>
                </c:pt>
                <c:pt idx="8">
                  <c:v>10338243</c:v>
                </c:pt>
                <c:pt idx="9">
                  <c:v>10301141</c:v>
                </c:pt>
                <c:pt idx="10">
                  <c:v>10264582</c:v>
                </c:pt>
                <c:pt idx="11">
                  <c:v>10228510</c:v>
                </c:pt>
                <c:pt idx="12">
                  <c:v>10192867</c:v>
                </c:pt>
                <c:pt idx="13">
                  <c:v>10157636</c:v>
                </c:pt>
                <c:pt idx="14">
                  <c:v>10122764</c:v>
                </c:pt>
                <c:pt idx="15">
                  <c:v>10088251</c:v>
                </c:pt>
                <c:pt idx="16">
                  <c:v>10054063</c:v>
                </c:pt>
                <c:pt idx="17">
                  <c:v>10020160</c:v>
                </c:pt>
                <c:pt idx="18">
                  <c:v>9986485</c:v>
                </c:pt>
                <c:pt idx="19">
                  <c:v>9952944</c:v>
                </c:pt>
                <c:pt idx="20">
                  <c:v>9919449</c:v>
                </c:pt>
                <c:pt idx="21">
                  <c:v>9885916</c:v>
                </c:pt>
                <c:pt idx="22">
                  <c:v>9852209</c:v>
                </c:pt>
                <c:pt idx="23">
                  <c:v>9818295</c:v>
                </c:pt>
                <c:pt idx="24">
                  <c:v>9784082</c:v>
                </c:pt>
                <c:pt idx="25">
                  <c:v>9749602</c:v>
                </c:pt>
                <c:pt idx="26">
                  <c:v>9714865</c:v>
                </c:pt>
                <c:pt idx="27">
                  <c:v>9679815</c:v>
                </c:pt>
                <c:pt idx="28">
                  <c:v>9644454</c:v>
                </c:pt>
                <c:pt idx="29">
                  <c:v>9608737</c:v>
                </c:pt>
                <c:pt idx="30">
                  <c:v>9572651</c:v>
                </c:pt>
                <c:pt idx="31">
                  <c:v>9536221</c:v>
                </c:pt>
                <c:pt idx="32">
                  <c:v>9499489</c:v>
                </c:pt>
                <c:pt idx="33">
                  <c:v>9462479</c:v>
                </c:pt>
                <c:pt idx="34">
                  <c:v>9425287</c:v>
                </c:pt>
                <c:pt idx="35">
                  <c:v>9387994</c:v>
                </c:pt>
                <c:pt idx="36">
                  <c:v>9350745</c:v>
                </c:pt>
                <c:pt idx="37">
                  <c:v>9313657</c:v>
                </c:pt>
                <c:pt idx="38">
                  <c:v>9276868</c:v>
                </c:pt>
                <c:pt idx="39">
                  <c:v>9240553</c:v>
                </c:pt>
                <c:pt idx="40">
                  <c:v>9204857</c:v>
                </c:pt>
                <c:pt idx="41">
                  <c:v>9169993</c:v>
                </c:pt>
                <c:pt idx="42">
                  <c:v>9136052</c:v>
                </c:pt>
                <c:pt idx="43">
                  <c:v>9103196</c:v>
                </c:pt>
                <c:pt idx="44">
                  <c:v>9071542</c:v>
                </c:pt>
                <c:pt idx="45">
                  <c:v>9041210</c:v>
                </c:pt>
                <c:pt idx="46">
                  <c:v>9012346</c:v>
                </c:pt>
                <c:pt idx="47">
                  <c:v>8985063</c:v>
                </c:pt>
                <c:pt idx="48">
                  <c:v>8959497</c:v>
                </c:pt>
                <c:pt idx="49">
                  <c:v>8935756</c:v>
                </c:pt>
                <c:pt idx="50">
                  <c:v>8913927</c:v>
                </c:pt>
                <c:pt idx="51">
                  <c:v>8894114</c:v>
                </c:pt>
                <c:pt idx="52">
                  <c:v>8876338</c:v>
                </c:pt>
                <c:pt idx="53">
                  <c:v>8860621</c:v>
                </c:pt>
                <c:pt idx="54">
                  <c:v>8846974</c:v>
                </c:pt>
                <c:pt idx="55">
                  <c:v>8835397</c:v>
                </c:pt>
                <c:pt idx="56">
                  <c:v>8825862</c:v>
                </c:pt>
                <c:pt idx="57">
                  <c:v>8818275</c:v>
                </c:pt>
                <c:pt idx="58">
                  <c:v>8812572</c:v>
                </c:pt>
                <c:pt idx="59">
                  <c:v>8808690</c:v>
                </c:pt>
                <c:pt idx="60">
                  <c:v>8806517</c:v>
                </c:pt>
                <c:pt idx="61">
                  <c:v>8805938</c:v>
                </c:pt>
                <c:pt idx="62">
                  <c:v>8806819</c:v>
                </c:pt>
                <c:pt idx="63">
                  <c:v>8809005</c:v>
                </c:pt>
                <c:pt idx="64">
                  <c:v>8812405</c:v>
                </c:pt>
                <c:pt idx="65">
                  <c:v>8816852</c:v>
                </c:pt>
                <c:pt idx="66">
                  <c:v>8822243</c:v>
                </c:pt>
                <c:pt idx="67">
                  <c:v>8828433</c:v>
                </c:pt>
                <c:pt idx="68">
                  <c:v>8835355</c:v>
                </c:pt>
                <c:pt idx="69">
                  <c:v>8842982</c:v>
                </c:pt>
                <c:pt idx="70">
                  <c:v>8851188</c:v>
                </c:pt>
                <c:pt idx="71">
                  <c:v>8859978</c:v>
                </c:pt>
                <c:pt idx="72">
                  <c:v>8869304</c:v>
                </c:pt>
                <c:pt idx="73">
                  <c:v>8879092</c:v>
                </c:pt>
                <c:pt idx="74">
                  <c:v>8889354</c:v>
                </c:pt>
                <c:pt idx="75">
                  <c:v>8900064</c:v>
                </c:pt>
                <c:pt idx="76">
                  <c:v>8911253</c:v>
                </c:pt>
                <c:pt idx="77">
                  <c:v>8922920</c:v>
                </c:pt>
                <c:pt idx="78">
                  <c:v>8935090</c:v>
                </c:pt>
              </c:numCache>
            </c:numRef>
          </c:val>
          <c:smooth val="0"/>
          <c:extLst>
            <c:ext xmlns:c16="http://schemas.microsoft.com/office/drawing/2014/chart" uri="{C3380CC4-5D6E-409C-BE32-E72D297353CC}">
              <c16:uniqueId val="{00000001-D17F-482D-9068-60EC42F16C43}"/>
            </c:ext>
          </c:extLst>
        </c:ser>
        <c:ser>
          <c:idx val="2"/>
          <c:order val="2"/>
          <c:tx>
            <c:strRef>
              <c:f>'Chart data'!$N$3</c:f>
              <c:strCache>
                <c:ptCount val="1"/>
                <c:pt idx="0">
                  <c:v>Χαμηλή Γονιμότητα</c:v>
                </c:pt>
              </c:strCache>
            </c:strRef>
          </c:tx>
          <c:spPr>
            <a:ln w="28575" cap="rnd">
              <a:solidFill>
                <a:schemeClr val="accent3"/>
              </a:solidFill>
              <a:round/>
            </a:ln>
            <a:effectLst/>
          </c:spPr>
          <c:marker>
            <c:symbol val="none"/>
          </c:marker>
          <c:cat>
            <c:numRef>
              <c:f>'Chart data'!$K$4:$K$82</c:f>
              <c:numCache>
                <c:formatCode>0</c:formatCode>
                <c:ptCount val="7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pt idx="41">
                  <c:v>2063</c:v>
                </c:pt>
                <c:pt idx="42">
                  <c:v>2064</c:v>
                </c:pt>
                <c:pt idx="43">
                  <c:v>2065</c:v>
                </c:pt>
                <c:pt idx="44">
                  <c:v>2066</c:v>
                </c:pt>
                <c:pt idx="45">
                  <c:v>2067</c:v>
                </c:pt>
                <c:pt idx="46">
                  <c:v>2068</c:v>
                </c:pt>
                <c:pt idx="47">
                  <c:v>2069</c:v>
                </c:pt>
                <c:pt idx="48">
                  <c:v>2070</c:v>
                </c:pt>
                <c:pt idx="49">
                  <c:v>2071</c:v>
                </c:pt>
                <c:pt idx="50">
                  <c:v>2072</c:v>
                </c:pt>
                <c:pt idx="51">
                  <c:v>2073</c:v>
                </c:pt>
                <c:pt idx="52">
                  <c:v>2074</c:v>
                </c:pt>
                <c:pt idx="53">
                  <c:v>2075</c:v>
                </c:pt>
                <c:pt idx="54">
                  <c:v>2076</c:v>
                </c:pt>
                <c:pt idx="55">
                  <c:v>2077</c:v>
                </c:pt>
                <c:pt idx="56">
                  <c:v>2078</c:v>
                </c:pt>
                <c:pt idx="57">
                  <c:v>2079</c:v>
                </c:pt>
                <c:pt idx="58">
                  <c:v>2080</c:v>
                </c:pt>
                <c:pt idx="59">
                  <c:v>2081</c:v>
                </c:pt>
                <c:pt idx="60">
                  <c:v>2082</c:v>
                </c:pt>
                <c:pt idx="61">
                  <c:v>2083</c:v>
                </c:pt>
                <c:pt idx="62">
                  <c:v>2084</c:v>
                </c:pt>
                <c:pt idx="63">
                  <c:v>2085</c:v>
                </c:pt>
                <c:pt idx="64">
                  <c:v>2086</c:v>
                </c:pt>
                <c:pt idx="65">
                  <c:v>2087</c:v>
                </c:pt>
                <c:pt idx="66">
                  <c:v>2088</c:v>
                </c:pt>
                <c:pt idx="67">
                  <c:v>2089</c:v>
                </c:pt>
                <c:pt idx="68">
                  <c:v>2090</c:v>
                </c:pt>
                <c:pt idx="69">
                  <c:v>2091</c:v>
                </c:pt>
                <c:pt idx="70">
                  <c:v>2092</c:v>
                </c:pt>
                <c:pt idx="71">
                  <c:v>2093</c:v>
                </c:pt>
                <c:pt idx="72">
                  <c:v>2094</c:v>
                </c:pt>
                <c:pt idx="73">
                  <c:v>2095</c:v>
                </c:pt>
                <c:pt idx="74">
                  <c:v>2096</c:v>
                </c:pt>
                <c:pt idx="75">
                  <c:v>2097</c:v>
                </c:pt>
                <c:pt idx="76">
                  <c:v>2098</c:v>
                </c:pt>
                <c:pt idx="77">
                  <c:v>2099</c:v>
                </c:pt>
                <c:pt idx="78">
                  <c:v>2100</c:v>
                </c:pt>
              </c:numCache>
            </c:numRef>
          </c:cat>
          <c:val>
            <c:numRef>
              <c:f>'Chart data'!$N$4:$N$82</c:f>
              <c:numCache>
                <c:formatCode>0</c:formatCode>
                <c:ptCount val="79"/>
                <c:pt idx="0">
                  <c:v>10582816</c:v>
                </c:pt>
                <c:pt idx="1">
                  <c:v>10529763</c:v>
                </c:pt>
                <c:pt idx="2">
                  <c:v>10473781</c:v>
                </c:pt>
                <c:pt idx="3">
                  <c:v>10415089</c:v>
                </c:pt>
                <c:pt idx="4">
                  <c:v>10358353</c:v>
                </c:pt>
                <c:pt idx="5">
                  <c:v>10301807</c:v>
                </c:pt>
                <c:pt idx="6">
                  <c:v>10245589</c:v>
                </c:pt>
                <c:pt idx="7">
                  <c:v>10189746</c:v>
                </c:pt>
                <c:pt idx="8">
                  <c:v>10134347</c:v>
                </c:pt>
                <c:pt idx="9">
                  <c:v>10079345</c:v>
                </c:pt>
                <c:pt idx="10">
                  <c:v>10024721</c:v>
                </c:pt>
                <c:pt idx="11">
                  <c:v>9970414</c:v>
                </c:pt>
                <c:pt idx="12">
                  <c:v>9916340</c:v>
                </c:pt>
                <c:pt idx="13">
                  <c:v>9862457</c:v>
                </c:pt>
                <c:pt idx="14">
                  <c:v>9808687</c:v>
                </c:pt>
                <c:pt idx="15">
                  <c:v>9754990</c:v>
                </c:pt>
                <c:pt idx="16">
                  <c:v>9701329</c:v>
                </c:pt>
                <c:pt idx="17">
                  <c:v>9647639</c:v>
                </c:pt>
                <c:pt idx="18">
                  <c:v>9593843</c:v>
                </c:pt>
                <c:pt idx="19">
                  <c:v>9539830</c:v>
                </c:pt>
                <c:pt idx="20">
                  <c:v>9485484</c:v>
                </c:pt>
                <c:pt idx="21">
                  <c:v>9430675</c:v>
                </c:pt>
                <c:pt idx="22">
                  <c:v>9375265</c:v>
                </c:pt>
                <c:pt idx="23">
                  <c:v>9319145</c:v>
                </c:pt>
                <c:pt idx="24">
                  <c:v>9262170</c:v>
                </c:pt>
                <c:pt idx="25">
                  <c:v>9204291</c:v>
                </c:pt>
                <c:pt idx="26">
                  <c:v>9145431</c:v>
                </c:pt>
                <c:pt idx="27">
                  <c:v>9085488</c:v>
                </c:pt>
                <c:pt idx="28">
                  <c:v>9024390</c:v>
                </c:pt>
                <c:pt idx="29">
                  <c:v>8962101</c:v>
                </c:pt>
                <c:pt idx="30">
                  <c:v>8898590</c:v>
                </c:pt>
                <c:pt idx="31">
                  <c:v>8833915</c:v>
                </c:pt>
                <c:pt idx="32">
                  <c:v>8768170</c:v>
                </c:pt>
                <c:pt idx="33">
                  <c:v>8701475</c:v>
                </c:pt>
                <c:pt idx="34">
                  <c:v>8633998</c:v>
                </c:pt>
                <c:pt idx="35">
                  <c:v>8565903</c:v>
                </c:pt>
                <c:pt idx="36">
                  <c:v>8497380</c:v>
                </c:pt>
                <c:pt idx="37">
                  <c:v>8428650</c:v>
                </c:pt>
                <c:pt idx="38">
                  <c:v>8359884</c:v>
                </c:pt>
                <c:pt idx="39">
                  <c:v>8291303</c:v>
                </c:pt>
                <c:pt idx="40">
                  <c:v>8223088</c:v>
                </c:pt>
                <c:pt idx="41">
                  <c:v>8155429</c:v>
                </c:pt>
                <c:pt idx="42">
                  <c:v>8088454</c:v>
                </c:pt>
                <c:pt idx="43">
                  <c:v>8022317</c:v>
                </c:pt>
                <c:pt idx="44">
                  <c:v>7957146</c:v>
                </c:pt>
                <c:pt idx="45">
                  <c:v>7893051</c:v>
                </c:pt>
                <c:pt idx="46">
                  <c:v>7830175</c:v>
                </c:pt>
                <c:pt idx="47">
                  <c:v>7768626</c:v>
                </c:pt>
                <c:pt idx="48">
                  <c:v>7708555</c:v>
                </c:pt>
                <c:pt idx="49">
                  <c:v>7650053</c:v>
                </c:pt>
                <c:pt idx="50">
                  <c:v>7593204</c:v>
                </c:pt>
                <c:pt idx="51">
                  <c:v>7538088</c:v>
                </c:pt>
                <c:pt idx="52">
                  <c:v>7484732</c:v>
                </c:pt>
                <c:pt idx="53">
                  <c:v>7433157</c:v>
                </c:pt>
                <c:pt idx="54">
                  <c:v>7383371</c:v>
                </c:pt>
                <c:pt idx="55">
                  <c:v>7335363</c:v>
                </c:pt>
                <c:pt idx="56">
                  <c:v>7289091</c:v>
                </c:pt>
                <c:pt idx="57">
                  <c:v>7244452</c:v>
                </c:pt>
                <c:pt idx="58">
                  <c:v>7201369</c:v>
                </c:pt>
                <c:pt idx="59">
                  <c:v>7159772</c:v>
                </c:pt>
                <c:pt idx="60">
                  <c:v>7119546</c:v>
                </c:pt>
                <c:pt idx="61">
                  <c:v>7080569</c:v>
                </c:pt>
                <c:pt idx="62">
                  <c:v>7042728</c:v>
                </c:pt>
                <c:pt idx="63">
                  <c:v>7005874</c:v>
                </c:pt>
                <c:pt idx="64">
                  <c:v>6969921</c:v>
                </c:pt>
                <c:pt idx="65">
                  <c:v>6934724</c:v>
                </c:pt>
                <c:pt idx="66">
                  <c:v>6900193</c:v>
                </c:pt>
                <c:pt idx="67">
                  <c:v>6866204</c:v>
                </c:pt>
                <c:pt idx="68">
                  <c:v>6832719</c:v>
                </c:pt>
                <c:pt idx="69">
                  <c:v>6799712</c:v>
                </c:pt>
                <c:pt idx="70">
                  <c:v>6767110</c:v>
                </c:pt>
                <c:pt idx="71">
                  <c:v>6734909</c:v>
                </c:pt>
                <c:pt idx="72">
                  <c:v>6703082</c:v>
                </c:pt>
                <c:pt idx="73">
                  <c:v>6671584</c:v>
                </c:pt>
                <c:pt idx="74">
                  <c:v>6640445</c:v>
                </c:pt>
                <c:pt idx="75">
                  <c:v>6609643</c:v>
                </c:pt>
                <c:pt idx="76">
                  <c:v>6579252</c:v>
                </c:pt>
                <c:pt idx="77">
                  <c:v>6549262</c:v>
                </c:pt>
                <c:pt idx="78">
                  <c:v>6519740</c:v>
                </c:pt>
              </c:numCache>
            </c:numRef>
          </c:val>
          <c:smooth val="0"/>
          <c:extLst>
            <c:ext xmlns:c16="http://schemas.microsoft.com/office/drawing/2014/chart" uri="{C3380CC4-5D6E-409C-BE32-E72D297353CC}">
              <c16:uniqueId val="{00000002-D17F-482D-9068-60EC42F16C43}"/>
            </c:ext>
          </c:extLst>
        </c:ser>
        <c:ser>
          <c:idx val="3"/>
          <c:order val="3"/>
          <c:tx>
            <c:strRef>
              <c:f>'Chart data'!$O$3</c:f>
              <c:strCache>
                <c:ptCount val="1"/>
                <c:pt idx="0">
                  <c:v>Χαμηλή Μετανάστευση</c:v>
                </c:pt>
              </c:strCache>
            </c:strRef>
          </c:tx>
          <c:spPr>
            <a:ln w="28575" cap="rnd">
              <a:solidFill>
                <a:schemeClr val="accent4"/>
              </a:solidFill>
              <a:round/>
            </a:ln>
            <a:effectLst/>
          </c:spPr>
          <c:marker>
            <c:symbol val="none"/>
          </c:marker>
          <c:cat>
            <c:numRef>
              <c:f>'Chart data'!$K$4:$K$82</c:f>
              <c:numCache>
                <c:formatCode>0</c:formatCode>
                <c:ptCount val="7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pt idx="41">
                  <c:v>2063</c:v>
                </c:pt>
                <c:pt idx="42">
                  <c:v>2064</c:v>
                </c:pt>
                <c:pt idx="43">
                  <c:v>2065</c:v>
                </c:pt>
                <c:pt idx="44">
                  <c:v>2066</c:v>
                </c:pt>
                <c:pt idx="45">
                  <c:v>2067</c:v>
                </c:pt>
                <c:pt idx="46">
                  <c:v>2068</c:v>
                </c:pt>
                <c:pt idx="47">
                  <c:v>2069</c:v>
                </c:pt>
                <c:pt idx="48">
                  <c:v>2070</c:v>
                </c:pt>
                <c:pt idx="49">
                  <c:v>2071</c:v>
                </c:pt>
                <c:pt idx="50">
                  <c:v>2072</c:v>
                </c:pt>
                <c:pt idx="51">
                  <c:v>2073</c:v>
                </c:pt>
                <c:pt idx="52">
                  <c:v>2074</c:v>
                </c:pt>
                <c:pt idx="53">
                  <c:v>2075</c:v>
                </c:pt>
                <c:pt idx="54">
                  <c:v>2076</c:v>
                </c:pt>
                <c:pt idx="55">
                  <c:v>2077</c:v>
                </c:pt>
                <c:pt idx="56">
                  <c:v>2078</c:v>
                </c:pt>
                <c:pt idx="57">
                  <c:v>2079</c:v>
                </c:pt>
                <c:pt idx="58">
                  <c:v>2080</c:v>
                </c:pt>
                <c:pt idx="59">
                  <c:v>2081</c:v>
                </c:pt>
                <c:pt idx="60">
                  <c:v>2082</c:v>
                </c:pt>
                <c:pt idx="61">
                  <c:v>2083</c:v>
                </c:pt>
                <c:pt idx="62">
                  <c:v>2084</c:v>
                </c:pt>
                <c:pt idx="63">
                  <c:v>2085</c:v>
                </c:pt>
                <c:pt idx="64">
                  <c:v>2086</c:v>
                </c:pt>
                <c:pt idx="65">
                  <c:v>2087</c:v>
                </c:pt>
                <c:pt idx="66">
                  <c:v>2088</c:v>
                </c:pt>
                <c:pt idx="67">
                  <c:v>2089</c:v>
                </c:pt>
                <c:pt idx="68">
                  <c:v>2090</c:v>
                </c:pt>
                <c:pt idx="69">
                  <c:v>2091</c:v>
                </c:pt>
                <c:pt idx="70">
                  <c:v>2092</c:v>
                </c:pt>
                <c:pt idx="71">
                  <c:v>2093</c:v>
                </c:pt>
                <c:pt idx="72">
                  <c:v>2094</c:v>
                </c:pt>
                <c:pt idx="73">
                  <c:v>2095</c:v>
                </c:pt>
                <c:pt idx="74">
                  <c:v>2096</c:v>
                </c:pt>
                <c:pt idx="75">
                  <c:v>2097</c:v>
                </c:pt>
                <c:pt idx="76">
                  <c:v>2098</c:v>
                </c:pt>
                <c:pt idx="77">
                  <c:v>2099</c:v>
                </c:pt>
                <c:pt idx="78">
                  <c:v>2100</c:v>
                </c:pt>
              </c:numCache>
            </c:numRef>
          </c:cat>
          <c:val>
            <c:numRef>
              <c:f>'Chart data'!$O$4:$O$82</c:f>
              <c:numCache>
                <c:formatCode>0</c:formatCode>
                <c:ptCount val="79"/>
                <c:pt idx="0">
                  <c:v>10618659</c:v>
                </c:pt>
                <c:pt idx="1">
                  <c:v>10577832</c:v>
                </c:pt>
                <c:pt idx="2">
                  <c:v>10534574</c:v>
                </c:pt>
                <c:pt idx="3">
                  <c:v>10489147</c:v>
                </c:pt>
                <c:pt idx="4">
                  <c:v>10444769</c:v>
                </c:pt>
                <c:pt idx="5">
                  <c:v>10400335</c:v>
                </c:pt>
                <c:pt idx="6">
                  <c:v>10356000</c:v>
                </c:pt>
                <c:pt idx="7">
                  <c:v>10311865</c:v>
                </c:pt>
                <c:pt idx="8">
                  <c:v>10267985</c:v>
                </c:pt>
                <c:pt idx="9">
                  <c:v>10224331</c:v>
                </c:pt>
                <c:pt idx="10">
                  <c:v>10180913</c:v>
                </c:pt>
                <c:pt idx="11">
                  <c:v>10137659</c:v>
                </c:pt>
                <c:pt idx="12">
                  <c:v>10094518</c:v>
                </c:pt>
                <c:pt idx="13">
                  <c:v>10051433</c:v>
                </c:pt>
                <c:pt idx="14">
                  <c:v>10008327</c:v>
                </c:pt>
                <c:pt idx="15">
                  <c:v>9965179</c:v>
                </c:pt>
                <c:pt idx="16">
                  <c:v>9921946</c:v>
                </c:pt>
                <c:pt idx="17">
                  <c:v>9878559</c:v>
                </c:pt>
                <c:pt idx="18">
                  <c:v>9834941</c:v>
                </c:pt>
                <c:pt idx="19">
                  <c:v>9790993</c:v>
                </c:pt>
                <c:pt idx="20">
                  <c:v>9746570</c:v>
                </c:pt>
                <c:pt idx="21">
                  <c:v>9701554</c:v>
                </c:pt>
                <c:pt idx="22">
                  <c:v>9655808</c:v>
                </c:pt>
                <c:pt idx="23">
                  <c:v>9609218</c:v>
                </c:pt>
                <c:pt idx="24">
                  <c:v>9561675</c:v>
                </c:pt>
                <c:pt idx="25">
                  <c:v>9513180</c:v>
                </c:pt>
                <c:pt idx="26">
                  <c:v>9463681</c:v>
                </c:pt>
                <c:pt idx="27">
                  <c:v>9413161</c:v>
                </c:pt>
                <c:pt idx="28">
                  <c:v>9361590</c:v>
                </c:pt>
                <c:pt idx="29">
                  <c:v>9308975</c:v>
                </c:pt>
                <c:pt idx="30">
                  <c:v>9255343</c:v>
                </c:pt>
                <c:pt idx="31">
                  <c:v>9200754</c:v>
                </c:pt>
                <c:pt idx="32">
                  <c:v>9145250</c:v>
                </c:pt>
                <c:pt idx="33">
                  <c:v>9088937</c:v>
                </c:pt>
                <c:pt idx="34">
                  <c:v>9031934</c:v>
                </c:pt>
                <c:pt idx="35">
                  <c:v>8974353</c:v>
                </c:pt>
                <c:pt idx="36">
                  <c:v>8916360</c:v>
                </c:pt>
                <c:pt idx="37">
                  <c:v>8858126</c:v>
                </c:pt>
                <c:pt idx="38">
                  <c:v>8799798</c:v>
                </c:pt>
                <c:pt idx="39">
                  <c:v>8741549</c:v>
                </c:pt>
                <c:pt idx="40">
                  <c:v>8683558</c:v>
                </c:pt>
                <c:pt idx="41">
                  <c:v>8626014</c:v>
                </c:pt>
                <c:pt idx="42">
                  <c:v>8569048</c:v>
                </c:pt>
                <c:pt idx="43">
                  <c:v>8512830</c:v>
                </c:pt>
                <c:pt idx="44">
                  <c:v>8457472</c:v>
                </c:pt>
                <c:pt idx="45">
                  <c:v>8403106</c:v>
                </c:pt>
                <c:pt idx="46">
                  <c:v>8349898</c:v>
                </c:pt>
                <c:pt idx="47">
                  <c:v>8297964</c:v>
                </c:pt>
                <c:pt idx="48">
                  <c:v>8247437</c:v>
                </c:pt>
                <c:pt idx="49">
                  <c:v>8198432</c:v>
                </c:pt>
                <c:pt idx="50">
                  <c:v>8151050</c:v>
                </c:pt>
                <c:pt idx="51">
                  <c:v>8105365</c:v>
                </c:pt>
                <c:pt idx="52">
                  <c:v>8061416</c:v>
                </c:pt>
                <c:pt idx="53">
                  <c:v>8019237</c:v>
                </c:pt>
                <c:pt idx="54">
                  <c:v>7978849</c:v>
                </c:pt>
                <c:pt idx="55">
                  <c:v>7940234</c:v>
                </c:pt>
                <c:pt idx="56">
                  <c:v>7903354</c:v>
                </c:pt>
                <c:pt idx="57">
                  <c:v>7868123</c:v>
                </c:pt>
                <c:pt idx="58">
                  <c:v>7834480</c:v>
                </c:pt>
                <c:pt idx="59">
                  <c:v>7802330</c:v>
                </c:pt>
                <c:pt idx="60">
                  <c:v>7771587</c:v>
                </c:pt>
                <c:pt idx="61">
                  <c:v>7742122</c:v>
                </c:pt>
                <c:pt idx="62">
                  <c:v>7713835</c:v>
                </c:pt>
                <c:pt idx="63">
                  <c:v>7686594</c:v>
                </c:pt>
                <c:pt idx="64">
                  <c:v>7660299</c:v>
                </c:pt>
                <c:pt idx="65">
                  <c:v>7634822</c:v>
                </c:pt>
                <c:pt idx="66">
                  <c:v>7610046</c:v>
                </c:pt>
                <c:pt idx="67">
                  <c:v>7585873</c:v>
                </c:pt>
                <c:pt idx="68">
                  <c:v>7562253</c:v>
                </c:pt>
                <c:pt idx="69">
                  <c:v>7539139</c:v>
                </c:pt>
                <c:pt idx="70">
                  <c:v>7516487</c:v>
                </c:pt>
                <c:pt idx="71">
                  <c:v>7494285</c:v>
                </c:pt>
                <c:pt idx="72">
                  <c:v>7472496</c:v>
                </c:pt>
                <c:pt idx="73">
                  <c:v>7451096</c:v>
                </c:pt>
                <c:pt idx="74">
                  <c:v>7430083</c:v>
                </c:pt>
                <c:pt idx="75">
                  <c:v>7409452</c:v>
                </c:pt>
                <c:pt idx="76">
                  <c:v>7389241</c:v>
                </c:pt>
                <c:pt idx="77">
                  <c:v>7369458</c:v>
                </c:pt>
                <c:pt idx="78">
                  <c:v>7350151</c:v>
                </c:pt>
              </c:numCache>
            </c:numRef>
          </c:val>
          <c:smooth val="0"/>
          <c:extLst>
            <c:ext xmlns:c16="http://schemas.microsoft.com/office/drawing/2014/chart" uri="{C3380CC4-5D6E-409C-BE32-E72D297353CC}">
              <c16:uniqueId val="{00000003-D17F-482D-9068-60EC42F16C43}"/>
            </c:ext>
          </c:extLst>
        </c:ser>
        <c:ser>
          <c:idx val="4"/>
          <c:order val="4"/>
          <c:tx>
            <c:strRef>
              <c:f>'Chart data'!$P$3</c:f>
              <c:strCache>
                <c:ptCount val="1"/>
                <c:pt idx="0">
                  <c:v>Χαμηλή Θνησιμότητα</c:v>
                </c:pt>
              </c:strCache>
            </c:strRef>
          </c:tx>
          <c:spPr>
            <a:ln w="28575" cap="rnd">
              <a:solidFill>
                <a:schemeClr val="accent5"/>
              </a:solidFill>
              <a:round/>
            </a:ln>
            <a:effectLst/>
          </c:spPr>
          <c:marker>
            <c:symbol val="none"/>
          </c:marker>
          <c:cat>
            <c:numRef>
              <c:f>'Chart data'!$K$4:$K$82</c:f>
              <c:numCache>
                <c:formatCode>0</c:formatCode>
                <c:ptCount val="7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pt idx="41">
                  <c:v>2063</c:v>
                </c:pt>
                <c:pt idx="42">
                  <c:v>2064</c:v>
                </c:pt>
                <c:pt idx="43">
                  <c:v>2065</c:v>
                </c:pt>
                <c:pt idx="44">
                  <c:v>2066</c:v>
                </c:pt>
                <c:pt idx="45">
                  <c:v>2067</c:v>
                </c:pt>
                <c:pt idx="46">
                  <c:v>2068</c:v>
                </c:pt>
                <c:pt idx="47">
                  <c:v>2069</c:v>
                </c:pt>
                <c:pt idx="48">
                  <c:v>2070</c:v>
                </c:pt>
                <c:pt idx="49">
                  <c:v>2071</c:v>
                </c:pt>
                <c:pt idx="50">
                  <c:v>2072</c:v>
                </c:pt>
                <c:pt idx="51">
                  <c:v>2073</c:v>
                </c:pt>
                <c:pt idx="52">
                  <c:v>2074</c:v>
                </c:pt>
                <c:pt idx="53">
                  <c:v>2075</c:v>
                </c:pt>
                <c:pt idx="54">
                  <c:v>2076</c:v>
                </c:pt>
                <c:pt idx="55">
                  <c:v>2077</c:v>
                </c:pt>
                <c:pt idx="56">
                  <c:v>2078</c:v>
                </c:pt>
                <c:pt idx="57">
                  <c:v>2079</c:v>
                </c:pt>
                <c:pt idx="58">
                  <c:v>2080</c:v>
                </c:pt>
                <c:pt idx="59">
                  <c:v>2081</c:v>
                </c:pt>
                <c:pt idx="60">
                  <c:v>2082</c:v>
                </c:pt>
                <c:pt idx="61">
                  <c:v>2083</c:v>
                </c:pt>
                <c:pt idx="62">
                  <c:v>2084</c:v>
                </c:pt>
                <c:pt idx="63">
                  <c:v>2085</c:v>
                </c:pt>
                <c:pt idx="64">
                  <c:v>2086</c:v>
                </c:pt>
                <c:pt idx="65">
                  <c:v>2087</c:v>
                </c:pt>
                <c:pt idx="66">
                  <c:v>2088</c:v>
                </c:pt>
                <c:pt idx="67">
                  <c:v>2089</c:v>
                </c:pt>
                <c:pt idx="68">
                  <c:v>2090</c:v>
                </c:pt>
                <c:pt idx="69">
                  <c:v>2091</c:v>
                </c:pt>
                <c:pt idx="70">
                  <c:v>2092</c:v>
                </c:pt>
                <c:pt idx="71">
                  <c:v>2093</c:v>
                </c:pt>
                <c:pt idx="72">
                  <c:v>2094</c:v>
                </c:pt>
                <c:pt idx="73">
                  <c:v>2095</c:v>
                </c:pt>
                <c:pt idx="74">
                  <c:v>2096</c:v>
                </c:pt>
                <c:pt idx="75">
                  <c:v>2097</c:v>
                </c:pt>
                <c:pt idx="76">
                  <c:v>2098</c:v>
                </c:pt>
                <c:pt idx="77">
                  <c:v>2099</c:v>
                </c:pt>
                <c:pt idx="78">
                  <c:v>2100</c:v>
                </c:pt>
              </c:numCache>
            </c:numRef>
          </c:cat>
          <c:val>
            <c:numRef>
              <c:f>'Chart data'!$P$4:$P$82</c:f>
              <c:numCache>
                <c:formatCode>0</c:formatCode>
                <c:ptCount val="79"/>
                <c:pt idx="0">
                  <c:v>10633420</c:v>
                </c:pt>
                <c:pt idx="1">
                  <c:v>10597193</c:v>
                </c:pt>
                <c:pt idx="2">
                  <c:v>10558149</c:v>
                </c:pt>
                <c:pt idx="3">
                  <c:v>10516527</c:v>
                </c:pt>
                <c:pt idx="4">
                  <c:v>10477004</c:v>
                </c:pt>
                <c:pt idx="5">
                  <c:v>10437834</c:v>
                </c:pt>
                <c:pt idx="6">
                  <c:v>10399157</c:v>
                </c:pt>
                <c:pt idx="7">
                  <c:v>10361032</c:v>
                </c:pt>
                <c:pt idx="8">
                  <c:v>10323522</c:v>
                </c:pt>
                <c:pt idx="9">
                  <c:v>10286592</c:v>
                </c:pt>
                <c:pt idx="10">
                  <c:v>10250231</c:v>
                </c:pt>
                <c:pt idx="11">
                  <c:v>10214377</c:v>
                </c:pt>
                <c:pt idx="12">
                  <c:v>10178964</c:v>
                </c:pt>
                <c:pt idx="13">
                  <c:v>10143945</c:v>
                </c:pt>
                <c:pt idx="14">
                  <c:v>10109255</c:v>
                </c:pt>
                <c:pt idx="15">
                  <c:v>10074875</c:v>
                </c:pt>
                <c:pt idx="16">
                  <c:v>10040759</c:v>
                </c:pt>
                <c:pt idx="17">
                  <c:v>10006839</c:v>
                </c:pt>
                <c:pt idx="18">
                  <c:v>9973049</c:v>
                </c:pt>
                <c:pt idx="19">
                  <c:v>9939269</c:v>
                </c:pt>
                <c:pt idx="20">
                  <c:v>9905378</c:v>
                </c:pt>
                <c:pt idx="21">
                  <c:v>9871287</c:v>
                </c:pt>
                <c:pt idx="22">
                  <c:v>9836829</c:v>
                </c:pt>
                <c:pt idx="23">
                  <c:v>9801935</c:v>
                </c:pt>
                <c:pt idx="24">
                  <c:v>9766497</c:v>
                </c:pt>
                <c:pt idx="25">
                  <c:v>9730527</c:v>
                </c:pt>
                <c:pt idx="26">
                  <c:v>9693981</c:v>
                </c:pt>
                <c:pt idx="27">
                  <c:v>9656826</c:v>
                </c:pt>
                <c:pt idx="28">
                  <c:v>9619035</c:v>
                </c:pt>
                <c:pt idx="29">
                  <c:v>9580590</c:v>
                </c:pt>
                <c:pt idx="30">
                  <c:v>9541475</c:v>
                </c:pt>
                <c:pt idx="31">
                  <c:v>9501729</c:v>
                </c:pt>
                <c:pt idx="32">
                  <c:v>9461392</c:v>
                </c:pt>
                <c:pt idx="33">
                  <c:v>9420517</c:v>
                </c:pt>
                <c:pt idx="34">
                  <c:v>9379185</c:v>
                </c:pt>
                <c:pt idx="35">
                  <c:v>9337486</c:v>
                </c:pt>
                <c:pt idx="36">
                  <c:v>9295538</c:v>
                </c:pt>
                <c:pt idx="37">
                  <c:v>9253495</c:v>
                </c:pt>
                <c:pt idx="38">
                  <c:v>9211482</c:v>
                </c:pt>
                <c:pt idx="39">
                  <c:v>9169646</c:v>
                </c:pt>
                <c:pt idx="40">
                  <c:v>9128122</c:v>
                </c:pt>
                <c:pt idx="41">
                  <c:v>9087106</c:v>
                </c:pt>
                <c:pt idx="42">
                  <c:v>9046695</c:v>
                </c:pt>
                <c:pt idx="43">
                  <c:v>9007031</c:v>
                </c:pt>
                <c:pt idx="44">
                  <c:v>8968233</c:v>
                </c:pt>
                <c:pt idx="45">
                  <c:v>8930385</c:v>
                </c:pt>
                <c:pt idx="46">
                  <c:v>8893638</c:v>
                </c:pt>
                <c:pt idx="47">
                  <c:v>8858089</c:v>
                </c:pt>
                <c:pt idx="48">
                  <c:v>8823883</c:v>
                </c:pt>
                <c:pt idx="49">
                  <c:v>8791125</c:v>
                </c:pt>
                <c:pt idx="50">
                  <c:v>8759883</c:v>
                </c:pt>
                <c:pt idx="51">
                  <c:v>8730250</c:v>
                </c:pt>
                <c:pt idx="52">
                  <c:v>8702268</c:v>
                </c:pt>
                <c:pt idx="53">
                  <c:v>8675972</c:v>
                </c:pt>
                <c:pt idx="54">
                  <c:v>8651380</c:v>
                </c:pt>
                <c:pt idx="55">
                  <c:v>8628501</c:v>
                </c:pt>
                <c:pt idx="56">
                  <c:v>8607345</c:v>
                </c:pt>
                <c:pt idx="57">
                  <c:v>8587843</c:v>
                </c:pt>
                <c:pt idx="58">
                  <c:v>8569971</c:v>
                </c:pt>
                <c:pt idx="59">
                  <c:v>8553685</c:v>
                </c:pt>
                <c:pt idx="60">
                  <c:v>8538935</c:v>
                </c:pt>
                <c:pt idx="61">
                  <c:v>8525632</c:v>
                </c:pt>
                <c:pt idx="62">
                  <c:v>8513708</c:v>
                </c:pt>
                <c:pt idx="63">
                  <c:v>8503040</c:v>
                </c:pt>
                <c:pt idx="64">
                  <c:v>8493572</c:v>
                </c:pt>
                <c:pt idx="65">
                  <c:v>8485168</c:v>
                </c:pt>
                <c:pt idx="66">
                  <c:v>8477723</c:v>
                </c:pt>
                <c:pt idx="67">
                  <c:v>8471118</c:v>
                </c:pt>
                <c:pt idx="68">
                  <c:v>8465301</c:v>
                </c:pt>
                <c:pt idx="69">
                  <c:v>8460223</c:v>
                </c:pt>
                <c:pt idx="70">
                  <c:v>8455811</c:v>
                </c:pt>
                <c:pt idx="71">
                  <c:v>8452041</c:v>
                </c:pt>
                <c:pt idx="72">
                  <c:v>8448857</c:v>
                </c:pt>
                <c:pt idx="73">
                  <c:v>8446211</c:v>
                </c:pt>
                <c:pt idx="74">
                  <c:v>8444085</c:v>
                </c:pt>
                <c:pt idx="75">
                  <c:v>8442436</c:v>
                </c:pt>
                <c:pt idx="76">
                  <c:v>8441286</c:v>
                </c:pt>
                <c:pt idx="77">
                  <c:v>8440605</c:v>
                </c:pt>
                <c:pt idx="78">
                  <c:v>8440425</c:v>
                </c:pt>
              </c:numCache>
            </c:numRef>
          </c:val>
          <c:smooth val="0"/>
          <c:extLst>
            <c:ext xmlns:c16="http://schemas.microsoft.com/office/drawing/2014/chart" uri="{C3380CC4-5D6E-409C-BE32-E72D297353CC}">
              <c16:uniqueId val="{00000004-D17F-482D-9068-60EC42F16C43}"/>
            </c:ext>
          </c:extLst>
        </c:ser>
        <c:ser>
          <c:idx val="5"/>
          <c:order val="5"/>
          <c:tx>
            <c:strRef>
              <c:f>'Chart data'!$Q$3</c:f>
              <c:strCache>
                <c:ptCount val="1"/>
                <c:pt idx="0">
                  <c:v>Καθόλου Μετανάστευση</c:v>
                </c:pt>
              </c:strCache>
            </c:strRef>
          </c:tx>
          <c:spPr>
            <a:ln w="28575" cap="rnd">
              <a:solidFill>
                <a:schemeClr val="accent6"/>
              </a:solidFill>
              <a:round/>
            </a:ln>
            <a:effectLst/>
          </c:spPr>
          <c:marker>
            <c:symbol val="none"/>
          </c:marker>
          <c:cat>
            <c:numRef>
              <c:f>'Chart data'!$K$4:$K$82</c:f>
              <c:numCache>
                <c:formatCode>0</c:formatCode>
                <c:ptCount val="7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pt idx="19">
                  <c:v>2041</c:v>
                </c:pt>
                <c:pt idx="20">
                  <c:v>2042</c:v>
                </c:pt>
                <c:pt idx="21">
                  <c:v>2043</c:v>
                </c:pt>
                <c:pt idx="22">
                  <c:v>2044</c:v>
                </c:pt>
                <c:pt idx="23">
                  <c:v>2045</c:v>
                </c:pt>
                <c:pt idx="24">
                  <c:v>2046</c:v>
                </c:pt>
                <c:pt idx="25">
                  <c:v>2047</c:v>
                </c:pt>
                <c:pt idx="26">
                  <c:v>2048</c:v>
                </c:pt>
                <c:pt idx="27">
                  <c:v>2049</c:v>
                </c:pt>
                <c:pt idx="28">
                  <c:v>2050</c:v>
                </c:pt>
                <c:pt idx="29">
                  <c:v>2051</c:v>
                </c:pt>
                <c:pt idx="30">
                  <c:v>2052</c:v>
                </c:pt>
                <c:pt idx="31">
                  <c:v>2053</c:v>
                </c:pt>
                <c:pt idx="32">
                  <c:v>2054</c:v>
                </c:pt>
                <c:pt idx="33">
                  <c:v>2055</c:v>
                </c:pt>
                <c:pt idx="34">
                  <c:v>2056</c:v>
                </c:pt>
                <c:pt idx="35">
                  <c:v>2057</c:v>
                </c:pt>
                <c:pt idx="36">
                  <c:v>2058</c:v>
                </c:pt>
                <c:pt idx="37">
                  <c:v>2059</c:v>
                </c:pt>
                <c:pt idx="38">
                  <c:v>2060</c:v>
                </c:pt>
                <c:pt idx="39">
                  <c:v>2061</c:v>
                </c:pt>
                <c:pt idx="40">
                  <c:v>2062</c:v>
                </c:pt>
                <c:pt idx="41">
                  <c:v>2063</c:v>
                </c:pt>
                <c:pt idx="42">
                  <c:v>2064</c:v>
                </c:pt>
                <c:pt idx="43">
                  <c:v>2065</c:v>
                </c:pt>
                <c:pt idx="44">
                  <c:v>2066</c:v>
                </c:pt>
                <c:pt idx="45">
                  <c:v>2067</c:v>
                </c:pt>
                <c:pt idx="46">
                  <c:v>2068</c:v>
                </c:pt>
                <c:pt idx="47">
                  <c:v>2069</c:v>
                </c:pt>
                <c:pt idx="48">
                  <c:v>2070</c:v>
                </c:pt>
                <c:pt idx="49">
                  <c:v>2071</c:v>
                </c:pt>
                <c:pt idx="50">
                  <c:v>2072</c:v>
                </c:pt>
                <c:pt idx="51">
                  <c:v>2073</c:v>
                </c:pt>
                <c:pt idx="52">
                  <c:v>2074</c:v>
                </c:pt>
                <c:pt idx="53">
                  <c:v>2075</c:v>
                </c:pt>
                <c:pt idx="54">
                  <c:v>2076</c:v>
                </c:pt>
                <c:pt idx="55">
                  <c:v>2077</c:v>
                </c:pt>
                <c:pt idx="56">
                  <c:v>2078</c:v>
                </c:pt>
                <c:pt idx="57">
                  <c:v>2079</c:v>
                </c:pt>
                <c:pt idx="58">
                  <c:v>2080</c:v>
                </c:pt>
                <c:pt idx="59">
                  <c:v>2081</c:v>
                </c:pt>
                <c:pt idx="60">
                  <c:v>2082</c:v>
                </c:pt>
                <c:pt idx="61">
                  <c:v>2083</c:v>
                </c:pt>
                <c:pt idx="62">
                  <c:v>2084</c:v>
                </c:pt>
                <c:pt idx="63">
                  <c:v>2085</c:v>
                </c:pt>
                <c:pt idx="64">
                  <c:v>2086</c:v>
                </c:pt>
                <c:pt idx="65">
                  <c:v>2087</c:v>
                </c:pt>
                <c:pt idx="66">
                  <c:v>2088</c:v>
                </c:pt>
                <c:pt idx="67">
                  <c:v>2089</c:v>
                </c:pt>
                <c:pt idx="68">
                  <c:v>2090</c:v>
                </c:pt>
                <c:pt idx="69">
                  <c:v>2091</c:v>
                </c:pt>
                <c:pt idx="70">
                  <c:v>2092</c:v>
                </c:pt>
                <c:pt idx="71">
                  <c:v>2093</c:v>
                </c:pt>
                <c:pt idx="72">
                  <c:v>2094</c:v>
                </c:pt>
                <c:pt idx="73">
                  <c:v>2095</c:v>
                </c:pt>
                <c:pt idx="74">
                  <c:v>2096</c:v>
                </c:pt>
                <c:pt idx="75">
                  <c:v>2097</c:v>
                </c:pt>
                <c:pt idx="76">
                  <c:v>2098</c:v>
                </c:pt>
                <c:pt idx="77">
                  <c:v>2099</c:v>
                </c:pt>
                <c:pt idx="78">
                  <c:v>2100</c:v>
                </c:pt>
              </c:numCache>
            </c:numRef>
          </c:cat>
          <c:val>
            <c:numRef>
              <c:f>'Chart data'!$Q$4:$Q$82</c:f>
              <c:numCache>
                <c:formatCode>0</c:formatCode>
                <c:ptCount val="79"/>
                <c:pt idx="0">
                  <c:v>10591518</c:v>
                </c:pt>
                <c:pt idx="1">
                  <c:v>10544034</c:v>
                </c:pt>
                <c:pt idx="2">
                  <c:v>10495641</c:v>
                </c:pt>
                <c:pt idx="3">
                  <c:v>10446544</c:v>
                </c:pt>
                <c:pt idx="4">
                  <c:v>10396957</c:v>
                </c:pt>
                <c:pt idx="5">
                  <c:v>10347057</c:v>
                </c:pt>
                <c:pt idx="6">
                  <c:v>10296984</c:v>
                </c:pt>
                <c:pt idx="7">
                  <c:v>10246815</c:v>
                </c:pt>
                <c:pt idx="8">
                  <c:v>10196597</c:v>
                </c:pt>
                <c:pt idx="9">
                  <c:v>10146322</c:v>
                </c:pt>
                <c:pt idx="10">
                  <c:v>10095942</c:v>
                </c:pt>
                <c:pt idx="11">
                  <c:v>10045415</c:v>
                </c:pt>
                <c:pt idx="12">
                  <c:v>9994656</c:v>
                </c:pt>
                <c:pt idx="13">
                  <c:v>9943592</c:v>
                </c:pt>
                <c:pt idx="14">
                  <c:v>9892137</c:v>
                </c:pt>
                <c:pt idx="15">
                  <c:v>9840235</c:v>
                </c:pt>
                <c:pt idx="16">
                  <c:v>9787821</c:v>
                </c:pt>
                <c:pt idx="17">
                  <c:v>9734808</c:v>
                </c:pt>
                <c:pt idx="18">
                  <c:v>9681099</c:v>
                </c:pt>
                <c:pt idx="19">
                  <c:v>9626560</c:v>
                </c:pt>
                <c:pt idx="20">
                  <c:v>9571032</c:v>
                </c:pt>
                <c:pt idx="21">
                  <c:v>9514364</c:v>
                </c:pt>
                <c:pt idx="22">
                  <c:v>9456372</c:v>
                </c:pt>
                <c:pt idx="23">
                  <c:v>9396920</c:v>
                </c:pt>
                <c:pt idx="24">
                  <c:v>9335879</c:v>
                </c:pt>
                <c:pt idx="25">
                  <c:v>9273161</c:v>
                </c:pt>
                <c:pt idx="26">
                  <c:v>9208709</c:v>
                </c:pt>
                <c:pt idx="27">
                  <c:v>9142484</c:v>
                </c:pt>
                <c:pt idx="28">
                  <c:v>9074490</c:v>
                </c:pt>
                <c:pt idx="29">
                  <c:v>9004747</c:v>
                </c:pt>
                <c:pt idx="30">
                  <c:v>8933296</c:v>
                </c:pt>
                <c:pt idx="31">
                  <c:v>8860249</c:v>
                </c:pt>
                <c:pt idx="32">
                  <c:v>8785709</c:v>
                </c:pt>
                <c:pt idx="33">
                  <c:v>8709805</c:v>
                </c:pt>
                <c:pt idx="34">
                  <c:v>8632687</c:v>
                </c:pt>
                <c:pt idx="35">
                  <c:v>8554518</c:v>
                </c:pt>
                <c:pt idx="36">
                  <c:v>8475478</c:v>
                </c:pt>
                <c:pt idx="37">
                  <c:v>8395754</c:v>
                </c:pt>
                <c:pt idx="38">
                  <c:v>8315541</c:v>
                </c:pt>
                <c:pt idx="39">
                  <c:v>8235040</c:v>
                </c:pt>
                <c:pt idx="40">
                  <c:v>8154421</c:v>
                </c:pt>
                <c:pt idx="41">
                  <c:v>8073872</c:v>
                </c:pt>
                <c:pt idx="42">
                  <c:v>7993558</c:v>
                </c:pt>
                <c:pt idx="43">
                  <c:v>7913617</c:v>
                </c:pt>
                <c:pt idx="44">
                  <c:v>7834201</c:v>
                </c:pt>
                <c:pt idx="45">
                  <c:v>7755466</c:v>
                </c:pt>
                <c:pt idx="46">
                  <c:v>7677536</c:v>
                </c:pt>
                <c:pt idx="47">
                  <c:v>7600576</c:v>
                </c:pt>
                <c:pt idx="48">
                  <c:v>7524699</c:v>
                </c:pt>
                <c:pt idx="49">
                  <c:v>7450038</c:v>
                </c:pt>
                <c:pt idx="50">
                  <c:v>7376693</c:v>
                </c:pt>
                <c:pt idx="51">
                  <c:v>7304738</c:v>
                </c:pt>
                <c:pt idx="52">
                  <c:v>7234237</c:v>
                </c:pt>
                <c:pt idx="53">
                  <c:v>7165201</c:v>
                </c:pt>
                <c:pt idx="54">
                  <c:v>7097644</c:v>
                </c:pt>
                <c:pt idx="55">
                  <c:v>7031547</c:v>
                </c:pt>
                <c:pt idx="56">
                  <c:v>6966869</c:v>
                </c:pt>
                <c:pt idx="57">
                  <c:v>6903561</c:v>
                </c:pt>
                <c:pt idx="58">
                  <c:v>6841519</c:v>
                </c:pt>
                <c:pt idx="59">
                  <c:v>6780671</c:v>
                </c:pt>
                <c:pt idx="60">
                  <c:v>6720906</c:v>
                </c:pt>
                <c:pt idx="61">
                  <c:v>6662135</c:v>
                </c:pt>
                <c:pt idx="62">
                  <c:v>6604244</c:v>
                </c:pt>
                <c:pt idx="63">
                  <c:v>6547130</c:v>
                </c:pt>
                <c:pt idx="64">
                  <c:v>6490689</c:v>
                </c:pt>
                <c:pt idx="65">
                  <c:v>6434797</c:v>
                </c:pt>
                <c:pt idx="66">
                  <c:v>6379384</c:v>
                </c:pt>
                <c:pt idx="67">
                  <c:v>6324358</c:v>
                </c:pt>
                <c:pt idx="68">
                  <c:v>6269692</c:v>
                </c:pt>
                <c:pt idx="69">
                  <c:v>6215384</c:v>
                </c:pt>
                <c:pt idx="70">
                  <c:v>6161383</c:v>
                </c:pt>
                <c:pt idx="71">
                  <c:v>6107688</c:v>
                </c:pt>
                <c:pt idx="72">
                  <c:v>6054313</c:v>
                </c:pt>
                <c:pt idx="73">
                  <c:v>6001224</c:v>
                </c:pt>
                <c:pt idx="74">
                  <c:v>5948451</c:v>
                </c:pt>
                <c:pt idx="75">
                  <c:v>5896003</c:v>
                </c:pt>
                <c:pt idx="76">
                  <c:v>5843910</c:v>
                </c:pt>
                <c:pt idx="77">
                  <c:v>5792211</c:v>
                </c:pt>
                <c:pt idx="78">
                  <c:v>5740939</c:v>
                </c:pt>
              </c:numCache>
            </c:numRef>
          </c:val>
          <c:smooth val="0"/>
          <c:extLst>
            <c:ext xmlns:c16="http://schemas.microsoft.com/office/drawing/2014/chart" uri="{C3380CC4-5D6E-409C-BE32-E72D297353CC}">
              <c16:uniqueId val="{00000005-D17F-482D-9068-60EC42F16C43}"/>
            </c:ext>
          </c:extLst>
        </c:ser>
        <c:dLbls>
          <c:showLegendKey val="0"/>
          <c:showVal val="0"/>
          <c:showCatName val="0"/>
          <c:showSerName val="0"/>
          <c:showPercent val="0"/>
          <c:showBubbleSize val="0"/>
        </c:dLbls>
        <c:smooth val="0"/>
        <c:axId val="1902287904"/>
        <c:axId val="1902273344"/>
      </c:lineChart>
      <c:catAx>
        <c:axId val="190228790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2273344"/>
        <c:crosses val="autoZero"/>
        <c:auto val="1"/>
        <c:lblAlgn val="ctr"/>
        <c:lblOffset val="100"/>
        <c:noMultiLvlLbl val="0"/>
      </c:catAx>
      <c:valAx>
        <c:axId val="1902273344"/>
        <c:scaling>
          <c:orientation val="minMax"/>
          <c:min val="5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a:t>Εκατομμύρια</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2287904"/>
        <c:crosses val="autoZero"/>
        <c:crossBetween val="between"/>
        <c:dispUnits>
          <c:builtInUnit val="millions"/>
        </c:dispUnits>
      </c:valAx>
      <c:spPr>
        <a:noFill/>
        <a:ln>
          <a:noFill/>
        </a:ln>
        <a:effectLst/>
      </c:spPr>
    </c:plotArea>
    <c:legend>
      <c:legendPos val="b"/>
      <c:layout>
        <c:manualLayout>
          <c:xMode val="edge"/>
          <c:yMode val="edge"/>
          <c:x val="9.7987846627867164E-2"/>
          <c:y val="0.48949287841275441"/>
          <c:w val="0.30402421164745708"/>
          <c:h val="0.236918364343606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l-GR" sz="1100" b="1" i="0" u="none" strike="noStrike" baseline="0">
                <a:effectLst/>
              </a:rPr>
              <a:t>Ετήσιος ρυθμός μεταβολής των τραπεζικών καταθέσεων, 2025</a:t>
            </a:r>
            <a:endParaRPr lang="en-US"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675042457928051"/>
          <c:y val="0.18056284211168988"/>
          <c:w val="0.6144443801142504"/>
          <c:h val="0.7988516987866465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Καταθέσεις!$I$48:$I$61</c:f>
              <c:strCache>
                <c:ptCount val="14"/>
                <c:pt idx="0">
                  <c:v>Αττική</c:v>
                </c:pt>
                <c:pt idx="1">
                  <c:v>Κεντρική Μακεδονία</c:v>
                </c:pt>
                <c:pt idx="2">
                  <c:v>Κρήτη</c:v>
                </c:pt>
                <c:pt idx="3">
                  <c:v>Σύνολο</c:v>
                </c:pt>
                <c:pt idx="4">
                  <c:v>Θεσσαλία</c:v>
                </c:pt>
                <c:pt idx="5">
                  <c:v>Στερεά Ελλάδα</c:v>
                </c:pt>
                <c:pt idx="6">
                  <c:v>Νότιο Αιγαίο</c:v>
                </c:pt>
                <c:pt idx="7">
                  <c:v>Ιόνιες Νήσοι</c:v>
                </c:pt>
                <c:pt idx="8">
                  <c:v>Ανατολική Μακεδονία και Θράκη</c:v>
                </c:pt>
                <c:pt idx="9">
                  <c:v>Δυτική Ελλάδα</c:v>
                </c:pt>
                <c:pt idx="10">
                  <c:v>Πελοπόννησος</c:v>
                </c:pt>
                <c:pt idx="11">
                  <c:v>Δυτική Μακεδονία</c:v>
                </c:pt>
                <c:pt idx="12">
                  <c:v>Ήπειρος</c:v>
                </c:pt>
                <c:pt idx="13">
                  <c:v>Βόρειο Αιγαίο</c:v>
                </c:pt>
              </c:strCache>
            </c:strRef>
          </c:cat>
          <c:val>
            <c:numRef>
              <c:f>Καταθέσεις!$J$48:$J$61</c:f>
              <c:numCache>
                <c:formatCode>0.0%</c:formatCode>
                <c:ptCount val="14"/>
                <c:pt idx="0">
                  <c:v>5.4859176384435347E-2</c:v>
                </c:pt>
                <c:pt idx="1">
                  <c:v>4.8491793943459038E-2</c:v>
                </c:pt>
                <c:pt idx="2">
                  <c:v>4.8302599215303471E-2</c:v>
                </c:pt>
                <c:pt idx="3">
                  <c:v>4.69581492496189E-2</c:v>
                </c:pt>
                <c:pt idx="4">
                  <c:v>4.151169871513119E-2</c:v>
                </c:pt>
                <c:pt idx="5">
                  <c:v>3.867244933343103E-2</c:v>
                </c:pt>
                <c:pt idx="6">
                  <c:v>3.5310591714717315E-2</c:v>
                </c:pt>
                <c:pt idx="7">
                  <c:v>3.3584017727491741E-2</c:v>
                </c:pt>
                <c:pt idx="8">
                  <c:v>3.1221223230477463E-2</c:v>
                </c:pt>
                <c:pt idx="9">
                  <c:v>3.1204838008941891E-2</c:v>
                </c:pt>
                <c:pt idx="10">
                  <c:v>2.6355777898315627E-2</c:v>
                </c:pt>
                <c:pt idx="11">
                  <c:v>1.7516015520944558E-2</c:v>
                </c:pt>
                <c:pt idx="12">
                  <c:v>1.6808216721737389E-2</c:v>
                </c:pt>
                <c:pt idx="13">
                  <c:v>7.3915639061131154E-3</c:v>
                </c:pt>
              </c:numCache>
            </c:numRef>
          </c:val>
          <c:extLst>
            <c:ext xmlns:c16="http://schemas.microsoft.com/office/drawing/2014/chart" uri="{C3380CC4-5D6E-409C-BE32-E72D297353CC}">
              <c16:uniqueId val="{00000000-7EA4-4379-88C9-3DED699625E0}"/>
            </c:ext>
          </c:extLst>
        </c:ser>
        <c:dLbls>
          <c:showLegendKey val="0"/>
          <c:showVal val="0"/>
          <c:showCatName val="0"/>
          <c:showSerName val="0"/>
          <c:showPercent val="0"/>
          <c:showBubbleSize val="0"/>
        </c:dLbls>
        <c:gapWidth val="182"/>
        <c:axId val="602862512"/>
        <c:axId val="603886792"/>
      </c:barChart>
      <c:catAx>
        <c:axId val="602862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603886792"/>
        <c:crosses val="autoZero"/>
        <c:auto val="1"/>
        <c:lblAlgn val="ctr"/>
        <c:lblOffset val="100"/>
        <c:noMultiLvlLbl val="0"/>
      </c:catAx>
      <c:valAx>
        <c:axId val="603886792"/>
        <c:scaling>
          <c:orientation val="minMax"/>
        </c:scaling>
        <c:delete val="0"/>
        <c:axPos val="t"/>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6028625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l-G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l-GR" sz="1100" b="1" i="0" u="none" strike="noStrike" baseline="0">
                <a:effectLst/>
              </a:rPr>
              <a:t>Ετήσιος ρυθμός πιστωτικής επέκτασης προς μη χρηματοπιστωτικές επιχειρήσεις, 2025</a:t>
            </a:r>
            <a:endParaRPr lang="en-US"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Δάνεια!$I$52:$I$65</c:f>
              <c:strCache>
                <c:ptCount val="14"/>
                <c:pt idx="0">
                  <c:v>Ανατολική Μακεδονία και Θράκη</c:v>
                </c:pt>
                <c:pt idx="1">
                  <c:v>Αττική</c:v>
                </c:pt>
                <c:pt idx="2">
                  <c:v>Θεσσαλία</c:v>
                </c:pt>
                <c:pt idx="3">
                  <c:v>Σύνολο</c:v>
                </c:pt>
                <c:pt idx="4">
                  <c:v>Στερεά Ελλάδα</c:v>
                </c:pt>
                <c:pt idx="5">
                  <c:v>Ιόνιες Νήσοι</c:v>
                </c:pt>
                <c:pt idx="6">
                  <c:v>Νότιο Αιγαίο</c:v>
                </c:pt>
                <c:pt idx="7">
                  <c:v>Κεντρική Μακεδονία</c:v>
                </c:pt>
                <c:pt idx="8">
                  <c:v>Δυτική Μακεδονία</c:v>
                </c:pt>
                <c:pt idx="9">
                  <c:v>Δυτική Ελλάδα</c:v>
                </c:pt>
                <c:pt idx="10">
                  <c:v>Πελοπόννησος</c:v>
                </c:pt>
                <c:pt idx="11">
                  <c:v>Βόρειο Αιγαίο</c:v>
                </c:pt>
                <c:pt idx="12">
                  <c:v>Ήπειρος</c:v>
                </c:pt>
                <c:pt idx="13">
                  <c:v>Κρήτη</c:v>
                </c:pt>
              </c:strCache>
            </c:strRef>
          </c:cat>
          <c:val>
            <c:numRef>
              <c:f>Δάνεια!$J$52:$J$65</c:f>
              <c:numCache>
                <c:formatCode>0.0%</c:formatCode>
                <c:ptCount val="14"/>
                <c:pt idx="0">
                  <c:v>0.19905821824248993</c:v>
                </c:pt>
                <c:pt idx="1">
                  <c:v>0.15169896383414522</c:v>
                </c:pt>
                <c:pt idx="2">
                  <c:v>0.131317707963128</c:v>
                </c:pt>
                <c:pt idx="3">
                  <c:v>0.10653073184542257</c:v>
                </c:pt>
                <c:pt idx="4">
                  <c:v>7.8932654752216017E-2</c:v>
                </c:pt>
                <c:pt idx="5">
                  <c:v>4.6558257781258133E-2</c:v>
                </c:pt>
                <c:pt idx="6">
                  <c:v>3.5873334954489029E-2</c:v>
                </c:pt>
                <c:pt idx="7">
                  <c:v>2.4884831157220195E-2</c:v>
                </c:pt>
                <c:pt idx="8">
                  <c:v>-1.2419968142394801E-2</c:v>
                </c:pt>
                <c:pt idx="9">
                  <c:v>-1.6971600994683551E-2</c:v>
                </c:pt>
                <c:pt idx="10">
                  <c:v>-3.9478780364835341E-2</c:v>
                </c:pt>
                <c:pt idx="11">
                  <c:v>-6.5034742427121525E-2</c:v>
                </c:pt>
                <c:pt idx="12">
                  <c:v>-7.2555266991270947E-2</c:v>
                </c:pt>
                <c:pt idx="13">
                  <c:v>-7.3451326146012338E-2</c:v>
                </c:pt>
              </c:numCache>
            </c:numRef>
          </c:val>
          <c:extLst>
            <c:ext xmlns:c16="http://schemas.microsoft.com/office/drawing/2014/chart" uri="{C3380CC4-5D6E-409C-BE32-E72D297353CC}">
              <c16:uniqueId val="{00000000-E2BB-4313-AAD6-6CD86D40CFE8}"/>
            </c:ext>
          </c:extLst>
        </c:ser>
        <c:dLbls>
          <c:showLegendKey val="0"/>
          <c:showVal val="0"/>
          <c:showCatName val="0"/>
          <c:showSerName val="0"/>
          <c:showPercent val="0"/>
          <c:showBubbleSize val="0"/>
        </c:dLbls>
        <c:gapWidth val="182"/>
        <c:axId val="602862512"/>
        <c:axId val="603886792"/>
      </c:barChart>
      <c:catAx>
        <c:axId val="60286251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603886792"/>
        <c:crosses val="autoZero"/>
        <c:auto val="1"/>
        <c:lblAlgn val="ctr"/>
        <c:lblOffset val="100"/>
        <c:noMultiLvlLbl val="0"/>
      </c:catAx>
      <c:valAx>
        <c:axId val="603886792"/>
        <c:scaling>
          <c:orientation val="minMax"/>
          <c:min val="-0.15000000000000002"/>
        </c:scaling>
        <c:delete val="0"/>
        <c:axPos val="t"/>
        <c:majorGridlines>
          <c:spPr>
            <a:ln w="9525" cap="flat" cmpd="sng" algn="ctr">
              <a:solidFill>
                <a:schemeClr val="tx1">
                  <a:lumMod val="15000"/>
                  <a:lumOff val="8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6028625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l-G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l-GR" sz="1200" b="1">
                <a:solidFill>
                  <a:schemeClr val="tx1"/>
                </a:solidFill>
              </a:rPr>
              <a:t>Κατάταξη περιφερειών με βάση επιλεγμένους δείκτες για το χρηματοπιστωτικό σύστημα, 2025</a:t>
            </a:r>
            <a:endParaRPr lang="en-GB" sz="1200" b="1">
              <a:solidFill>
                <a:schemeClr val="tx1"/>
              </a:solidFill>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0.24475285930994309"/>
          <c:y val="0.14375906955425097"/>
          <c:w val="0.71975985688250199"/>
          <c:h val="0.68256021561109237"/>
        </c:manualLayout>
      </c:layout>
      <c:barChart>
        <c:barDir val="bar"/>
        <c:grouping val="clustered"/>
        <c:varyColors val="0"/>
        <c:ser>
          <c:idx val="0"/>
          <c:order val="0"/>
          <c:tx>
            <c:strRef>
              <c:f>Κατάταξη!$C$3</c:f>
              <c:strCache>
                <c:ptCount val="1"/>
                <c:pt idx="0">
                  <c:v>Επιχ. δάνεια (υπόλοιπα) προς ΑΕΠ</c:v>
                </c:pt>
              </c:strCache>
            </c:strRef>
          </c:tx>
          <c:spPr>
            <a:solidFill>
              <a:schemeClr val="accent1"/>
            </a:solidFill>
            <a:ln>
              <a:noFill/>
            </a:ln>
            <a:effectLst/>
          </c:spPr>
          <c:invertIfNegative val="0"/>
          <c:cat>
            <c:strRef>
              <c:f>Κατάταξη!$D$2:$P$2</c:f>
              <c:strCache>
                <c:ptCount val="13"/>
                <c:pt idx="0">
                  <c:v>Αττική</c:v>
                </c:pt>
                <c:pt idx="1">
                  <c:v>Νότιο Αιγαίο</c:v>
                </c:pt>
                <c:pt idx="2">
                  <c:v>Κρήτη</c:v>
                </c:pt>
                <c:pt idx="3">
                  <c:v>Ιόνιες Νήσοι</c:v>
                </c:pt>
                <c:pt idx="4">
                  <c:v>Κεντρική Μακεδονία</c:v>
                </c:pt>
                <c:pt idx="5">
                  <c:v>Θεσσαλία</c:v>
                </c:pt>
                <c:pt idx="6">
                  <c:v>Στερεά Ελλάδα</c:v>
                </c:pt>
                <c:pt idx="7">
                  <c:v>Ανατολική Μακεδονία και Θράκη</c:v>
                </c:pt>
                <c:pt idx="8">
                  <c:v>Ήπειρος</c:v>
                </c:pt>
                <c:pt idx="9">
                  <c:v>Δυτική Μακεδονία</c:v>
                </c:pt>
                <c:pt idx="10">
                  <c:v>Δυτική Ελλάδα</c:v>
                </c:pt>
                <c:pt idx="11">
                  <c:v>Πελοπόννησος</c:v>
                </c:pt>
                <c:pt idx="12">
                  <c:v>Βόρειο Αιγαίο</c:v>
                </c:pt>
              </c:strCache>
            </c:strRef>
          </c:cat>
          <c:val>
            <c:numRef>
              <c:f>Κατάταξη!$D$3:$P$3</c:f>
              <c:numCache>
                <c:formatCode>#,##0</c:formatCode>
                <c:ptCount val="13"/>
                <c:pt idx="0">
                  <c:v>1</c:v>
                </c:pt>
                <c:pt idx="1">
                  <c:v>2</c:v>
                </c:pt>
                <c:pt idx="2">
                  <c:v>3</c:v>
                </c:pt>
                <c:pt idx="3">
                  <c:v>6</c:v>
                </c:pt>
                <c:pt idx="4">
                  <c:v>4</c:v>
                </c:pt>
                <c:pt idx="5">
                  <c:v>7</c:v>
                </c:pt>
                <c:pt idx="6">
                  <c:v>9</c:v>
                </c:pt>
                <c:pt idx="7">
                  <c:v>5</c:v>
                </c:pt>
                <c:pt idx="8">
                  <c:v>8</c:v>
                </c:pt>
                <c:pt idx="9">
                  <c:v>10</c:v>
                </c:pt>
                <c:pt idx="10">
                  <c:v>11</c:v>
                </c:pt>
                <c:pt idx="11">
                  <c:v>12</c:v>
                </c:pt>
                <c:pt idx="12">
                  <c:v>13</c:v>
                </c:pt>
              </c:numCache>
            </c:numRef>
          </c:val>
          <c:extLst>
            <c:ext xmlns:c16="http://schemas.microsoft.com/office/drawing/2014/chart" uri="{C3380CC4-5D6E-409C-BE32-E72D297353CC}">
              <c16:uniqueId val="{00000000-41D3-4276-8E33-3EE60F400402}"/>
            </c:ext>
          </c:extLst>
        </c:ser>
        <c:ser>
          <c:idx val="1"/>
          <c:order val="1"/>
          <c:tx>
            <c:strRef>
              <c:f>Κατάταξη!$C$4</c:f>
              <c:strCache>
                <c:ptCount val="1"/>
                <c:pt idx="0">
                  <c:v>Επιχ. δάνεια (ετησιοποιημένες ροές) προς ΑΕΠ</c:v>
                </c:pt>
              </c:strCache>
            </c:strRef>
          </c:tx>
          <c:spPr>
            <a:solidFill>
              <a:schemeClr val="accent2"/>
            </a:solidFill>
            <a:ln>
              <a:noFill/>
            </a:ln>
            <a:effectLst/>
          </c:spPr>
          <c:invertIfNegative val="0"/>
          <c:cat>
            <c:strRef>
              <c:f>Κατάταξη!$D$2:$P$2</c:f>
              <c:strCache>
                <c:ptCount val="13"/>
                <c:pt idx="0">
                  <c:v>Αττική</c:v>
                </c:pt>
                <c:pt idx="1">
                  <c:v>Νότιο Αιγαίο</c:v>
                </c:pt>
                <c:pt idx="2">
                  <c:v>Κρήτη</c:v>
                </c:pt>
                <c:pt idx="3">
                  <c:v>Ιόνιες Νήσοι</c:v>
                </c:pt>
                <c:pt idx="4">
                  <c:v>Κεντρική Μακεδονία</c:v>
                </c:pt>
                <c:pt idx="5">
                  <c:v>Θεσσαλία</c:v>
                </c:pt>
                <c:pt idx="6">
                  <c:v>Στερεά Ελλάδα</c:v>
                </c:pt>
                <c:pt idx="7">
                  <c:v>Ανατολική Μακεδονία και Θράκη</c:v>
                </c:pt>
                <c:pt idx="8">
                  <c:v>Ήπειρος</c:v>
                </c:pt>
                <c:pt idx="9">
                  <c:v>Δυτική Μακεδονία</c:v>
                </c:pt>
                <c:pt idx="10">
                  <c:v>Δυτική Ελλάδα</c:v>
                </c:pt>
                <c:pt idx="11">
                  <c:v>Πελοπόννησος</c:v>
                </c:pt>
                <c:pt idx="12">
                  <c:v>Βόρειο Αιγαίο</c:v>
                </c:pt>
              </c:strCache>
            </c:strRef>
          </c:cat>
          <c:val>
            <c:numRef>
              <c:f>Κατάταξη!$D$4:$P$4</c:f>
              <c:numCache>
                <c:formatCode>#,##0</c:formatCode>
                <c:ptCount val="13"/>
                <c:pt idx="0">
                  <c:v>2</c:v>
                </c:pt>
                <c:pt idx="1">
                  <c:v>5</c:v>
                </c:pt>
                <c:pt idx="2">
                  <c:v>1</c:v>
                </c:pt>
                <c:pt idx="3">
                  <c:v>6</c:v>
                </c:pt>
                <c:pt idx="4">
                  <c:v>4</c:v>
                </c:pt>
                <c:pt idx="5">
                  <c:v>9</c:v>
                </c:pt>
                <c:pt idx="6">
                  <c:v>3</c:v>
                </c:pt>
                <c:pt idx="7">
                  <c:v>8</c:v>
                </c:pt>
                <c:pt idx="8">
                  <c:v>11</c:v>
                </c:pt>
                <c:pt idx="9">
                  <c:v>10</c:v>
                </c:pt>
                <c:pt idx="10">
                  <c:v>7</c:v>
                </c:pt>
                <c:pt idx="11">
                  <c:v>12</c:v>
                </c:pt>
                <c:pt idx="12">
                  <c:v>13</c:v>
                </c:pt>
              </c:numCache>
            </c:numRef>
          </c:val>
          <c:extLst>
            <c:ext xmlns:c16="http://schemas.microsoft.com/office/drawing/2014/chart" uri="{C3380CC4-5D6E-409C-BE32-E72D297353CC}">
              <c16:uniqueId val="{00000001-41D3-4276-8E33-3EE60F400402}"/>
            </c:ext>
          </c:extLst>
        </c:ser>
        <c:ser>
          <c:idx val="6"/>
          <c:order val="2"/>
          <c:tx>
            <c:strRef>
              <c:f>Κατάταξη!$C$5</c:f>
              <c:strCache>
                <c:ptCount val="1"/>
                <c:pt idx="0">
                  <c:v>Ετήσιος ρυθμός μεταβολής δανείων</c:v>
                </c:pt>
              </c:strCache>
            </c:strRef>
          </c:tx>
          <c:spPr>
            <a:solidFill>
              <a:schemeClr val="accent1">
                <a:lumMod val="60000"/>
              </a:schemeClr>
            </a:solidFill>
            <a:ln>
              <a:noFill/>
            </a:ln>
            <a:effectLst/>
          </c:spPr>
          <c:invertIfNegative val="0"/>
          <c:cat>
            <c:strRef>
              <c:f>Κατάταξη!$D$2:$P$2</c:f>
              <c:strCache>
                <c:ptCount val="13"/>
                <c:pt idx="0">
                  <c:v>Αττική</c:v>
                </c:pt>
                <c:pt idx="1">
                  <c:v>Νότιο Αιγαίο</c:v>
                </c:pt>
                <c:pt idx="2">
                  <c:v>Κρήτη</c:v>
                </c:pt>
                <c:pt idx="3">
                  <c:v>Ιόνιες Νήσοι</c:v>
                </c:pt>
                <c:pt idx="4">
                  <c:v>Κεντρική Μακεδονία</c:v>
                </c:pt>
                <c:pt idx="5">
                  <c:v>Θεσσαλία</c:v>
                </c:pt>
                <c:pt idx="6">
                  <c:v>Στερεά Ελλάδα</c:v>
                </c:pt>
                <c:pt idx="7">
                  <c:v>Ανατολική Μακεδονία και Θράκη</c:v>
                </c:pt>
                <c:pt idx="8">
                  <c:v>Ήπειρος</c:v>
                </c:pt>
                <c:pt idx="9">
                  <c:v>Δυτική Μακεδονία</c:v>
                </c:pt>
                <c:pt idx="10">
                  <c:v>Δυτική Ελλάδα</c:v>
                </c:pt>
                <c:pt idx="11">
                  <c:v>Πελοπόννησος</c:v>
                </c:pt>
                <c:pt idx="12">
                  <c:v>Βόρειο Αιγαίο</c:v>
                </c:pt>
              </c:strCache>
            </c:strRef>
          </c:cat>
          <c:val>
            <c:numRef>
              <c:f>Κατάταξη!$D$5:$P$5</c:f>
              <c:numCache>
                <c:formatCode>#,##0</c:formatCode>
                <c:ptCount val="13"/>
                <c:pt idx="0">
                  <c:v>2</c:v>
                </c:pt>
                <c:pt idx="1">
                  <c:v>6</c:v>
                </c:pt>
                <c:pt idx="2">
                  <c:v>13</c:v>
                </c:pt>
                <c:pt idx="3">
                  <c:v>5</c:v>
                </c:pt>
                <c:pt idx="4">
                  <c:v>7</c:v>
                </c:pt>
                <c:pt idx="5">
                  <c:v>3</c:v>
                </c:pt>
                <c:pt idx="6">
                  <c:v>4</c:v>
                </c:pt>
                <c:pt idx="7">
                  <c:v>1</c:v>
                </c:pt>
                <c:pt idx="8">
                  <c:v>12</c:v>
                </c:pt>
                <c:pt idx="9">
                  <c:v>8</c:v>
                </c:pt>
                <c:pt idx="10">
                  <c:v>9</c:v>
                </c:pt>
                <c:pt idx="11">
                  <c:v>10</c:v>
                </c:pt>
                <c:pt idx="12">
                  <c:v>11</c:v>
                </c:pt>
              </c:numCache>
            </c:numRef>
          </c:val>
          <c:extLst>
            <c:ext xmlns:c16="http://schemas.microsoft.com/office/drawing/2014/chart" uri="{C3380CC4-5D6E-409C-BE32-E72D297353CC}">
              <c16:uniqueId val="{00000002-41D3-4276-8E33-3EE60F400402}"/>
            </c:ext>
          </c:extLst>
        </c:ser>
        <c:ser>
          <c:idx val="2"/>
          <c:order val="3"/>
          <c:tx>
            <c:strRef>
              <c:f>Κατάταξη!$C$6</c:f>
              <c:strCache>
                <c:ptCount val="1"/>
                <c:pt idx="0">
                  <c:v>Καταθέσεις προς ΑΕΠ</c:v>
                </c:pt>
              </c:strCache>
            </c:strRef>
          </c:tx>
          <c:spPr>
            <a:solidFill>
              <a:schemeClr val="accent3"/>
            </a:solidFill>
            <a:ln>
              <a:noFill/>
            </a:ln>
            <a:effectLst/>
          </c:spPr>
          <c:invertIfNegative val="0"/>
          <c:cat>
            <c:strRef>
              <c:f>Κατάταξη!$D$2:$P$2</c:f>
              <c:strCache>
                <c:ptCount val="13"/>
                <c:pt idx="0">
                  <c:v>Αττική</c:v>
                </c:pt>
                <c:pt idx="1">
                  <c:v>Νότιο Αιγαίο</c:v>
                </c:pt>
                <c:pt idx="2">
                  <c:v>Κρήτη</c:v>
                </c:pt>
                <c:pt idx="3">
                  <c:v>Ιόνιες Νήσοι</c:v>
                </c:pt>
                <c:pt idx="4">
                  <c:v>Κεντρική Μακεδονία</c:v>
                </c:pt>
                <c:pt idx="5">
                  <c:v>Θεσσαλία</c:v>
                </c:pt>
                <c:pt idx="6">
                  <c:v>Στερεά Ελλάδα</c:v>
                </c:pt>
                <c:pt idx="7">
                  <c:v>Ανατολική Μακεδονία και Θράκη</c:v>
                </c:pt>
                <c:pt idx="8">
                  <c:v>Ήπειρος</c:v>
                </c:pt>
                <c:pt idx="9">
                  <c:v>Δυτική Μακεδονία</c:v>
                </c:pt>
                <c:pt idx="10">
                  <c:v>Δυτική Ελλάδα</c:v>
                </c:pt>
                <c:pt idx="11">
                  <c:v>Πελοπόννησος</c:v>
                </c:pt>
                <c:pt idx="12">
                  <c:v>Βόρειο Αιγαίο</c:v>
                </c:pt>
              </c:strCache>
            </c:strRef>
          </c:cat>
          <c:val>
            <c:numRef>
              <c:f>Κατάταξη!$D$6:$P$6</c:f>
              <c:numCache>
                <c:formatCode>#,##0</c:formatCode>
                <c:ptCount val="13"/>
                <c:pt idx="0">
                  <c:v>1</c:v>
                </c:pt>
                <c:pt idx="1">
                  <c:v>4</c:v>
                </c:pt>
                <c:pt idx="2">
                  <c:v>7</c:v>
                </c:pt>
                <c:pt idx="3">
                  <c:v>5</c:v>
                </c:pt>
                <c:pt idx="4">
                  <c:v>6</c:v>
                </c:pt>
                <c:pt idx="5">
                  <c:v>10</c:v>
                </c:pt>
                <c:pt idx="6">
                  <c:v>13</c:v>
                </c:pt>
                <c:pt idx="7">
                  <c:v>9</c:v>
                </c:pt>
                <c:pt idx="8">
                  <c:v>2</c:v>
                </c:pt>
                <c:pt idx="9">
                  <c:v>8</c:v>
                </c:pt>
                <c:pt idx="10">
                  <c:v>12</c:v>
                </c:pt>
                <c:pt idx="11">
                  <c:v>11</c:v>
                </c:pt>
                <c:pt idx="12">
                  <c:v>3</c:v>
                </c:pt>
              </c:numCache>
            </c:numRef>
          </c:val>
          <c:extLst>
            <c:ext xmlns:c16="http://schemas.microsoft.com/office/drawing/2014/chart" uri="{C3380CC4-5D6E-409C-BE32-E72D297353CC}">
              <c16:uniqueId val="{00000003-41D3-4276-8E33-3EE60F400402}"/>
            </c:ext>
          </c:extLst>
        </c:ser>
        <c:ser>
          <c:idx val="3"/>
          <c:order val="4"/>
          <c:tx>
            <c:strRef>
              <c:f>Κατάταξη!$C$7</c:f>
              <c:strCache>
                <c:ptCount val="1"/>
                <c:pt idx="0">
                  <c:v>Λόγος επιχ. δανείων προς καταθέσεις</c:v>
                </c:pt>
              </c:strCache>
            </c:strRef>
          </c:tx>
          <c:spPr>
            <a:solidFill>
              <a:schemeClr val="accent4"/>
            </a:solidFill>
            <a:ln>
              <a:noFill/>
            </a:ln>
            <a:effectLst/>
          </c:spPr>
          <c:invertIfNegative val="0"/>
          <c:cat>
            <c:strRef>
              <c:f>Κατάταξη!$D$2:$P$2</c:f>
              <c:strCache>
                <c:ptCount val="13"/>
                <c:pt idx="0">
                  <c:v>Αττική</c:v>
                </c:pt>
                <c:pt idx="1">
                  <c:v>Νότιο Αιγαίο</c:v>
                </c:pt>
                <c:pt idx="2">
                  <c:v>Κρήτη</c:v>
                </c:pt>
                <c:pt idx="3">
                  <c:v>Ιόνιες Νήσοι</c:v>
                </c:pt>
                <c:pt idx="4">
                  <c:v>Κεντρική Μακεδονία</c:v>
                </c:pt>
                <c:pt idx="5">
                  <c:v>Θεσσαλία</c:v>
                </c:pt>
                <c:pt idx="6">
                  <c:v>Στερεά Ελλάδα</c:v>
                </c:pt>
                <c:pt idx="7">
                  <c:v>Ανατολική Μακεδονία και Θράκη</c:v>
                </c:pt>
                <c:pt idx="8">
                  <c:v>Ήπειρος</c:v>
                </c:pt>
                <c:pt idx="9">
                  <c:v>Δυτική Μακεδονία</c:v>
                </c:pt>
                <c:pt idx="10">
                  <c:v>Δυτική Ελλάδα</c:v>
                </c:pt>
                <c:pt idx="11">
                  <c:v>Πελοπόννησος</c:v>
                </c:pt>
                <c:pt idx="12">
                  <c:v>Βόρειο Αιγαίο</c:v>
                </c:pt>
              </c:strCache>
            </c:strRef>
          </c:cat>
          <c:val>
            <c:numRef>
              <c:f>Κατάταξη!$D$7:$P$7</c:f>
              <c:numCache>
                <c:formatCode>#,##0</c:formatCode>
                <c:ptCount val="13"/>
                <c:pt idx="0">
                  <c:v>1</c:v>
                </c:pt>
                <c:pt idx="1">
                  <c:v>3</c:v>
                </c:pt>
                <c:pt idx="2">
                  <c:v>2</c:v>
                </c:pt>
                <c:pt idx="3">
                  <c:v>8</c:v>
                </c:pt>
                <c:pt idx="4">
                  <c:v>7</c:v>
                </c:pt>
                <c:pt idx="5">
                  <c:v>5</c:v>
                </c:pt>
                <c:pt idx="6">
                  <c:v>4</c:v>
                </c:pt>
                <c:pt idx="7">
                  <c:v>6</c:v>
                </c:pt>
                <c:pt idx="8">
                  <c:v>9</c:v>
                </c:pt>
                <c:pt idx="9">
                  <c:v>11</c:v>
                </c:pt>
                <c:pt idx="10">
                  <c:v>10</c:v>
                </c:pt>
                <c:pt idx="11">
                  <c:v>12</c:v>
                </c:pt>
                <c:pt idx="12">
                  <c:v>13</c:v>
                </c:pt>
              </c:numCache>
            </c:numRef>
          </c:val>
          <c:extLst>
            <c:ext xmlns:c16="http://schemas.microsoft.com/office/drawing/2014/chart" uri="{C3380CC4-5D6E-409C-BE32-E72D297353CC}">
              <c16:uniqueId val="{00000004-41D3-4276-8E33-3EE60F400402}"/>
            </c:ext>
          </c:extLst>
        </c:ser>
        <c:ser>
          <c:idx val="7"/>
          <c:order val="5"/>
          <c:tx>
            <c:strRef>
              <c:f>Κατάταξη!$C$8</c:f>
              <c:strCache>
                <c:ptCount val="1"/>
                <c:pt idx="0">
                  <c:v>Ετήσιος ρυθμός μεταβολής καταθέσεων</c:v>
                </c:pt>
              </c:strCache>
            </c:strRef>
          </c:tx>
          <c:spPr>
            <a:solidFill>
              <a:schemeClr val="accent2">
                <a:lumMod val="60000"/>
              </a:schemeClr>
            </a:solidFill>
            <a:ln>
              <a:noFill/>
            </a:ln>
            <a:effectLst/>
          </c:spPr>
          <c:invertIfNegative val="0"/>
          <c:cat>
            <c:strRef>
              <c:f>Κατάταξη!$D$2:$P$2</c:f>
              <c:strCache>
                <c:ptCount val="13"/>
                <c:pt idx="0">
                  <c:v>Αττική</c:v>
                </c:pt>
                <c:pt idx="1">
                  <c:v>Νότιο Αιγαίο</c:v>
                </c:pt>
                <c:pt idx="2">
                  <c:v>Κρήτη</c:v>
                </c:pt>
                <c:pt idx="3">
                  <c:v>Ιόνιες Νήσοι</c:v>
                </c:pt>
                <c:pt idx="4">
                  <c:v>Κεντρική Μακεδονία</c:v>
                </c:pt>
                <c:pt idx="5">
                  <c:v>Θεσσαλία</c:v>
                </c:pt>
                <c:pt idx="6">
                  <c:v>Στερεά Ελλάδα</c:v>
                </c:pt>
                <c:pt idx="7">
                  <c:v>Ανατολική Μακεδονία και Θράκη</c:v>
                </c:pt>
                <c:pt idx="8">
                  <c:v>Ήπειρος</c:v>
                </c:pt>
                <c:pt idx="9">
                  <c:v>Δυτική Μακεδονία</c:v>
                </c:pt>
                <c:pt idx="10">
                  <c:v>Δυτική Ελλάδα</c:v>
                </c:pt>
                <c:pt idx="11">
                  <c:v>Πελοπόννησος</c:v>
                </c:pt>
                <c:pt idx="12">
                  <c:v>Βόρειο Αιγαίο</c:v>
                </c:pt>
              </c:strCache>
            </c:strRef>
          </c:cat>
          <c:val>
            <c:numRef>
              <c:f>Κατάταξη!$D$8:$P$8</c:f>
              <c:numCache>
                <c:formatCode>#,##0</c:formatCode>
                <c:ptCount val="13"/>
                <c:pt idx="0">
                  <c:v>1</c:v>
                </c:pt>
                <c:pt idx="1">
                  <c:v>6</c:v>
                </c:pt>
                <c:pt idx="2">
                  <c:v>3</c:v>
                </c:pt>
                <c:pt idx="3">
                  <c:v>7</c:v>
                </c:pt>
                <c:pt idx="4">
                  <c:v>2</c:v>
                </c:pt>
                <c:pt idx="5">
                  <c:v>4</c:v>
                </c:pt>
                <c:pt idx="6">
                  <c:v>5</c:v>
                </c:pt>
                <c:pt idx="7">
                  <c:v>8</c:v>
                </c:pt>
                <c:pt idx="8">
                  <c:v>12</c:v>
                </c:pt>
                <c:pt idx="9">
                  <c:v>11</c:v>
                </c:pt>
                <c:pt idx="10">
                  <c:v>9</c:v>
                </c:pt>
                <c:pt idx="11">
                  <c:v>10</c:v>
                </c:pt>
                <c:pt idx="12">
                  <c:v>13</c:v>
                </c:pt>
              </c:numCache>
            </c:numRef>
          </c:val>
          <c:extLst>
            <c:ext xmlns:c16="http://schemas.microsoft.com/office/drawing/2014/chart" uri="{C3380CC4-5D6E-409C-BE32-E72D297353CC}">
              <c16:uniqueId val="{00000005-41D3-4276-8E33-3EE60F400402}"/>
            </c:ext>
          </c:extLst>
        </c:ser>
        <c:ser>
          <c:idx val="4"/>
          <c:order val="6"/>
          <c:tx>
            <c:strRef>
              <c:f>Κατάταξη!$C$9</c:f>
              <c:strCache>
                <c:ptCount val="1"/>
                <c:pt idx="0">
                  <c:v>Δάνεια ανά κάτοικο</c:v>
                </c:pt>
              </c:strCache>
            </c:strRef>
          </c:tx>
          <c:spPr>
            <a:solidFill>
              <a:schemeClr val="accent5"/>
            </a:solidFill>
            <a:ln>
              <a:noFill/>
            </a:ln>
            <a:effectLst/>
          </c:spPr>
          <c:invertIfNegative val="0"/>
          <c:cat>
            <c:strRef>
              <c:f>Κατάταξη!$D$2:$P$2</c:f>
              <c:strCache>
                <c:ptCount val="13"/>
                <c:pt idx="0">
                  <c:v>Αττική</c:v>
                </c:pt>
                <c:pt idx="1">
                  <c:v>Νότιο Αιγαίο</c:v>
                </c:pt>
                <c:pt idx="2">
                  <c:v>Κρήτη</c:v>
                </c:pt>
                <c:pt idx="3">
                  <c:v>Ιόνιες Νήσοι</c:v>
                </c:pt>
                <c:pt idx="4">
                  <c:v>Κεντρική Μακεδονία</c:v>
                </c:pt>
                <c:pt idx="5">
                  <c:v>Θεσσαλία</c:v>
                </c:pt>
                <c:pt idx="6">
                  <c:v>Στερεά Ελλάδα</c:v>
                </c:pt>
                <c:pt idx="7">
                  <c:v>Ανατολική Μακεδονία και Θράκη</c:v>
                </c:pt>
                <c:pt idx="8">
                  <c:v>Ήπειρος</c:v>
                </c:pt>
                <c:pt idx="9">
                  <c:v>Δυτική Μακεδονία</c:v>
                </c:pt>
                <c:pt idx="10">
                  <c:v>Δυτική Ελλάδα</c:v>
                </c:pt>
                <c:pt idx="11">
                  <c:v>Πελοπόννησος</c:v>
                </c:pt>
                <c:pt idx="12">
                  <c:v>Βόρειο Αιγαίο</c:v>
                </c:pt>
              </c:strCache>
            </c:strRef>
          </c:cat>
          <c:val>
            <c:numRef>
              <c:f>Κατάταξη!$D$9:$P$9</c:f>
              <c:numCache>
                <c:formatCode>#,##0</c:formatCode>
                <c:ptCount val="13"/>
                <c:pt idx="0">
                  <c:v>4</c:v>
                </c:pt>
                <c:pt idx="1">
                  <c:v>1</c:v>
                </c:pt>
                <c:pt idx="2">
                  <c:v>2</c:v>
                </c:pt>
                <c:pt idx="3">
                  <c:v>3</c:v>
                </c:pt>
                <c:pt idx="4">
                  <c:v>6</c:v>
                </c:pt>
                <c:pt idx="5">
                  <c:v>7</c:v>
                </c:pt>
                <c:pt idx="6">
                  <c:v>9</c:v>
                </c:pt>
                <c:pt idx="7">
                  <c:v>12</c:v>
                </c:pt>
                <c:pt idx="8">
                  <c:v>5</c:v>
                </c:pt>
                <c:pt idx="9">
                  <c:v>10</c:v>
                </c:pt>
                <c:pt idx="10">
                  <c:v>11</c:v>
                </c:pt>
                <c:pt idx="11">
                  <c:v>8</c:v>
                </c:pt>
                <c:pt idx="12">
                  <c:v>13</c:v>
                </c:pt>
              </c:numCache>
            </c:numRef>
          </c:val>
          <c:extLst>
            <c:ext xmlns:c16="http://schemas.microsoft.com/office/drawing/2014/chart" uri="{C3380CC4-5D6E-409C-BE32-E72D297353CC}">
              <c16:uniqueId val="{00000006-41D3-4276-8E33-3EE60F400402}"/>
            </c:ext>
          </c:extLst>
        </c:ser>
        <c:ser>
          <c:idx val="5"/>
          <c:order val="7"/>
          <c:tx>
            <c:strRef>
              <c:f>Κατάταξη!$C$10</c:f>
              <c:strCache>
                <c:ptCount val="1"/>
                <c:pt idx="0">
                  <c:v>Τραπεζικός λογαριασμός ανά κάτοικο</c:v>
                </c:pt>
              </c:strCache>
            </c:strRef>
          </c:tx>
          <c:spPr>
            <a:solidFill>
              <a:schemeClr val="accent6"/>
            </a:solidFill>
            <a:ln>
              <a:noFill/>
            </a:ln>
            <a:effectLst/>
          </c:spPr>
          <c:invertIfNegative val="0"/>
          <c:cat>
            <c:strRef>
              <c:f>Κατάταξη!$D$2:$P$2</c:f>
              <c:strCache>
                <c:ptCount val="13"/>
                <c:pt idx="0">
                  <c:v>Αττική</c:v>
                </c:pt>
                <c:pt idx="1">
                  <c:v>Νότιο Αιγαίο</c:v>
                </c:pt>
                <c:pt idx="2">
                  <c:v>Κρήτη</c:v>
                </c:pt>
                <c:pt idx="3">
                  <c:v>Ιόνιες Νήσοι</c:v>
                </c:pt>
                <c:pt idx="4">
                  <c:v>Κεντρική Μακεδονία</c:v>
                </c:pt>
                <c:pt idx="5">
                  <c:v>Θεσσαλία</c:v>
                </c:pt>
                <c:pt idx="6">
                  <c:v>Στερεά Ελλάδα</c:v>
                </c:pt>
                <c:pt idx="7">
                  <c:v>Ανατολική Μακεδονία και Θράκη</c:v>
                </c:pt>
                <c:pt idx="8">
                  <c:v>Ήπειρος</c:v>
                </c:pt>
                <c:pt idx="9">
                  <c:v>Δυτική Μακεδονία</c:v>
                </c:pt>
                <c:pt idx="10">
                  <c:v>Δυτική Ελλάδα</c:v>
                </c:pt>
                <c:pt idx="11">
                  <c:v>Πελοπόννησος</c:v>
                </c:pt>
                <c:pt idx="12">
                  <c:v>Βόρειο Αιγαίο</c:v>
                </c:pt>
              </c:strCache>
            </c:strRef>
          </c:cat>
          <c:val>
            <c:numRef>
              <c:f>Κατάταξη!$D$10:$P$10</c:f>
              <c:numCache>
                <c:formatCode>General</c:formatCode>
                <c:ptCount val="13"/>
                <c:pt idx="0">
                  <c:v>2</c:v>
                </c:pt>
                <c:pt idx="1">
                  <c:v>1</c:v>
                </c:pt>
                <c:pt idx="2">
                  <c:v>4</c:v>
                </c:pt>
                <c:pt idx="3">
                  <c:v>3</c:v>
                </c:pt>
                <c:pt idx="4">
                  <c:v>8</c:v>
                </c:pt>
                <c:pt idx="5">
                  <c:v>10</c:v>
                </c:pt>
                <c:pt idx="6">
                  <c:v>9</c:v>
                </c:pt>
                <c:pt idx="7">
                  <c:v>13</c:v>
                </c:pt>
                <c:pt idx="8">
                  <c:v>6</c:v>
                </c:pt>
                <c:pt idx="9">
                  <c:v>5</c:v>
                </c:pt>
                <c:pt idx="10">
                  <c:v>11</c:v>
                </c:pt>
                <c:pt idx="11">
                  <c:v>7</c:v>
                </c:pt>
                <c:pt idx="12">
                  <c:v>12</c:v>
                </c:pt>
              </c:numCache>
            </c:numRef>
          </c:val>
          <c:extLst>
            <c:ext xmlns:c16="http://schemas.microsoft.com/office/drawing/2014/chart" uri="{C3380CC4-5D6E-409C-BE32-E72D297353CC}">
              <c16:uniqueId val="{00000007-41D3-4276-8E33-3EE60F400402}"/>
            </c:ext>
          </c:extLst>
        </c:ser>
        <c:dLbls>
          <c:showLegendKey val="0"/>
          <c:showVal val="0"/>
          <c:showCatName val="0"/>
          <c:showSerName val="0"/>
          <c:showPercent val="0"/>
          <c:showBubbleSize val="0"/>
        </c:dLbls>
        <c:gapWidth val="182"/>
        <c:axId val="886506248"/>
        <c:axId val="886505888"/>
      </c:barChart>
      <c:catAx>
        <c:axId val="886506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86505888"/>
        <c:crosses val="autoZero"/>
        <c:auto val="1"/>
        <c:lblAlgn val="ctr"/>
        <c:lblOffset val="100"/>
        <c:noMultiLvlLbl val="0"/>
      </c:catAx>
      <c:valAx>
        <c:axId val="886505888"/>
        <c:scaling>
          <c:orientation val="minMax"/>
          <c:max val="13"/>
          <c:min val="0"/>
        </c:scaling>
        <c:delete val="0"/>
        <c:axPos val="t"/>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886506248"/>
        <c:crosses val="autoZero"/>
        <c:crossBetween val="between"/>
        <c:majorUnit val="1"/>
      </c:valAx>
      <c:spPr>
        <a:noFill/>
        <a:ln>
          <a:noFill/>
        </a:ln>
        <a:effectLst/>
      </c:spPr>
    </c:plotArea>
    <c:legend>
      <c:legendPos val="b"/>
      <c:layout>
        <c:manualLayout>
          <c:xMode val="edge"/>
          <c:yMode val="edge"/>
          <c:x val="5.098096895709231E-2"/>
          <c:y val="0.8476301908476892"/>
          <c:w val="0.9312045886354412"/>
          <c:h val="0.1299221495684327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bg1"/>
    </a:solidFill>
    <a:ln w="9525" cap="flat" cmpd="sng" algn="ctr">
      <a:noFill/>
      <a:round/>
    </a:ln>
    <a:effectLst/>
  </c:spPr>
  <c:txPr>
    <a:bodyPr/>
    <a:lstStyle/>
    <a:p>
      <a:pPr>
        <a:defRPr/>
      </a:pPr>
      <a:endParaRPr lang="el-G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l-GR" sz="1200" b="1" i="0" u="none" strike="noStrike" kern="1200" spc="0" baseline="0">
                <a:solidFill>
                  <a:sysClr val="windowText" lastClr="000000">
                    <a:lumMod val="65000"/>
                    <a:lumOff val="35000"/>
                  </a:sysClr>
                </a:solidFill>
              </a:rPr>
              <a:t>Μεταβολή στο ποσοστό ανεργίας, 2024</a:t>
            </a:r>
            <a:endParaRPr lang="en-GB" sz="1200" b="1" i="0" u="none" strike="noStrike" kern="1200" spc="0" baseline="0">
              <a:solidFill>
                <a:sysClr val="windowText" lastClr="000000">
                  <a:lumMod val="65000"/>
                  <a:lumOff val="35000"/>
                </a:sysClr>
              </a:solidFill>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GB"/>
        </a:p>
      </c:txPr>
    </c:title>
    <c:autoTitleDeleted val="0"/>
    <c:plotArea>
      <c:layout/>
      <c:barChart>
        <c:barDir val="bar"/>
        <c:grouping val="clustered"/>
        <c:varyColors val="0"/>
        <c:ser>
          <c:idx val="0"/>
          <c:order val="0"/>
          <c:tx>
            <c:strRef>
              <c:f>Σύνοψη!$AJ$189</c:f>
              <c:strCache>
                <c:ptCount val="1"/>
                <c:pt idx="0">
                  <c:v>Δ (2024-2023)</c:v>
                </c:pt>
              </c:strCache>
            </c:strRef>
          </c:tx>
          <c:spPr>
            <a:solidFill>
              <a:schemeClr val="accent1"/>
            </a:solidFill>
            <a:ln>
              <a:noFill/>
            </a:ln>
            <a:effectLst/>
          </c:spPr>
          <c:invertIfNegative val="0"/>
          <c:cat>
            <c:strRef>
              <c:f>Σύνοψη!$AK$188:$AW$188</c:f>
              <c:strCache>
                <c:ptCount val="13"/>
                <c:pt idx="0">
                  <c:v>Δυτική Μακεδονία</c:v>
                </c:pt>
                <c:pt idx="1">
                  <c:v>Στερεά Ελλάδα</c:v>
                </c:pt>
                <c:pt idx="2">
                  <c:v>Δυτική Ελλάδα</c:v>
                </c:pt>
                <c:pt idx="3">
                  <c:v>Βόρειο Αιγαίο</c:v>
                </c:pt>
                <c:pt idx="4">
                  <c:v>Αττική</c:v>
                </c:pt>
                <c:pt idx="5">
                  <c:v>Θεσσαλία</c:v>
                </c:pt>
                <c:pt idx="6">
                  <c:v>Ήπειρος</c:v>
                </c:pt>
                <c:pt idx="7">
                  <c:v>Πελοπόννησος</c:v>
                </c:pt>
                <c:pt idx="8">
                  <c:v>Κρήτη</c:v>
                </c:pt>
                <c:pt idx="9">
                  <c:v>Ανατολική Μακεδονία-Θράκη</c:v>
                </c:pt>
                <c:pt idx="10">
                  <c:v>Κεντρική Μακεδονία</c:v>
                </c:pt>
                <c:pt idx="11">
                  <c:v>Νότιο Αιγαίο</c:v>
                </c:pt>
                <c:pt idx="12">
                  <c:v>Ιόνια Νησιά</c:v>
                </c:pt>
              </c:strCache>
            </c:strRef>
          </c:cat>
          <c:val>
            <c:numRef>
              <c:f>Σύνοψη!$AK$189:$AW$189</c:f>
              <c:numCache>
                <c:formatCode>0</c:formatCode>
                <c:ptCount val="13"/>
                <c:pt idx="0">
                  <c:v>-4.2253800986838037</c:v>
                </c:pt>
                <c:pt idx="1">
                  <c:v>-1.3017871019997997</c:v>
                </c:pt>
                <c:pt idx="2">
                  <c:v>0.29721260466596711</c:v>
                </c:pt>
                <c:pt idx="3">
                  <c:v>-2.8499700025542722</c:v>
                </c:pt>
                <c:pt idx="4">
                  <c:v>-0.29751979979270793</c:v>
                </c:pt>
                <c:pt idx="5">
                  <c:v>-2.890698636748688</c:v>
                </c:pt>
                <c:pt idx="6">
                  <c:v>-3.1284502998967803</c:v>
                </c:pt>
                <c:pt idx="7">
                  <c:v>-1.9917346272343934</c:v>
                </c:pt>
                <c:pt idx="8">
                  <c:v>-2.1914624603860755</c:v>
                </c:pt>
                <c:pt idx="9">
                  <c:v>-0.45871612378840076</c:v>
                </c:pt>
                <c:pt idx="10">
                  <c:v>-1.2765181725446375</c:v>
                </c:pt>
                <c:pt idx="11">
                  <c:v>2.7959249176318135</c:v>
                </c:pt>
                <c:pt idx="12">
                  <c:v>1.534550757961064</c:v>
                </c:pt>
              </c:numCache>
            </c:numRef>
          </c:val>
          <c:extLst>
            <c:ext xmlns:c16="http://schemas.microsoft.com/office/drawing/2014/chart" uri="{C3380CC4-5D6E-409C-BE32-E72D297353CC}">
              <c16:uniqueId val="{00000000-20DF-4698-949C-61E8618CB7E4}"/>
            </c:ext>
          </c:extLst>
        </c:ser>
        <c:ser>
          <c:idx val="1"/>
          <c:order val="1"/>
          <c:tx>
            <c:strRef>
              <c:f>Σύνοψη!$AJ$190</c:f>
              <c:strCache>
                <c:ptCount val="1"/>
                <c:pt idx="0">
                  <c:v>Δ (2024-μακροχρόνιος μ.ό.)</c:v>
                </c:pt>
              </c:strCache>
            </c:strRef>
          </c:tx>
          <c:spPr>
            <a:solidFill>
              <a:schemeClr val="accent2"/>
            </a:solidFill>
            <a:ln>
              <a:noFill/>
            </a:ln>
            <a:effectLst/>
          </c:spPr>
          <c:invertIfNegative val="0"/>
          <c:cat>
            <c:strRef>
              <c:f>Σύνοψη!$AK$188:$AW$188</c:f>
              <c:strCache>
                <c:ptCount val="13"/>
                <c:pt idx="0">
                  <c:v>Δυτική Μακεδονία</c:v>
                </c:pt>
                <c:pt idx="1">
                  <c:v>Στερεά Ελλάδα</c:v>
                </c:pt>
                <c:pt idx="2">
                  <c:v>Δυτική Ελλάδα</c:v>
                </c:pt>
                <c:pt idx="3">
                  <c:v>Βόρειο Αιγαίο</c:v>
                </c:pt>
                <c:pt idx="4">
                  <c:v>Αττική</c:v>
                </c:pt>
                <c:pt idx="5">
                  <c:v>Θεσσαλία</c:v>
                </c:pt>
                <c:pt idx="6">
                  <c:v>Ήπειρος</c:v>
                </c:pt>
                <c:pt idx="7">
                  <c:v>Πελοπόννησος</c:v>
                </c:pt>
                <c:pt idx="8">
                  <c:v>Κρήτη</c:v>
                </c:pt>
                <c:pt idx="9">
                  <c:v>Ανατολική Μακεδονία-Θράκη</c:v>
                </c:pt>
                <c:pt idx="10">
                  <c:v>Κεντρική Μακεδονία</c:v>
                </c:pt>
                <c:pt idx="11">
                  <c:v>Νότιο Αιγαίο</c:v>
                </c:pt>
                <c:pt idx="12">
                  <c:v>Ιόνια Νησιά</c:v>
                </c:pt>
              </c:strCache>
            </c:strRef>
          </c:cat>
          <c:val>
            <c:numRef>
              <c:f>Σύνοψη!$AK$190:$AW$190</c:f>
              <c:numCache>
                <c:formatCode>0</c:formatCode>
                <c:ptCount val="13"/>
                <c:pt idx="0">
                  <c:v>-7.6888394224079128</c:v>
                </c:pt>
                <c:pt idx="1">
                  <c:v>-7.4573689020813081</c:v>
                </c:pt>
                <c:pt idx="2">
                  <c:v>-6.7273503172335385</c:v>
                </c:pt>
                <c:pt idx="3">
                  <c:v>-6.076221304000363</c:v>
                </c:pt>
                <c:pt idx="4">
                  <c:v>-5.4976256133218531</c:v>
                </c:pt>
                <c:pt idx="5">
                  <c:v>-5.4000218697142444</c:v>
                </c:pt>
                <c:pt idx="6">
                  <c:v>-5.1884186777968981</c:v>
                </c:pt>
                <c:pt idx="7">
                  <c:v>-4.7329609302254152</c:v>
                </c:pt>
                <c:pt idx="8">
                  <c:v>-4.523950106730501</c:v>
                </c:pt>
                <c:pt idx="9">
                  <c:v>-3.830798803931394</c:v>
                </c:pt>
                <c:pt idx="10">
                  <c:v>-3.7204257358179618</c:v>
                </c:pt>
                <c:pt idx="11">
                  <c:v>-3.6509710872102712</c:v>
                </c:pt>
                <c:pt idx="12">
                  <c:v>2.5336805380817342</c:v>
                </c:pt>
              </c:numCache>
            </c:numRef>
          </c:val>
          <c:extLst>
            <c:ext xmlns:c16="http://schemas.microsoft.com/office/drawing/2014/chart" uri="{C3380CC4-5D6E-409C-BE32-E72D297353CC}">
              <c16:uniqueId val="{00000001-20DF-4698-949C-61E8618CB7E4}"/>
            </c:ext>
          </c:extLst>
        </c:ser>
        <c:dLbls>
          <c:showLegendKey val="0"/>
          <c:showVal val="0"/>
          <c:showCatName val="0"/>
          <c:showSerName val="0"/>
          <c:showPercent val="0"/>
          <c:showBubbleSize val="0"/>
        </c:dLbls>
        <c:gapWidth val="170"/>
        <c:axId val="666588704"/>
        <c:axId val="666594464"/>
      </c:barChart>
      <c:catAx>
        <c:axId val="66658870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666594464"/>
        <c:crosses val="autoZero"/>
        <c:auto val="1"/>
        <c:lblAlgn val="ctr"/>
        <c:lblOffset val="100"/>
        <c:noMultiLvlLbl val="0"/>
      </c:catAx>
      <c:valAx>
        <c:axId val="6665944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58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200" b="1"/>
              <a:t>Ποσοστό ανεργίας,</a:t>
            </a:r>
            <a:r>
              <a:rPr lang="el-GR" sz="1200" b="1" baseline="0"/>
              <a:t> 2024</a:t>
            </a:r>
            <a:endParaRPr lang="el-GR" sz="12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3108-4788-862C-63FD2B8E3C30}"/>
              </c:ext>
            </c:extLst>
          </c:dPt>
          <c:dPt>
            <c:idx val="9"/>
            <c:invertIfNegative val="0"/>
            <c:bubble3D val="0"/>
            <c:spPr>
              <a:solidFill>
                <a:srgbClr val="FF0000"/>
              </a:solidFill>
              <a:ln>
                <a:noFill/>
              </a:ln>
              <a:effectLst/>
            </c:spPr>
            <c:extLst>
              <c:ext xmlns:c16="http://schemas.microsoft.com/office/drawing/2014/chart" uri="{C3380CC4-5D6E-409C-BE32-E72D297353CC}">
                <c16:uniqueId val="{00000003-3108-4788-862C-63FD2B8E3C3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Σύνοψη!$AE$161:$AE$175</c:f>
              <c:strCache>
                <c:ptCount val="15"/>
                <c:pt idx="0">
                  <c:v>ΕΕ27</c:v>
                </c:pt>
                <c:pt idx="1">
                  <c:v>Βόρειο Αιγαίο</c:v>
                </c:pt>
                <c:pt idx="2">
                  <c:v>Πελοπόννησος</c:v>
                </c:pt>
                <c:pt idx="3">
                  <c:v>Στερεά Ελλάδα</c:v>
                </c:pt>
                <c:pt idx="4">
                  <c:v>Κρήτη</c:v>
                </c:pt>
                <c:pt idx="5">
                  <c:v>Αττική</c:v>
                </c:pt>
                <c:pt idx="6">
                  <c:v>Νότιο Αιγαίο</c:v>
                </c:pt>
                <c:pt idx="7">
                  <c:v>Θεσσαλία</c:v>
                </c:pt>
                <c:pt idx="8">
                  <c:v>Δυτική Ελλάδα</c:v>
                </c:pt>
                <c:pt idx="9">
                  <c:v>Ελλάδα</c:v>
                </c:pt>
                <c:pt idx="10">
                  <c:v>Ήπειρος</c:v>
                </c:pt>
                <c:pt idx="11">
                  <c:v>Ανατολική Μακεδονία-Θράκη</c:v>
                </c:pt>
                <c:pt idx="12">
                  <c:v>Δυτική Μακεδονία</c:v>
                </c:pt>
                <c:pt idx="13">
                  <c:v>Κεντρική Μακεδονία</c:v>
                </c:pt>
                <c:pt idx="14">
                  <c:v>Ιόνια Νησιά</c:v>
                </c:pt>
              </c:strCache>
            </c:strRef>
          </c:cat>
          <c:val>
            <c:numRef>
              <c:f>Σύνοψη!$AF$161:$AF$175</c:f>
              <c:numCache>
                <c:formatCode>0.0%</c:formatCode>
                <c:ptCount val="15"/>
                <c:pt idx="0">
                  <c:v>5.8999999999999997E-2</c:v>
                </c:pt>
                <c:pt idx="1">
                  <c:v>7.0999999999999994E-2</c:v>
                </c:pt>
                <c:pt idx="2">
                  <c:v>7.5999999999999998E-2</c:v>
                </c:pt>
                <c:pt idx="3">
                  <c:v>8.5999999999999993E-2</c:v>
                </c:pt>
                <c:pt idx="4">
                  <c:v>8.5999999999999993E-2</c:v>
                </c:pt>
                <c:pt idx="5">
                  <c:v>9.0999999999999998E-2</c:v>
                </c:pt>
                <c:pt idx="6">
                  <c:v>9.9000000000000005E-2</c:v>
                </c:pt>
                <c:pt idx="7">
                  <c:v>0.1</c:v>
                </c:pt>
                <c:pt idx="8">
                  <c:v>0.10100000000000001</c:v>
                </c:pt>
                <c:pt idx="9">
                  <c:v>0.10100000000000001</c:v>
                </c:pt>
                <c:pt idx="10">
                  <c:v>0.107</c:v>
                </c:pt>
                <c:pt idx="11">
                  <c:v>0.11600000000000001</c:v>
                </c:pt>
                <c:pt idx="12">
                  <c:v>0.125</c:v>
                </c:pt>
                <c:pt idx="13">
                  <c:v>0.128</c:v>
                </c:pt>
                <c:pt idx="14">
                  <c:v>0.16200000000000001</c:v>
                </c:pt>
              </c:numCache>
            </c:numRef>
          </c:val>
          <c:extLst>
            <c:ext xmlns:c16="http://schemas.microsoft.com/office/drawing/2014/chart" uri="{C3380CC4-5D6E-409C-BE32-E72D297353CC}">
              <c16:uniqueId val="{00000004-3108-4788-862C-63FD2B8E3C30}"/>
            </c:ext>
          </c:extLst>
        </c:ser>
        <c:dLbls>
          <c:dLblPos val="outEnd"/>
          <c:showLegendKey val="0"/>
          <c:showVal val="1"/>
          <c:showCatName val="0"/>
          <c:showSerName val="0"/>
          <c:showPercent val="0"/>
          <c:showBubbleSize val="0"/>
        </c:dLbls>
        <c:gapWidth val="182"/>
        <c:axId val="319669808"/>
        <c:axId val="319670288"/>
      </c:barChart>
      <c:catAx>
        <c:axId val="319669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670288"/>
        <c:crosses val="autoZero"/>
        <c:auto val="1"/>
        <c:lblAlgn val="ctr"/>
        <c:lblOffset val="100"/>
        <c:noMultiLvlLbl val="0"/>
      </c:catAx>
      <c:valAx>
        <c:axId val="3196702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6698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200" b="1"/>
              <a:t>Μερίδιο</a:t>
            </a:r>
            <a:r>
              <a:rPr lang="el-GR" sz="1200" b="1" baseline="0"/>
              <a:t> αυτοαπασχολούμενων, 2024</a:t>
            </a:r>
            <a:endParaRPr lang="el-GR" sz="12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bar"/>
        <c:grouping val="clustered"/>
        <c:varyColors val="0"/>
        <c:ser>
          <c:idx val="0"/>
          <c:order val="0"/>
          <c:spPr>
            <a:solidFill>
              <a:schemeClr val="accent1"/>
            </a:solidFill>
            <a:ln w="19050">
              <a:solidFill>
                <a:schemeClr val="lt1"/>
              </a:solidFill>
            </a:ln>
            <a:effectLst/>
          </c:spPr>
          <c:invertIfNegative val="0"/>
          <c:dPt>
            <c:idx val="0"/>
            <c:invertIfNegative val="0"/>
            <c:bubble3D val="0"/>
            <c:spPr>
              <a:solidFill>
                <a:srgbClr val="92D050"/>
              </a:solidFill>
              <a:ln w="19050">
                <a:solidFill>
                  <a:schemeClr val="lt1"/>
                </a:solidFill>
              </a:ln>
              <a:effectLst/>
            </c:spPr>
            <c:extLst>
              <c:ext xmlns:c16="http://schemas.microsoft.com/office/drawing/2014/chart" uri="{C3380CC4-5D6E-409C-BE32-E72D297353CC}">
                <c16:uniqueId val="{00000001-EB29-4645-870A-2FB184A330B9}"/>
              </c:ext>
            </c:extLst>
          </c:dPt>
          <c:dPt>
            <c:idx val="2"/>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3-EB29-4645-870A-2FB184A330B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Σύνοψη!$Y$96:$Y$108</c:f>
              <c:strCache>
                <c:ptCount val="13"/>
                <c:pt idx="0">
                  <c:v>ΕΕ27</c:v>
                </c:pt>
                <c:pt idx="1">
                  <c:v>Αττική</c:v>
                </c:pt>
                <c:pt idx="2">
                  <c:v>Σύνολο Χώρας</c:v>
                </c:pt>
                <c:pt idx="3">
                  <c:v>Κεντρική Μακεδονία</c:v>
                </c:pt>
                <c:pt idx="4">
                  <c:v>Νότιο Αιγαίο</c:v>
                </c:pt>
                <c:pt idx="5">
                  <c:v>Ήπειρος</c:v>
                </c:pt>
                <c:pt idx="6">
                  <c:v>Βόρειο Αιγαίο</c:v>
                </c:pt>
                <c:pt idx="7">
                  <c:v>Ανατολική Μακεδονία-Θράκη</c:v>
                </c:pt>
                <c:pt idx="8">
                  <c:v>Δυτική Ελλάδα</c:v>
                </c:pt>
                <c:pt idx="9">
                  <c:v>Κρήτη</c:v>
                </c:pt>
                <c:pt idx="10">
                  <c:v>Δυτική Μακεδονία</c:v>
                </c:pt>
                <c:pt idx="11">
                  <c:v>Θεσσαλία</c:v>
                </c:pt>
                <c:pt idx="12">
                  <c:v>Στερεά Ελλάδα</c:v>
                </c:pt>
              </c:strCache>
            </c:strRef>
          </c:cat>
          <c:val>
            <c:numRef>
              <c:f>Σύνοψη!$Z$96:$Z$108</c:f>
              <c:numCache>
                <c:formatCode>0.0%</c:formatCode>
                <c:ptCount val="13"/>
                <c:pt idx="0">
                  <c:v>0.13600000000000001</c:v>
                </c:pt>
                <c:pt idx="1">
                  <c:v>0.16086929957942211</c:v>
                </c:pt>
                <c:pt idx="2">
                  <c:v>0.27100000000000002</c:v>
                </c:pt>
                <c:pt idx="3">
                  <c:v>0.27898200491496844</c:v>
                </c:pt>
                <c:pt idx="4">
                  <c:v>0.28915059247256297</c:v>
                </c:pt>
                <c:pt idx="5">
                  <c:v>0.32759079264140578</c:v>
                </c:pt>
                <c:pt idx="6">
                  <c:v>0.33035854798044351</c:v>
                </c:pt>
                <c:pt idx="7">
                  <c:v>0.33250966390652398</c:v>
                </c:pt>
                <c:pt idx="8">
                  <c:v>0.33766053272612134</c:v>
                </c:pt>
                <c:pt idx="9">
                  <c:v>0.34473508662387092</c:v>
                </c:pt>
                <c:pt idx="10">
                  <c:v>0.37098291786751558</c:v>
                </c:pt>
                <c:pt idx="11">
                  <c:v>0.37150864052343147</c:v>
                </c:pt>
                <c:pt idx="12">
                  <c:v>0.38171437090431043</c:v>
                </c:pt>
              </c:numCache>
            </c:numRef>
          </c:val>
          <c:extLst>
            <c:ext xmlns:c16="http://schemas.microsoft.com/office/drawing/2014/chart" uri="{C3380CC4-5D6E-409C-BE32-E72D297353CC}">
              <c16:uniqueId val="{00000004-EB29-4645-870A-2FB184A330B9}"/>
            </c:ext>
          </c:extLst>
        </c:ser>
        <c:dLbls>
          <c:dLblPos val="outEnd"/>
          <c:showLegendKey val="0"/>
          <c:showVal val="1"/>
          <c:showCatName val="0"/>
          <c:showSerName val="0"/>
          <c:showPercent val="0"/>
          <c:showBubbleSize val="0"/>
        </c:dLbls>
        <c:gapWidth val="100"/>
        <c:axId val="943075240"/>
        <c:axId val="943070560"/>
      </c:barChart>
      <c:valAx>
        <c:axId val="9430705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075240"/>
        <c:crosses val="autoZero"/>
        <c:crossBetween val="between"/>
      </c:valAx>
      <c:catAx>
        <c:axId val="9430752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07056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l-GR" sz="1200" b="1" i="0" u="none" strike="noStrike" kern="1200" spc="0" baseline="0" dirty="0">
                <a:solidFill>
                  <a:prstClr val="black">
                    <a:lumMod val="65000"/>
                    <a:lumOff val="35000"/>
                  </a:prstClr>
                </a:solidFill>
                <a:latin typeface="+mn-lt"/>
                <a:ea typeface="+mn-ea"/>
                <a:cs typeface="+mn-cs"/>
              </a:defRPr>
            </a:pPr>
            <a:r>
              <a:rPr lang="el-GR" sz="1200" b="1" i="0" u="none" strike="noStrike" kern="1200" spc="0" baseline="0">
                <a:solidFill>
                  <a:prstClr val="black">
                    <a:lumMod val="65000"/>
                    <a:lumOff val="35000"/>
                  </a:prstClr>
                </a:solidFill>
                <a:latin typeface="+mn-lt"/>
                <a:ea typeface="+mn-ea"/>
                <a:cs typeface="+mn-cs"/>
              </a:rPr>
              <a:t>Ποσοστό συμμετοχής στην εργασία, 15-65 ετών, 2024</a:t>
            </a:r>
          </a:p>
        </c:rich>
      </c:tx>
      <c:overlay val="0"/>
      <c:spPr>
        <a:noFill/>
        <a:ln>
          <a:noFill/>
        </a:ln>
        <a:effectLst/>
      </c:spPr>
      <c:txPr>
        <a:bodyPr rot="0" spcFirstLastPara="1" vertOverflow="ellipsis" vert="horz" wrap="square" anchor="ctr" anchorCtr="1"/>
        <a:lstStyle/>
        <a:p>
          <a:pPr algn="ctr" rtl="0">
            <a:defRPr lang="el-GR" sz="1200" b="1" i="0" u="none" strike="noStrike" kern="1200" spc="0" baseline="0" dirty="0">
              <a:solidFill>
                <a:prstClr val="black">
                  <a:lumMod val="65000"/>
                  <a:lumOff val="35000"/>
                </a:prstClr>
              </a:solidFill>
              <a:latin typeface="+mn-lt"/>
              <a:ea typeface="+mn-ea"/>
              <a:cs typeface="+mn-cs"/>
            </a:defRPr>
          </a:pPr>
          <a:endParaRPr lang="en-GB"/>
        </a:p>
      </c:txPr>
    </c:title>
    <c:autoTitleDeleted val="0"/>
    <c:plotArea>
      <c:layout/>
      <c:barChart>
        <c:barDir val="bar"/>
        <c:grouping val="clustered"/>
        <c:varyColors val="0"/>
        <c:ser>
          <c:idx val="0"/>
          <c:order val="0"/>
          <c:spPr>
            <a:solidFill>
              <a:schemeClr val="accent1"/>
            </a:solidFill>
            <a:ln>
              <a:noFill/>
            </a:ln>
            <a:effectLst/>
          </c:spPr>
          <c:invertIfNegative val="0"/>
          <c:dPt>
            <c:idx val="3"/>
            <c:invertIfNegative val="0"/>
            <c:bubble3D val="0"/>
            <c:spPr>
              <a:solidFill>
                <a:schemeClr val="accent1"/>
              </a:solidFill>
              <a:ln>
                <a:noFill/>
              </a:ln>
              <a:effectLst/>
            </c:spPr>
            <c:extLst>
              <c:ext xmlns:c16="http://schemas.microsoft.com/office/drawing/2014/chart" uri="{C3380CC4-5D6E-409C-BE32-E72D297353CC}">
                <c16:uniqueId val="{00000001-43C5-471D-B9D5-FBBBC31D02B4}"/>
              </c:ext>
            </c:extLst>
          </c:dPt>
          <c:dPt>
            <c:idx val="6"/>
            <c:invertIfNegative val="0"/>
            <c:bubble3D val="0"/>
            <c:spPr>
              <a:solidFill>
                <a:srgbClr val="FF0000"/>
              </a:solidFill>
              <a:ln>
                <a:noFill/>
              </a:ln>
              <a:effectLst/>
            </c:spPr>
            <c:extLst>
              <c:ext xmlns:c16="http://schemas.microsoft.com/office/drawing/2014/chart" uri="{C3380CC4-5D6E-409C-BE32-E72D297353CC}">
                <c16:uniqueId val="{00000003-43C5-471D-B9D5-FBBBC31D02B4}"/>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5-43C5-471D-B9D5-FBBBC31D02B4}"/>
              </c:ext>
            </c:extLst>
          </c:dPt>
          <c:dPt>
            <c:idx val="12"/>
            <c:invertIfNegative val="0"/>
            <c:bubble3D val="0"/>
            <c:spPr>
              <a:solidFill>
                <a:srgbClr val="92D050"/>
              </a:solidFill>
              <a:ln>
                <a:noFill/>
              </a:ln>
              <a:effectLst/>
            </c:spPr>
            <c:extLst>
              <c:ext xmlns:c16="http://schemas.microsoft.com/office/drawing/2014/chart" uri="{C3380CC4-5D6E-409C-BE32-E72D297353CC}">
                <c16:uniqueId val="{00000007-43C5-471D-B9D5-FBBBC31D02B4}"/>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9-43C5-471D-B9D5-FBBBC31D02B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Annual!$W$2:$W$16</c:f>
              <c:strCache>
                <c:ptCount val="15"/>
                <c:pt idx="0">
                  <c:v>Θεσσαλία</c:v>
                </c:pt>
                <c:pt idx="1">
                  <c:v>Δυτική Μακεδονία</c:v>
                </c:pt>
                <c:pt idx="2">
                  <c:v>Στερεά Ελλάδα</c:v>
                </c:pt>
                <c:pt idx="3">
                  <c:v>Δυτική Ελλάδα</c:v>
                </c:pt>
                <c:pt idx="4">
                  <c:v>Ανατολική Μακεδονία &amp; Θράκη</c:v>
                </c:pt>
                <c:pt idx="5">
                  <c:v>Ήπειρος</c:v>
                </c:pt>
                <c:pt idx="6">
                  <c:v>Σύνολο χώρας</c:v>
                </c:pt>
                <c:pt idx="7">
                  <c:v>Βόρειο Αιγαίο</c:v>
                </c:pt>
                <c:pt idx="8">
                  <c:v>Κεντρική Μακεδονία</c:v>
                </c:pt>
                <c:pt idx="9">
                  <c:v>Νότιο Αιγαίο</c:v>
                </c:pt>
                <c:pt idx="10">
                  <c:v>Κρήτη</c:v>
                </c:pt>
                <c:pt idx="11">
                  <c:v>Αττική</c:v>
                </c:pt>
                <c:pt idx="12">
                  <c:v>ΕΕ27</c:v>
                </c:pt>
                <c:pt idx="13">
                  <c:v>Ιόνια Νησιά</c:v>
                </c:pt>
                <c:pt idx="14">
                  <c:v>Πελοπόννησος</c:v>
                </c:pt>
              </c:strCache>
            </c:strRef>
          </c:cat>
          <c:val>
            <c:numRef>
              <c:f>Annual!$X$2:$X$16</c:f>
              <c:numCache>
                <c:formatCode>0.0%</c:formatCode>
                <c:ptCount val="15"/>
                <c:pt idx="0">
                  <c:v>0.67075854438516624</c:v>
                </c:pt>
                <c:pt idx="1">
                  <c:v>0.68691241685469095</c:v>
                </c:pt>
                <c:pt idx="2">
                  <c:v>0.70581510035680983</c:v>
                </c:pt>
                <c:pt idx="3">
                  <c:v>0.70682738428005376</c:v>
                </c:pt>
                <c:pt idx="4">
                  <c:v>0.71201774090894776</c:v>
                </c:pt>
                <c:pt idx="5">
                  <c:v>0.7153284210116202</c:v>
                </c:pt>
                <c:pt idx="6">
                  <c:v>0.72589198820631828</c:v>
                </c:pt>
                <c:pt idx="7">
                  <c:v>0.72640469107997563</c:v>
                </c:pt>
                <c:pt idx="8">
                  <c:v>0.72943280594551485</c:v>
                </c:pt>
                <c:pt idx="9">
                  <c:v>0.73125499987354781</c:v>
                </c:pt>
                <c:pt idx="10">
                  <c:v>0.73201852114396415</c:v>
                </c:pt>
                <c:pt idx="11">
                  <c:v>0.73521641618516098</c:v>
                </c:pt>
                <c:pt idx="12">
                  <c:v>0.753</c:v>
                </c:pt>
                <c:pt idx="13">
                  <c:v>0.7728292343570291</c:v>
                </c:pt>
                <c:pt idx="14">
                  <c:v>0.77602090366183962</c:v>
                </c:pt>
              </c:numCache>
            </c:numRef>
          </c:val>
          <c:extLst>
            <c:ext xmlns:c16="http://schemas.microsoft.com/office/drawing/2014/chart" uri="{C3380CC4-5D6E-409C-BE32-E72D297353CC}">
              <c16:uniqueId val="{0000000A-43C5-471D-B9D5-FBBBC31D02B4}"/>
            </c:ext>
          </c:extLst>
        </c:ser>
        <c:dLbls>
          <c:showLegendKey val="0"/>
          <c:showVal val="1"/>
          <c:showCatName val="0"/>
          <c:showSerName val="0"/>
          <c:showPercent val="0"/>
          <c:showBubbleSize val="0"/>
        </c:dLbls>
        <c:gapWidth val="150"/>
        <c:axId val="125979311"/>
        <c:axId val="125998511"/>
      </c:barChart>
      <c:catAx>
        <c:axId val="12597931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998511"/>
        <c:crosses val="autoZero"/>
        <c:auto val="1"/>
        <c:lblAlgn val="ctr"/>
        <c:lblOffset val="100"/>
        <c:noMultiLvlLbl val="0"/>
      </c:catAx>
      <c:valAx>
        <c:axId val="125998511"/>
        <c:scaling>
          <c:orientation val="minMax"/>
        </c:scaling>
        <c:delete val="0"/>
        <c:axPos val="b"/>
        <c:majorGridlines>
          <c:spPr>
            <a:ln w="9525" cap="flat" cmpd="sng" algn="ctr">
              <a:solidFill>
                <a:schemeClr val="tx1">
                  <a:lumMod val="15000"/>
                  <a:lumOff val="8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9793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200" b="1" i="0" u="none" strike="noStrike" kern="1200" spc="0" baseline="0">
                <a:solidFill>
                  <a:schemeClr val="tx1"/>
                </a:solidFill>
              </a:rPr>
              <a:t>Επίδραση κοινωνικών μεταβιβάσεων (πλην συντάξεων) στην μείωση της φτώχειας (ποσοστιαία μείωση του ποσοστού φτώχειας) ανά περιφέρεια,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'Impact of soc. transfers'!$J$8</c:f>
              <c:strCache>
                <c:ptCount val="1"/>
                <c:pt idx="0">
                  <c:v>2024</c:v>
                </c:pt>
              </c:strCache>
            </c:strRef>
          </c:tx>
          <c:spPr>
            <a:solidFill>
              <a:schemeClr val="accent1"/>
            </a:solidFill>
            <a:ln>
              <a:noFill/>
            </a:ln>
            <a:effectLst/>
          </c:spPr>
          <c:invertIfNegative val="0"/>
          <c:dPt>
            <c:idx val="5"/>
            <c:invertIfNegative val="0"/>
            <c:bubble3D val="0"/>
            <c:spPr>
              <a:solidFill>
                <a:srgbClr val="FF0000"/>
              </a:solidFill>
              <a:ln>
                <a:noFill/>
              </a:ln>
              <a:effectLst/>
            </c:spPr>
            <c:extLst>
              <c:ext xmlns:c16="http://schemas.microsoft.com/office/drawing/2014/chart" uri="{C3380CC4-5D6E-409C-BE32-E72D297353CC}">
                <c16:uniqueId val="{00000001-5C8D-44FF-BA78-A3BC5C6EBC80}"/>
              </c:ext>
            </c:extLst>
          </c:dPt>
          <c:dPt>
            <c:idx val="14"/>
            <c:invertIfNegative val="0"/>
            <c:bubble3D val="0"/>
            <c:spPr>
              <a:solidFill>
                <a:srgbClr val="92D050"/>
              </a:solidFill>
              <a:ln>
                <a:noFill/>
              </a:ln>
              <a:effectLst/>
            </c:spPr>
            <c:extLst>
              <c:ext xmlns:c16="http://schemas.microsoft.com/office/drawing/2014/chart" uri="{C3380CC4-5D6E-409C-BE32-E72D297353CC}">
                <c16:uniqueId val="{00000003-5C8D-44FF-BA78-A3BC5C6EBC8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'Impact of soc. transfers'!$A$9:$A$23</c:f>
              <c:strCache>
                <c:ptCount val="15"/>
                <c:pt idx="0">
                  <c:v>Βόρειο Αιγαίο</c:v>
                </c:pt>
                <c:pt idx="1">
                  <c:v>Στερεά Ελλάδα</c:v>
                </c:pt>
                <c:pt idx="2">
                  <c:v>Δυτική Ελλάδα</c:v>
                </c:pt>
                <c:pt idx="3">
                  <c:v>Νότιο Αιγαίο</c:v>
                </c:pt>
                <c:pt idx="4">
                  <c:v>Αττική</c:v>
                </c:pt>
                <c:pt idx="5">
                  <c:v>Σύνολο χώρας</c:v>
                </c:pt>
                <c:pt idx="6">
                  <c:v>Δυτ. Μακεδονία</c:v>
                </c:pt>
                <c:pt idx="7">
                  <c:v>Κρήτη</c:v>
                </c:pt>
                <c:pt idx="8">
                  <c:v>Κεντ. Μακεδονία</c:v>
                </c:pt>
                <c:pt idx="9">
                  <c:v>Πελοπόννησος</c:v>
                </c:pt>
                <c:pt idx="10">
                  <c:v>Αν. Μακεδονία &amp; Θράκη</c:v>
                </c:pt>
                <c:pt idx="11">
                  <c:v>Ιόνια Νησιά</c:v>
                </c:pt>
                <c:pt idx="12">
                  <c:v>Θεσσαλία</c:v>
                </c:pt>
                <c:pt idx="13">
                  <c:v>Ήπειρος</c:v>
                </c:pt>
                <c:pt idx="14">
                  <c:v>ΕΕ - 27</c:v>
                </c:pt>
              </c:strCache>
            </c:strRef>
          </c:cat>
          <c:val>
            <c:numRef>
              <c:f>'Impact of soc. transfers'!$J$9:$J$23</c:f>
              <c:numCache>
                <c:formatCode>0.00</c:formatCode>
                <c:ptCount val="15"/>
                <c:pt idx="0">
                  <c:v>9.3699999999999992E-2</c:v>
                </c:pt>
                <c:pt idx="1">
                  <c:v>0.12710000000000002</c:v>
                </c:pt>
                <c:pt idx="2">
                  <c:v>0.12820000000000001</c:v>
                </c:pt>
                <c:pt idx="3">
                  <c:v>0.1351</c:v>
                </c:pt>
                <c:pt idx="4">
                  <c:v>0.14380000000000001</c:v>
                </c:pt>
                <c:pt idx="5">
                  <c:v>0.16600000000000001</c:v>
                </c:pt>
                <c:pt idx="6">
                  <c:v>0.17219999999999999</c:v>
                </c:pt>
                <c:pt idx="7">
                  <c:v>0.1744</c:v>
                </c:pt>
                <c:pt idx="8">
                  <c:v>0.17530000000000001</c:v>
                </c:pt>
                <c:pt idx="9">
                  <c:v>0.18410000000000001</c:v>
                </c:pt>
                <c:pt idx="10">
                  <c:v>0.20069999999999999</c:v>
                </c:pt>
                <c:pt idx="11">
                  <c:v>0.23469999999999999</c:v>
                </c:pt>
                <c:pt idx="12">
                  <c:v>0.25</c:v>
                </c:pt>
                <c:pt idx="13">
                  <c:v>0.25489999999999996</c:v>
                </c:pt>
                <c:pt idx="14">
                  <c:v>0.33414074074074063</c:v>
                </c:pt>
              </c:numCache>
            </c:numRef>
          </c:val>
          <c:extLst>
            <c:ext xmlns:c16="http://schemas.microsoft.com/office/drawing/2014/chart" uri="{C3380CC4-5D6E-409C-BE32-E72D297353CC}">
              <c16:uniqueId val="{00000004-5C8D-44FF-BA78-A3BC5C6EBC80}"/>
            </c:ext>
          </c:extLst>
        </c:ser>
        <c:dLbls>
          <c:showLegendKey val="0"/>
          <c:showVal val="0"/>
          <c:showCatName val="0"/>
          <c:showSerName val="0"/>
          <c:showPercent val="0"/>
          <c:showBubbleSize val="0"/>
        </c:dLbls>
        <c:gapWidth val="219"/>
        <c:overlap val="-27"/>
        <c:axId val="1155190352"/>
        <c:axId val="1155190832"/>
      </c:barChart>
      <c:catAx>
        <c:axId val="115519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155190832"/>
        <c:crosses val="autoZero"/>
        <c:auto val="1"/>
        <c:lblAlgn val="ctr"/>
        <c:lblOffset val="100"/>
        <c:noMultiLvlLbl val="0"/>
      </c:catAx>
      <c:valAx>
        <c:axId val="115519083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155190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lgn="ctr" rtl="0">
              <a:defRPr lang="el-GR" sz="1200" b="1" i="0" u="none" strike="noStrike" kern="1200" spc="0" baseline="0" dirty="0" smtClean="0">
                <a:solidFill>
                  <a:schemeClr val="tx1"/>
                </a:solidFill>
                <a:latin typeface="+mn-lt"/>
                <a:ea typeface="+mn-ea"/>
                <a:cs typeface="+mn-cs"/>
              </a:defRPr>
            </a:pPr>
            <a:r>
              <a:rPr lang="el-GR" sz="1200" b="1" i="0" u="none" strike="noStrike" kern="1200" spc="0" baseline="0">
                <a:solidFill>
                  <a:schemeClr val="tx1"/>
                </a:solidFill>
                <a:latin typeface="+mn-lt"/>
                <a:ea typeface="+mn-ea"/>
                <a:cs typeface="+mn-cs"/>
              </a:rPr>
              <a:t>Ποσοστό του πληθυσμού σε κίνδυνο φτώχειας ή κοινωνικού αποκλεισμού ανά περιφέρεια, 2024</a:t>
            </a:r>
          </a:p>
        </c:rich>
      </c:tx>
      <c:overlay val="0"/>
      <c:spPr>
        <a:noFill/>
        <a:ln>
          <a:noFill/>
        </a:ln>
        <a:effectLst/>
      </c:spPr>
      <c:txPr>
        <a:bodyPr rot="0" spcFirstLastPara="1" vertOverflow="ellipsis" vert="horz" wrap="square" anchor="ctr" anchorCtr="1"/>
        <a:lstStyle/>
        <a:p>
          <a:pPr algn="ctr" rtl="0">
            <a:defRPr lang="el-GR" sz="1200" b="1" i="0" u="none" strike="noStrike" kern="1200" spc="0" baseline="0" dirty="0" smtClean="0">
              <a:solidFill>
                <a:schemeClr val="tx1"/>
              </a:solidFill>
              <a:latin typeface="+mn-lt"/>
              <a:ea typeface="+mn-ea"/>
              <a:cs typeface="+mn-cs"/>
            </a:defRPr>
          </a:pPr>
          <a:endParaRPr lang="el-GR"/>
        </a:p>
      </c:txPr>
    </c:title>
    <c:autoTitleDeleted val="0"/>
    <c:plotArea>
      <c:layout/>
      <c:barChart>
        <c:barDir val="col"/>
        <c:grouping val="clustered"/>
        <c:varyColors val="0"/>
        <c:ser>
          <c:idx val="0"/>
          <c:order val="0"/>
          <c:tx>
            <c:strRef>
              <c:f>AROPE!$J$8</c:f>
              <c:strCache>
                <c:ptCount val="1"/>
                <c:pt idx="0">
                  <c:v>2023</c:v>
                </c:pt>
              </c:strCache>
            </c:strRef>
          </c:tx>
          <c:spPr>
            <a:solidFill>
              <a:schemeClr val="accent2">
                <a:tint val="65000"/>
              </a:schemeClr>
            </a:solidFill>
            <a:ln>
              <a:noFill/>
            </a:ln>
            <a:effectLst/>
          </c:spPr>
          <c:invertIfNegative val="0"/>
          <c:cat>
            <c:strRef>
              <c:f>AROPE!$A$9:$A$23</c:f>
              <c:strCache>
                <c:ptCount val="15"/>
                <c:pt idx="0">
                  <c:v>Ήπειρος</c:v>
                </c:pt>
                <c:pt idx="1">
                  <c:v>ΕΕ - 27</c:v>
                </c:pt>
                <c:pt idx="2">
                  <c:v>Νότιο Αιγαίο</c:v>
                </c:pt>
                <c:pt idx="3">
                  <c:v>Κρήτη</c:v>
                </c:pt>
                <c:pt idx="4">
                  <c:v>Αττική</c:v>
                </c:pt>
                <c:pt idx="5">
                  <c:v>Στερεά Ελλάδα</c:v>
                </c:pt>
                <c:pt idx="6">
                  <c:v>Θεσσαλία</c:v>
                </c:pt>
                <c:pt idx="7">
                  <c:v>Σύνολο χώρας</c:v>
                </c:pt>
                <c:pt idx="8">
                  <c:v>Κεντ. Μακεδονία</c:v>
                </c:pt>
                <c:pt idx="9">
                  <c:v>Πελοπόννησος</c:v>
                </c:pt>
                <c:pt idx="10">
                  <c:v>Βόρειο Αιγαίο</c:v>
                </c:pt>
                <c:pt idx="11">
                  <c:v>Αν. Μακεδονία &amp; Θράκη</c:v>
                </c:pt>
                <c:pt idx="12">
                  <c:v>Δυτική Ελλάδα</c:v>
                </c:pt>
                <c:pt idx="13">
                  <c:v>Δυτ. Μακεδονία</c:v>
                </c:pt>
                <c:pt idx="14">
                  <c:v>Ιόνια Νησιά</c:v>
                </c:pt>
              </c:strCache>
            </c:strRef>
          </c:cat>
          <c:val>
            <c:numRef>
              <c:f>AROPE!$J$9:$J$23</c:f>
              <c:numCache>
                <c:formatCode>0.00</c:formatCode>
                <c:ptCount val="15"/>
                <c:pt idx="0">
                  <c:v>0.20100000000000001</c:v>
                </c:pt>
                <c:pt idx="1">
                  <c:v>0.20688461538461539</c:v>
                </c:pt>
                <c:pt idx="2">
                  <c:v>0.20499999999999999</c:v>
                </c:pt>
                <c:pt idx="3">
                  <c:v>0.185</c:v>
                </c:pt>
                <c:pt idx="4">
                  <c:v>0.22699999999999998</c:v>
                </c:pt>
                <c:pt idx="5">
                  <c:v>0.22800000000000001</c:v>
                </c:pt>
                <c:pt idx="6">
                  <c:v>0.247</c:v>
                </c:pt>
                <c:pt idx="7">
                  <c:v>0.26100000000000001</c:v>
                </c:pt>
                <c:pt idx="8">
                  <c:v>0.29600000000000004</c:v>
                </c:pt>
                <c:pt idx="9">
                  <c:v>0.35700000000000004</c:v>
                </c:pt>
                <c:pt idx="10">
                  <c:v>0.30399999999999999</c:v>
                </c:pt>
                <c:pt idx="11">
                  <c:v>0.31900000000000001</c:v>
                </c:pt>
                <c:pt idx="12">
                  <c:v>0.35200000000000004</c:v>
                </c:pt>
                <c:pt idx="13">
                  <c:v>0.32700000000000001</c:v>
                </c:pt>
                <c:pt idx="14">
                  <c:v>0.27699999999999997</c:v>
                </c:pt>
              </c:numCache>
            </c:numRef>
          </c:val>
          <c:extLst>
            <c:ext xmlns:c16="http://schemas.microsoft.com/office/drawing/2014/chart" uri="{C3380CC4-5D6E-409C-BE32-E72D297353CC}">
              <c16:uniqueId val="{00000000-FBCB-49E0-BB0A-588CFB74A69F}"/>
            </c:ext>
          </c:extLst>
        </c:ser>
        <c:ser>
          <c:idx val="1"/>
          <c:order val="1"/>
          <c:tx>
            <c:strRef>
              <c:f>AROPE!$K$8</c:f>
              <c:strCache>
                <c:ptCount val="1"/>
                <c:pt idx="0">
                  <c:v>2024</c:v>
                </c:pt>
              </c:strCache>
            </c:strRef>
          </c:tx>
          <c:spPr>
            <a:solidFill>
              <a:schemeClr val="accent2"/>
            </a:solidFill>
            <a:ln>
              <a:noFill/>
            </a:ln>
            <a:effectLst/>
          </c:spPr>
          <c:invertIfNegative val="0"/>
          <c:dPt>
            <c:idx val="1"/>
            <c:invertIfNegative val="0"/>
            <c:bubble3D val="0"/>
            <c:spPr>
              <a:solidFill>
                <a:srgbClr val="92D050"/>
              </a:solidFill>
              <a:ln>
                <a:noFill/>
              </a:ln>
              <a:effectLst/>
            </c:spPr>
            <c:extLst>
              <c:ext xmlns:c16="http://schemas.microsoft.com/office/drawing/2014/chart" uri="{C3380CC4-5D6E-409C-BE32-E72D297353CC}">
                <c16:uniqueId val="{00000003-FBCB-49E0-BB0A-588CFB74A69F}"/>
              </c:ext>
            </c:extLst>
          </c:dPt>
          <c:dPt>
            <c:idx val="7"/>
            <c:invertIfNegative val="0"/>
            <c:bubble3D val="0"/>
            <c:spPr>
              <a:solidFill>
                <a:srgbClr val="FF0000"/>
              </a:solidFill>
              <a:ln>
                <a:solidFill>
                  <a:srgbClr val="FF0000"/>
                </a:solidFill>
              </a:ln>
              <a:effectLst/>
            </c:spPr>
            <c:extLst>
              <c:ext xmlns:c16="http://schemas.microsoft.com/office/drawing/2014/chart" uri="{C3380CC4-5D6E-409C-BE32-E72D297353CC}">
                <c16:uniqueId val="{00000004-FBCB-49E0-BB0A-588CFB74A69F}"/>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AROPE!$A$9:$A$23</c:f>
              <c:strCache>
                <c:ptCount val="15"/>
                <c:pt idx="0">
                  <c:v>Ήπειρος</c:v>
                </c:pt>
                <c:pt idx="1">
                  <c:v>ΕΕ - 27</c:v>
                </c:pt>
                <c:pt idx="2">
                  <c:v>Νότιο Αιγαίο</c:v>
                </c:pt>
                <c:pt idx="3">
                  <c:v>Κρήτη</c:v>
                </c:pt>
                <c:pt idx="4">
                  <c:v>Αττική</c:v>
                </c:pt>
                <c:pt idx="5">
                  <c:v>Στερεά Ελλάδα</c:v>
                </c:pt>
                <c:pt idx="6">
                  <c:v>Θεσσαλία</c:v>
                </c:pt>
                <c:pt idx="7">
                  <c:v>Σύνολο χώρας</c:v>
                </c:pt>
                <c:pt idx="8">
                  <c:v>Κεντ. Μακεδονία</c:v>
                </c:pt>
                <c:pt idx="9">
                  <c:v>Πελοπόννησος</c:v>
                </c:pt>
                <c:pt idx="10">
                  <c:v>Βόρειο Αιγαίο</c:v>
                </c:pt>
                <c:pt idx="11">
                  <c:v>Αν. Μακεδονία &amp; Θράκη</c:v>
                </c:pt>
                <c:pt idx="12">
                  <c:v>Δυτική Ελλάδα</c:v>
                </c:pt>
                <c:pt idx="13">
                  <c:v>Δυτ. Μακεδονία</c:v>
                </c:pt>
                <c:pt idx="14">
                  <c:v>Ιόνια Νησιά</c:v>
                </c:pt>
              </c:strCache>
            </c:strRef>
          </c:cat>
          <c:val>
            <c:numRef>
              <c:f>AROPE!$K$9:$K$23</c:f>
              <c:numCache>
                <c:formatCode>0.00</c:formatCode>
                <c:ptCount val="15"/>
                <c:pt idx="0">
                  <c:v>0.19600000000000001</c:v>
                </c:pt>
                <c:pt idx="1">
                  <c:v>0.20199999999999999</c:v>
                </c:pt>
                <c:pt idx="2">
                  <c:v>0.20300000000000001</c:v>
                </c:pt>
                <c:pt idx="3">
                  <c:v>0.20699999999999999</c:v>
                </c:pt>
                <c:pt idx="4">
                  <c:v>0.22699999999999998</c:v>
                </c:pt>
                <c:pt idx="5">
                  <c:v>0.25700000000000001</c:v>
                </c:pt>
                <c:pt idx="6">
                  <c:v>0.25800000000000001</c:v>
                </c:pt>
                <c:pt idx="7">
                  <c:v>0.26899999999999996</c:v>
                </c:pt>
                <c:pt idx="8">
                  <c:v>0.31</c:v>
                </c:pt>
                <c:pt idx="9">
                  <c:v>0.32299999999999995</c:v>
                </c:pt>
                <c:pt idx="10">
                  <c:v>0.33200000000000002</c:v>
                </c:pt>
                <c:pt idx="11">
                  <c:v>0.33799999999999997</c:v>
                </c:pt>
                <c:pt idx="12">
                  <c:v>0.35200000000000004</c:v>
                </c:pt>
                <c:pt idx="13">
                  <c:v>0.36299999999999999</c:v>
                </c:pt>
                <c:pt idx="14">
                  <c:v>0.41399999999999998</c:v>
                </c:pt>
              </c:numCache>
            </c:numRef>
          </c:val>
          <c:extLst>
            <c:ext xmlns:c16="http://schemas.microsoft.com/office/drawing/2014/chart" uri="{C3380CC4-5D6E-409C-BE32-E72D297353CC}">
              <c16:uniqueId val="{00000001-FBCB-49E0-BB0A-588CFB74A69F}"/>
            </c:ext>
          </c:extLst>
        </c:ser>
        <c:ser>
          <c:idx val="2"/>
          <c:order val="2"/>
          <c:tx>
            <c:strRef>
              <c:f>AROPE!$L$8</c:f>
              <c:strCache>
                <c:ptCount val="1"/>
                <c:pt idx="0">
                  <c:v>Δ (2019 - 2024)</c:v>
                </c:pt>
              </c:strCache>
            </c:strRef>
          </c:tx>
          <c:spPr>
            <a:solidFill>
              <a:schemeClr val="accent2">
                <a:shade val="65000"/>
              </a:schemeClr>
            </a:solidFill>
            <a:ln>
              <a:noFill/>
            </a:ln>
            <a:effectLst/>
          </c:spPr>
          <c:invertIfNegative val="0"/>
          <c:cat>
            <c:strRef>
              <c:f>AROPE!$A$9:$A$23</c:f>
              <c:strCache>
                <c:ptCount val="15"/>
                <c:pt idx="0">
                  <c:v>Ήπειρος</c:v>
                </c:pt>
                <c:pt idx="1">
                  <c:v>ΕΕ - 27</c:v>
                </c:pt>
                <c:pt idx="2">
                  <c:v>Νότιο Αιγαίο</c:v>
                </c:pt>
                <c:pt idx="3">
                  <c:v>Κρήτη</c:v>
                </c:pt>
                <c:pt idx="4">
                  <c:v>Αττική</c:v>
                </c:pt>
                <c:pt idx="5">
                  <c:v>Στερεά Ελλάδα</c:v>
                </c:pt>
                <c:pt idx="6">
                  <c:v>Θεσσαλία</c:v>
                </c:pt>
                <c:pt idx="7">
                  <c:v>Σύνολο χώρας</c:v>
                </c:pt>
                <c:pt idx="8">
                  <c:v>Κεντ. Μακεδονία</c:v>
                </c:pt>
                <c:pt idx="9">
                  <c:v>Πελοπόννησος</c:v>
                </c:pt>
                <c:pt idx="10">
                  <c:v>Βόρειο Αιγαίο</c:v>
                </c:pt>
                <c:pt idx="11">
                  <c:v>Αν. Μακεδονία &amp; Θράκη</c:v>
                </c:pt>
                <c:pt idx="12">
                  <c:v>Δυτική Ελλάδα</c:v>
                </c:pt>
                <c:pt idx="13">
                  <c:v>Δυτ. Μακεδονία</c:v>
                </c:pt>
                <c:pt idx="14">
                  <c:v>Ιόνια Νησιά</c:v>
                </c:pt>
              </c:strCache>
            </c:strRef>
          </c:cat>
          <c:val>
            <c:numRef>
              <c:f>AROPE!$L$9:$L$23</c:f>
              <c:numCache>
                <c:formatCode>0.00</c:formatCode>
                <c:ptCount val="15"/>
                <c:pt idx="0">
                  <c:v>-7.1999999999999995E-2</c:v>
                </c:pt>
                <c:pt idx="1">
                  <c:v>-7.5555555555555289E-3</c:v>
                </c:pt>
                <c:pt idx="2">
                  <c:v>-9.8000000000000004E-2</c:v>
                </c:pt>
                <c:pt idx="3">
                  <c:v>-9.8000000000000004E-2</c:v>
                </c:pt>
                <c:pt idx="4">
                  <c:v>-1.8000000000000006E-2</c:v>
                </c:pt>
                <c:pt idx="5">
                  <c:v>-2.6000000000000013E-2</c:v>
                </c:pt>
                <c:pt idx="6">
                  <c:v>-2.5000000000000001E-2</c:v>
                </c:pt>
                <c:pt idx="7">
                  <c:v>-2.1000000000000015E-2</c:v>
                </c:pt>
                <c:pt idx="8">
                  <c:v>3.9999999999999862E-3</c:v>
                </c:pt>
                <c:pt idx="9">
                  <c:v>-2.8000000000000042E-2</c:v>
                </c:pt>
                <c:pt idx="10">
                  <c:v>2.5000000000000036E-2</c:v>
                </c:pt>
                <c:pt idx="11">
                  <c:v>-2.0000000000000282E-3</c:v>
                </c:pt>
                <c:pt idx="12">
                  <c:v>-4.5999999999999944E-2</c:v>
                </c:pt>
                <c:pt idx="13">
                  <c:v>2.6999999999999958E-2</c:v>
                </c:pt>
                <c:pt idx="14">
                  <c:v>0.19099999999999998</c:v>
                </c:pt>
              </c:numCache>
            </c:numRef>
          </c:val>
          <c:extLst>
            <c:ext xmlns:c16="http://schemas.microsoft.com/office/drawing/2014/chart" uri="{C3380CC4-5D6E-409C-BE32-E72D297353CC}">
              <c16:uniqueId val="{00000002-FBCB-49E0-BB0A-588CFB74A69F}"/>
            </c:ext>
          </c:extLst>
        </c:ser>
        <c:dLbls>
          <c:showLegendKey val="0"/>
          <c:showVal val="0"/>
          <c:showCatName val="0"/>
          <c:showSerName val="0"/>
          <c:showPercent val="0"/>
          <c:showBubbleSize val="0"/>
        </c:dLbls>
        <c:gapWidth val="182"/>
        <c:axId val="1497612496"/>
        <c:axId val="1497613456"/>
      </c:barChart>
      <c:catAx>
        <c:axId val="14976124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497613456"/>
        <c:crosses val="autoZero"/>
        <c:auto val="1"/>
        <c:lblAlgn val="ctr"/>
        <c:lblOffset val="100"/>
        <c:noMultiLvlLbl val="0"/>
      </c:catAx>
      <c:valAx>
        <c:axId val="149761345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497612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l-GR" sz="1200" b="1" i="0" u="none" strike="noStrike" kern="1200" spc="0" baseline="0" err="1">
                <a:solidFill>
                  <a:schemeClr val="tx1"/>
                </a:solidFill>
                <a:latin typeface="Calibri" panose="020F0502020204030204" pitchFamily="34" charset="0"/>
                <a:ea typeface="Calibri" panose="020F0502020204030204" pitchFamily="34" charset="0"/>
                <a:cs typeface="Calibri" panose="020F0502020204030204" pitchFamily="34" charset="0"/>
              </a:rPr>
              <a:t>Αυτοαναφερόμενες</a:t>
            </a:r>
            <a:r>
              <a:rPr lang="el-GR" sz="1200" b="1"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rPr>
              <a:t> μη εξυπηρετούμενες ιατρικές ανάγκες, ανά περιφέρεια, 2024</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bar"/>
        <c:grouping val="clustered"/>
        <c:varyColors val="0"/>
        <c:ser>
          <c:idx val="0"/>
          <c:order val="0"/>
          <c:tx>
            <c:strRef>
              <c:f>'Unmet medical needs'!$J$9</c:f>
              <c:strCache>
                <c:ptCount val="1"/>
                <c:pt idx="0">
                  <c:v>2024</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'Unmet medical needs'!$A$10:$A$24</c:f>
              <c:strCache>
                <c:ptCount val="15"/>
                <c:pt idx="0">
                  <c:v>ΕΕ - 27</c:v>
                </c:pt>
                <c:pt idx="1">
                  <c:v>Κρήτη</c:v>
                </c:pt>
                <c:pt idx="2">
                  <c:v>Πελοπόννησος</c:v>
                </c:pt>
                <c:pt idx="3">
                  <c:v>Βόρειο Αιγαίο</c:v>
                </c:pt>
                <c:pt idx="4">
                  <c:v>Αν. Μακεδονία &amp; Θράκη</c:v>
                </c:pt>
                <c:pt idx="5">
                  <c:v>Νότιο Αιγαίο</c:v>
                </c:pt>
                <c:pt idx="6">
                  <c:v>Θεσσαλία</c:v>
                </c:pt>
                <c:pt idx="7">
                  <c:v>Στερεά Ελλάδα</c:v>
                </c:pt>
                <c:pt idx="8">
                  <c:v>Κεντ. Μακεδονία</c:v>
                </c:pt>
                <c:pt idx="9">
                  <c:v>Δυτ. Μακεδονία</c:v>
                </c:pt>
                <c:pt idx="10">
                  <c:v>Σύνολο χώρας</c:v>
                </c:pt>
                <c:pt idx="11">
                  <c:v>Ήπειρος</c:v>
                </c:pt>
                <c:pt idx="12">
                  <c:v>Αττική</c:v>
                </c:pt>
                <c:pt idx="13">
                  <c:v>Ιόνια Νησιά</c:v>
                </c:pt>
                <c:pt idx="14">
                  <c:v>Δυτική Ελλάδα</c:v>
                </c:pt>
              </c:strCache>
            </c:strRef>
          </c:cat>
          <c:val>
            <c:numRef>
              <c:f>'Unmet medical needs'!$J$10:$J$24</c:f>
              <c:numCache>
                <c:formatCode>0.00</c:formatCode>
                <c:ptCount val="15"/>
                <c:pt idx="0">
                  <c:v>2.9777777777777775E-2</c:v>
                </c:pt>
                <c:pt idx="1">
                  <c:v>0.09</c:v>
                </c:pt>
                <c:pt idx="2">
                  <c:v>0.1</c:v>
                </c:pt>
                <c:pt idx="3">
                  <c:v>0.106</c:v>
                </c:pt>
                <c:pt idx="4">
                  <c:v>0.109</c:v>
                </c:pt>
                <c:pt idx="5">
                  <c:v>0.11</c:v>
                </c:pt>
                <c:pt idx="6">
                  <c:v>0.11</c:v>
                </c:pt>
                <c:pt idx="7">
                  <c:v>0.111</c:v>
                </c:pt>
                <c:pt idx="8">
                  <c:v>0.11199999999999999</c:v>
                </c:pt>
                <c:pt idx="9">
                  <c:v>0.11199999999999999</c:v>
                </c:pt>
                <c:pt idx="10">
                  <c:v>0.121</c:v>
                </c:pt>
                <c:pt idx="11">
                  <c:v>0.12300000000000001</c:v>
                </c:pt>
                <c:pt idx="12">
                  <c:v>0.13400000000000001</c:v>
                </c:pt>
                <c:pt idx="13">
                  <c:v>0.14199999999999999</c:v>
                </c:pt>
                <c:pt idx="14">
                  <c:v>0.14499999999999999</c:v>
                </c:pt>
              </c:numCache>
            </c:numRef>
          </c:val>
          <c:extLst>
            <c:ext xmlns:c16="http://schemas.microsoft.com/office/drawing/2014/chart" uri="{C3380CC4-5D6E-409C-BE32-E72D297353CC}">
              <c16:uniqueId val="{00000000-B511-4CB0-B246-DFCCF6792B44}"/>
            </c:ext>
          </c:extLst>
        </c:ser>
        <c:ser>
          <c:idx val="1"/>
          <c:order val="1"/>
          <c:tx>
            <c:strRef>
              <c:f>'Unmet medical needs'!$K$9</c:f>
              <c:strCache>
                <c:ptCount val="1"/>
                <c:pt idx="0">
                  <c:v>Δ (2018 - 2024)</c:v>
                </c:pt>
              </c:strCache>
            </c:strRef>
          </c:tx>
          <c:spPr>
            <a:solidFill>
              <a:schemeClr val="accent2">
                <a:tint val="77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'Unmet medical needs'!$A$10:$A$24</c:f>
              <c:strCache>
                <c:ptCount val="15"/>
                <c:pt idx="0">
                  <c:v>ΕΕ - 27</c:v>
                </c:pt>
                <c:pt idx="1">
                  <c:v>Κρήτη</c:v>
                </c:pt>
                <c:pt idx="2">
                  <c:v>Πελοπόννησος</c:v>
                </c:pt>
                <c:pt idx="3">
                  <c:v>Βόρειο Αιγαίο</c:v>
                </c:pt>
                <c:pt idx="4">
                  <c:v>Αν. Μακεδονία &amp; Θράκη</c:v>
                </c:pt>
                <c:pt idx="5">
                  <c:v>Νότιο Αιγαίο</c:v>
                </c:pt>
                <c:pt idx="6">
                  <c:v>Θεσσαλία</c:v>
                </c:pt>
                <c:pt idx="7">
                  <c:v>Στερεά Ελλάδα</c:v>
                </c:pt>
                <c:pt idx="8">
                  <c:v>Κεντ. Μακεδονία</c:v>
                </c:pt>
                <c:pt idx="9">
                  <c:v>Δυτ. Μακεδονία</c:v>
                </c:pt>
                <c:pt idx="10">
                  <c:v>Σύνολο χώρας</c:v>
                </c:pt>
                <c:pt idx="11">
                  <c:v>Ήπειρος</c:v>
                </c:pt>
                <c:pt idx="12">
                  <c:v>Αττική</c:v>
                </c:pt>
                <c:pt idx="13">
                  <c:v>Ιόνια Νησιά</c:v>
                </c:pt>
                <c:pt idx="14">
                  <c:v>Δυτική Ελλάδα</c:v>
                </c:pt>
              </c:strCache>
            </c:strRef>
          </c:cat>
          <c:val>
            <c:numRef>
              <c:f>'Unmet medical needs'!$K$10:$K$24</c:f>
              <c:numCache>
                <c:formatCode>0.00</c:formatCode>
                <c:ptCount val="15"/>
                <c:pt idx="0">
                  <c:v>2.8888888888888831E-3</c:v>
                </c:pt>
                <c:pt idx="1">
                  <c:v>2.0999999999999998E-2</c:v>
                </c:pt>
                <c:pt idx="2">
                  <c:v>3.0999999999999996E-2</c:v>
                </c:pt>
                <c:pt idx="3">
                  <c:v>-2.700000000000001E-2</c:v>
                </c:pt>
                <c:pt idx="4">
                  <c:v>8.0000000000000071E-3</c:v>
                </c:pt>
                <c:pt idx="5">
                  <c:v>-1.0999999999999996E-2</c:v>
                </c:pt>
                <c:pt idx="6">
                  <c:v>5.4000000000000006E-2</c:v>
                </c:pt>
                <c:pt idx="7">
                  <c:v>0.05</c:v>
                </c:pt>
                <c:pt idx="8">
                  <c:v>1.5999999999999997E-2</c:v>
                </c:pt>
                <c:pt idx="9">
                  <c:v>2.5999999999999995E-2</c:v>
                </c:pt>
                <c:pt idx="10">
                  <c:v>3.2999999999999988E-2</c:v>
                </c:pt>
                <c:pt idx="11">
                  <c:v>4.5000000000000012E-2</c:v>
                </c:pt>
                <c:pt idx="12">
                  <c:v>3.5999999999999997E-2</c:v>
                </c:pt>
                <c:pt idx="13">
                  <c:v>6.4000000000000001E-2</c:v>
                </c:pt>
                <c:pt idx="14">
                  <c:v>7.8E-2</c:v>
                </c:pt>
              </c:numCache>
            </c:numRef>
          </c:val>
          <c:extLst>
            <c:ext xmlns:c16="http://schemas.microsoft.com/office/drawing/2014/chart" uri="{C3380CC4-5D6E-409C-BE32-E72D297353CC}">
              <c16:uniqueId val="{00000001-B511-4CB0-B246-DFCCF6792B44}"/>
            </c:ext>
          </c:extLst>
        </c:ser>
        <c:dLbls>
          <c:showLegendKey val="0"/>
          <c:showVal val="0"/>
          <c:showCatName val="0"/>
          <c:showSerName val="0"/>
          <c:showPercent val="0"/>
          <c:showBubbleSize val="0"/>
        </c:dLbls>
        <c:gapWidth val="182"/>
        <c:axId val="2034016144"/>
        <c:axId val="2034013744"/>
      </c:barChart>
      <c:catAx>
        <c:axId val="203401614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034013744"/>
        <c:crosses val="autoZero"/>
        <c:auto val="1"/>
        <c:lblAlgn val="ctr"/>
        <c:lblOffset val="100"/>
        <c:noMultiLvlLbl val="0"/>
      </c:catAx>
      <c:valAx>
        <c:axId val="2034013744"/>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034016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675023158869849"/>
          <c:y val="5.3543613184763722E-2"/>
          <c:w val="0.59717133703875247"/>
          <c:h val="0.8270855449892931"/>
        </c:manualLayout>
      </c:layout>
      <c:barChart>
        <c:barDir val="bar"/>
        <c:grouping val="clustered"/>
        <c:varyColors val="0"/>
        <c:ser>
          <c:idx val="2"/>
          <c:order val="0"/>
          <c:tx>
            <c:strRef>
              <c:f>Sheet1!$E$1</c:f>
              <c:strCache>
                <c:ptCount val="1"/>
                <c:pt idx="0">
                  <c:v>Πληθυσμός 2100</c:v>
                </c:pt>
              </c:strCache>
            </c:strRef>
          </c:tx>
          <c:spPr>
            <a:solidFill>
              <a:schemeClr val="accent3"/>
            </a:solidFill>
            <a:ln>
              <a:noFill/>
            </a:ln>
            <a:effectLst/>
          </c:spPr>
          <c:invertIfNegative val="0"/>
          <c:cat>
            <c:strRef>
              <c:f>Sheet1!$B$3:$B$15</c:f>
              <c:strCache>
                <c:ptCount val="13"/>
                <c:pt idx="0">
                  <c:v>Ιόνιοι Νήσοι</c:v>
                </c:pt>
                <c:pt idx="1">
                  <c:v>Βόρειο Αιγαίο</c:v>
                </c:pt>
                <c:pt idx="2">
                  <c:v>Δυτική Μακεδονία</c:v>
                </c:pt>
                <c:pt idx="3">
                  <c:v>Ήπειρος</c:v>
                </c:pt>
                <c:pt idx="4">
                  <c:v>Νότιο Αιγαίο</c:v>
                </c:pt>
                <c:pt idx="5">
                  <c:v>Στερεά Ελλάδα</c:v>
                </c:pt>
                <c:pt idx="6">
                  <c:v>Πελοπόννησος</c:v>
                </c:pt>
                <c:pt idx="7">
                  <c:v>Ανατολική Μακεδονία και Θράκη</c:v>
                </c:pt>
                <c:pt idx="8">
                  <c:v>Δυτική Ελλάδα</c:v>
                </c:pt>
                <c:pt idx="9">
                  <c:v>Κρήτη</c:v>
                </c:pt>
                <c:pt idx="10">
                  <c:v>Θεσσαλία</c:v>
                </c:pt>
                <c:pt idx="11">
                  <c:v>Κεντρική Μακεδονία</c:v>
                </c:pt>
                <c:pt idx="12">
                  <c:v>Αττική</c:v>
                </c:pt>
              </c:strCache>
            </c:strRef>
          </c:cat>
          <c:val>
            <c:numRef>
              <c:f>Sheet1!$E$3:$E$15</c:f>
              <c:numCache>
                <c:formatCode>General</c:formatCode>
                <c:ptCount val="13"/>
                <c:pt idx="0">
                  <c:v>185352</c:v>
                </c:pt>
                <c:pt idx="1">
                  <c:v>417390</c:v>
                </c:pt>
                <c:pt idx="2">
                  <c:v>155232</c:v>
                </c:pt>
                <c:pt idx="3">
                  <c:v>242385</c:v>
                </c:pt>
                <c:pt idx="4">
                  <c:v>388679</c:v>
                </c:pt>
                <c:pt idx="5">
                  <c:v>436373</c:v>
                </c:pt>
                <c:pt idx="6">
                  <c:v>444443</c:v>
                </c:pt>
                <c:pt idx="7">
                  <c:v>548614</c:v>
                </c:pt>
                <c:pt idx="8">
                  <c:v>411738</c:v>
                </c:pt>
                <c:pt idx="9">
                  <c:v>607352</c:v>
                </c:pt>
                <c:pt idx="10">
                  <c:v>485660</c:v>
                </c:pt>
                <c:pt idx="11">
                  <c:v>1411490</c:v>
                </c:pt>
                <c:pt idx="12">
                  <c:v>2407991</c:v>
                </c:pt>
              </c:numCache>
            </c:numRef>
          </c:val>
          <c:extLst>
            <c:ext xmlns:c16="http://schemas.microsoft.com/office/drawing/2014/chart" uri="{C3380CC4-5D6E-409C-BE32-E72D297353CC}">
              <c16:uniqueId val="{00000000-155B-41AB-B6DE-E538EA6A1D74}"/>
            </c:ext>
          </c:extLst>
        </c:ser>
        <c:ser>
          <c:idx val="1"/>
          <c:order val="1"/>
          <c:tx>
            <c:strRef>
              <c:f>Sheet1!$D$1</c:f>
              <c:strCache>
                <c:ptCount val="1"/>
                <c:pt idx="0">
                  <c:v>Πληθυσμός 2050</c:v>
                </c:pt>
              </c:strCache>
            </c:strRef>
          </c:tx>
          <c:spPr>
            <a:solidFill>
              <a:schemeClr val="accent2"/>
            </a:solidFill>
            <a:ln>
              <a:noFill/>
            </a:ln>
            <a:effectLst/>
          </c:spPr>
          <c:invertIfNegative val="0"/>
          <c:cat>
            <c:strRef>
              <c:f>Sheet1!$B$3:$B$15</c:f>
              <c:strCache>
                <c:ptCount val="13"/>
                <c:pt idx="0">
                  <c:v>Ιόνιοι Νήσοι</c:v>
                </c:pt>
                <c:pt idx="1">
                  <c:v>Βόρειο Αιγαίο</c:v>
                </c:pt>
                <c:pt idx="2">
                  <c:v>Δυτική Μακεδονία</c:v>
                </c:pt>
                <c:pt idx="3">
                  <c:v>Ήπειρος</c:v>
                </c:pt>
                <c:pt idx="4">
                  <c:v>Νότιο Αιγαίο</c:v>
                </c:pt>
                <c:pt idx="5">
                  <c:v>Στερεά Ελλάδα</c:v>
                </c:pt>
                <c:pt idx="6">
                  <c:v>Πελοπόννησος</c:v>
                </c:pt>
                <c:pt idx="7">
                  <c:v>Ανατολική Μακεδονία και Θράκη</c:v>
                </c:pt>
                <c:pt idx="8">
                  <c:v>Δυτική Ελλάδα</c:v>
                </c:pt>
                <c:pt idx="9">
                  <c:v>Κρήτη</c:v>
                </c:pt>
                <c:pt idx="10">
                  <c:v>Θεσσαλία</c:v>
                </c:pt>
                <c:pt idx="11">
                  <c:v>Κεντρική Μακεδονία</c:v>
                </c:pt>
                <c:pt idx="12">
                  <c:v>Αττική</c:v>
                </c:pt>
              </c:strCache>
            </c:strRef>
          </c:cat>
          <c:val>
            <c:numRef>
              <c:f>Sheet1!$D$3:$D$15</c:f>
              <c:numCache>
                <c:formatCode>General</c:formatCode>
                <c:ptCount val="13"/>
                <c:pt idx="0">
                  <c:v>188465</c:v>
                </c:pt>
                <c:pt idx="1">
                  <c:v>332859</c:v>
                </c:pt>
                <c:pt idx="2">
                  <c:v>207315</c:v>
                </c:pt>
                <c:pt idx="3">
                  <c:v>286784</c:v>
                </c:pt>
                <c:pt idx="4">
                  <c:v>377781</c:v>
                </c:pt>
                <c:pt idx="5">
                  <c:v>516335</c:v>
                </c:pt>
                <c:pt idx="6">
                  <c:v>511440</c:v>
                </c:pt>
                <c:pt idx="7">
                  <c:v>563168</c:v>
                </c:pt>
                <c:pt idx="8">
                  <c:v>534531</c:v>
                </c:pt>
                <c:pt idx="9">
                  <c:v>637501</c:v>
                </c:pt>
                <c:pt idx="10">
                  <c:v>601250</c:v>
                </c:pt>
                <c:pt idx="11">
                  <c:v>1666719</c:v>
                </c:pt>
                <c:pt idx="12">
                  <c:v>3078979</c:v>
                </c:pt>
              </c:numCache>
            </c:numRef>
          </c:val>
          <c:extLst>
            <c:ext xmlns:c16="http://schemas.microsoft.com/office/drawing/2014/chart" uri="{C3380CC4-5D6E-409C-BE32-E72D297353CC}">
              <c16:uniqueId val="{00000001-155B-41AB-B6DE-E538EA6A1D74}"/>
            </c:ext>
          </c:extLst>
        </c:ser>
        <c:ser>
          <c:idx val="0"/>
          <c:order val="2"/>
          <c:tx>
            <c:strRef>
              <c:f>Sheet1!$C$1</c:f>
              <c:strCache>
                <c:ptCount val="1"/>
                <c:pt idx="0">
                  <c:v>Πληθυσμός 2026</c:v>
                </c:pt>
              </c:strCache>
            </c:strRef>
          </c:tx>
          <c:spPr>
            <a:solidFill>
              <a:schemeClr val="accent1"/>
            </a:solidFill>
            <a:ln>
              <a:noFill/>
            </a:ln>
            <a:effectLst/>
          </c:spPr>
          <c:invertIfNegative val="0"/>
          <c:cat>
            <c:strRef>
              <c:f>Sheet1!$B$3:$B$15</c:f>
              <c:strCache>
                <c:ptCount val="13"/>
                <c:pt idx="0">
                  <c:v>Ιόνιοι Νήσοι</c:v>
                </c:pt>
                <c:pt idx="1">
                  <c:v>Βόρειο Αιγαίο</c:v>
                </c:pt>
                <c:pt idx="2">
                  <c:v>Δυτική Μακεδονία</c:v>
                </c:pt>
                <c:pt idx="3">
                  <c:v>Ήπειρος</c:v>
                </c:pt>
                <c:pt idx="4">
                  <c:v>Νότιο Αιγαίο</c:v>
                </c:pt>
                <c:pt idx="5">
                  <c:v>Στερεά Ελλάδα</c:v>
                </c:pt>
                <c:pt idx="6">
                  <c:v>Πελοπόννησος</c:v>
                </c:pt>
                <c:pt idx="7">
                  <c:v>Ανατολική Μακεδονία και Θράκη</c:v>
                </c:pt>
                <c:pt idx="8">
                  <c:v>Δυτική Ελλάδα</c:v>
                </c:pt>
                <c:pt idx="9">
                  <c:v>Κρήτη</c:v>
                </c:pt>
                <c:pt idx="10">
                  <c:v>Θεσσαλία</c:v>
                </c:pt>
                <c:pt idx="11">
                  <c:v>Κεντρική Μακεδονία</c:v>
                </c:pt>
                <c:pt idx="12">
                  <c:v>Αττική</c:v>
                </c:pt>
              </c:strCache>
            </c:strRef>
          </c:cat>
          <c:val>
            <c:numRef>
              <c:f>Sheet1!$C$3:$C$15</c:f>
              <c:numCache>
                <c:formatCode>General</c:formatCode>
                <c:ptCount val="13"/>
                <c:pt idx="0">
                  <c:v>200495</c:v>
                </c:pt>
                <c:pt idx="1">
                  <c:v>251126</c:v>
                </c:pt>
                <c:pt idx="2">
                  <c:v>251399</c:v>
                </c:pt>
                <c:pt idx="3">
                  <c:v>323789</c:v>
                </c:pt>
                <c:pt idx="4">
                  <c:v>357667</c:v>
                </c:pt>
                <c:pt idx="5">
                  <c:v>549105</c:v>
                </c:pt>
                <c:pt idx="6">
                  <c:v>560547</c:v>
                </c:pt>
                <c:pt idx="7">
                  <c:v>591208</c:v>
                </c:pt>
                <c:pt idx="8">
                  <c:v>625645</c:v>
                </c:pt>
                <c:pt idx="9">
                  <c:v>640956</c:v>
                </c:pt>
                <c:pt idx="10">
                  <c:v>691919</c:v>
                </c:pt>
                <c:pt idx="11">
                  <c:v>1830105</c:v>
                </c:pt>
                <c:pt idx="12">
                  <c:v>3594406</c:v>
                </c:pt>
              </c:numCache>
            </c:numRef>
          </c:val>
          <c:extLst>
            <c:ext xmlns:c16="http://schemas.microsoft.com/office/drawing/2014/chart" uri="{C3380CC4-5D6E-409C-BE32-E72D297353CC}">
              <c16:uniqueId val="{00000002-155B-41AB-B6DE-E538EA6A1D74}"/>
            </c:ext>
          </c:extLst>
        </c:ser>
        <c:dLbls>
          <c:showLegendKey val="0"/>
          <c:showVal val="0"/>
          <c:showCatName val="0"/>
          <c:showSerName val="0"/>
          <c:showPercent val="0"/>
          <c:showBubbleSize val="0"/>
        </c:dLbls>
        <c:gapWidth val="182"/>
        <c:axId val="1835127279"/>
        <c:axId val="1835124879"/>
      </c:barChart>
      <c:catAx>
        <c:axId val="18351272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835124879"/>
        <c:crosses val="autoZero"/>
        <c:auto val="1"/>
        <c:lblAlgn val="ctr"/>
        <c:lblOffset val="100"/>
        <c:noMultiLvlLbl val="0"/>
      </c:catAx>
      <c:valAx>
        <c:axId val="18351248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835127279"/>
        <c:crosses val="autoZero"/>
        <c:crossBetween val="between"/>
        <c:dispUnits>
          <c:builtInUnit val="thousands"/>
          <c:dispUnitsLbl>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a:t>Χιλιάδες</a:t>
                  </a:r>
                </a:p>
              </c:rich>
            </c:tx>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dispUnitsLbl>
        </c:dispUnits>
      </c:valAx>
      <c:spPr>
        <a:noFill/>
        <a:ln>
          <a:noFill/>
        </a:ln>
        <a:effectLst/>
      </c:spPr>
    </c:plotArea>
    <c:legend>
      <c:legendPos val="b"/>
      <c:layout>
        <c:manualLayout>
          <c:xMode val="edge"/>
          <c:yMode val="edge"/>
          <c:x val="0.67479697390767335"/>
          <c:y val="0.2560719723384397"/>
          <c:w val="0.23128840512582982"/>
          <c:h val="0.19061383487762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r>
              <a:rPr lang="el-GR" sz="1100" b="1" i="0" u="none" strike="noStrike" baseline="0">
                <a:solidFill>
                  <a:schemeClr val="tx1"/>
                </a:solidFill>
                <a:effectLst/>
              </a:rPr>
              <a:t>Εισοδηματική ανισότητα (δείκτης S80/S20) ανά περιφέρεια</a:t>
            </a:r>
            <a:endParaRPr lang="en-US" sz="1100">
              <a:solidFill>
                <a:schemeClr val="tx1"/>
              </a:solidFill>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'Inc. inequality - S80S20'!$G$8</c:f>
              <c:strCache>
                <c:ptCount val="1"/>
                <c:pt idx="0">
                  <c:v>2023</c:v>
                </c:pt>
              </c:strCache>
            </c:strRef>
          </c:tx>
          <c:spPr>
            <a:solidFill>
              <a:schemeClr val="accent6">
                <a:tint val="65000"/>
              </a:schemeClr>
            </a:solidFill>
            <a:ln>
              <a:noFill/>
            </a:ln>
            <a:effectLst/>
          </c:spPr>
          <c:invertIfNegative val="0"/>
          <c:cat>
            <c:strRef>
              <c:f>'Inc. inequality - S80S20'!$A$9:$A$23</c:f>
              <c:strCache>
                <c:ptCount val="15"/>
                <c:pt idx="0">
                  <c:v>Ήπειρος</c:v>
                </c:pt>
                <c:pt idx="1">
                  <c:v>Θεσσαλία</c:v>
                </c:pt>
                <c:pt idx="2">
                  <c:v>Κρήτη</c:v>
                </c:pt>
                <c:pt idx="3">
                  <c:v>Δυτ. Μακεδονία</c:v>
                </c:pt>
                <c:pt idx="4">
                  <c:v>Ιόνια Νησιά</c:v>
                </c:pt>
                <c:pt idx="5">
                  <c:v>Δυτική Ελλάδα</c:v>
                </c:pt>
                <c:pt idx="6">
                  <c:v>Στερεά Ελλάδα</c:v>
                </c:pt>
                <c:pt idx="7">
                  <c:v>Αν. Μακεδονία &amp; Θράκη</c:v>
                </c:pt>
                <c:pt idx="8">
                  <c:v>ΕΕ - 27</c:v>
                </c:pt>
                <c:pt idx="9">
                  <c:v>Νότιο Αιγαίο</c:v>
                </c:pt>
                <c:pt idx="10">
                  <c:v>Βόρειο Αιγαίο</c:v>
                </c:pt>
                <c:pt idx="11">
                  <c:v>Αττική</c:v>
                </c:pt>
                <c:pt idx="12">
                  <c:v>Πελοπόννησος</c:v>
                </c:pt>
                <c:pt idx="13">
                  <c:v>Σύνολο χώρας</c:v>
                </c:pt>
                <c:pt idx="14">
                  <c:v>Κεντ. Μακεδονία</c:v>
                </c:pt>
              </c:strCache>
            </c:strRef>
          </c:cat>
          <c:val>
            <c:numRef>
              <c:f>'Inc. inequality - S80S20'!$G$9:$G$23</c:f>
              <c:numCache>
                <c:formatCode>#,##0.0</c:formatCode>
                <c:ptCount val="15"/>
                <c:pt idx="0">
                  <c:v>4</c:v>
                </c:pt>
                <c:pt idx="1">
                  <c:v>4</c:v>
                </c:pt>
                <c:pt idx="2" formatCode="#,##0.##########">
                  <c:v>3.7</c:v>
                </c:pt>
                <c:pt idx="3" formatCode="#,##0.##########">
                  <c:v>4.2</c:v>
                </c:pt>
                <c:pt idx="4" formatCode="#,##0.##########">
                  <c:v>4.9000000000000004</c:v>
                </c:pt>
                <c:pt idx="5" formatCode="#,##0.##########">
                  <c:v>4.3</c:v>
                </c:pt>
                <c:pt idx="6" formatCode="#,##0.##########">
                  <c:v>4.3</c:v>
                </c:pt>
                <c:pt idx="7" formatCode="#,##0.##########">
                  <c:v>5.6</c:v>
                </c:pt>
                <c:pt idx="8" formatCode="0.0">
                  <c:v>4.7074074074074064</c:v>
                </c:pt>
                <c:pt idx="9" formatCode="#,##0.##########">
                  <c:v>5.2</c:v>
                </c:pt>
                <c:pt idx="10" formatCode="#,##0.##########">
                  <c:v>5.5</c:v>
                </c:pt>
                <c:pt idx="11" formatCode="#,##0.##########">
                  <c:v>5.6</c:v>
                </c:pt>
                <c:pt idx="12" formatCode="#,##0.##########">
                  <c:v>5.6</c:v>
                </c:pt>
                <c:pt idx="13" formatCode="#,##0.##########">
                  <c:v>5.3</c:v>
                </c:pt>
                <c:pt idx="14" formatCode="#,##0.##########">
                  <c:v>5.7</c:v>
                </c:pt>
              </c:numCache>
            </c:numRef>
          </c:val>
          <c:extLst>
            <c:ext xmlns:c16="http://schemas.microsoft.com/office/drawing/2014/chart" uri="{C3380CC4-5D6E-409C-BE32-E72D297353CC}">
              <c16:uniqueId val="{00000000-A21A-4C23-8E8B-1602D3B9D951}"/>
            </c:ext>
          </c:extLst>
        </c:ser>
        <c:ser>
          <c:idx val="1"/>
          <c:order val="1"/>
          <c:tx>
            <c:strRef>
              <c:f>'Inc. inequality - S80S20'!$H$8</c:f>
              <c:strCache>
                <c:ptCount val="1"/>
                <c:pt idx="0">
                  <c:v>2024</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'Inc. inequality - S80S20'!$A$9:$A$23</c:f>
              <c:strCache>
                <c:ptCount val="15"/>
                <c:pt idx="0">
                  <c:v>Ήπειρος</c:v>
                </c:pt>
                <c:pt idx="1">
                  <c:v>Θεσσαλία</c:v>
                </c:pt>
                <c:pt idx="2">
                  <c:v>Κρήτη</c:v>
                </c:pt>
                <c:pt idx="3">
                  <c:v>Δυτ. Μακεδονία</c:v>
                </c:pt>
                <c:pt idx="4">
                  <c:v>Ιόνια Νησιά</c:v>
                </c:pt>
                <c:pt idx="5">
                  <c:v>Δυτική Ελλάδα</c:v>
                </c:pt>
                <c:pt idx="6">
                  <c:v>Στερεά Ελλάδα</c:v>
                </c:pt>
                <c:pt idx="7">
                  <c:v>Αν. Μακεδονία &amp; Θράκη</c:v>
                </c:pt>
                <c:pt idx="8">
                  <c:v>ΕΕ - 27</c:v>
                </c:pt>
                <c:pt idx="9">
                  <c:v>Νότιο Αιγαίο</c:v>
                </c:pt>
                <c:pt idx="10">
                  <c:v>Βόρειο Αιγαίο</c:v>
                </c:pt>
                <c:pt idx="11">
                  <c:v>Αττική</c:v>
                </c:pt>
                <c:pt idx="12">
                  <c:v>Πελοπόννησος</c:v>
                </c:pt>
                <c:pt idx="13">
                  <c:v>Σύνολο χώρας</c:v>
                </c:pt>
                <c:pt idx="14">
                  <c:v>Κεντ. Μακεδονία</c:v>
                </c:pt>
              </c:strCache>
            </c:strRef>
          </c:cat>
          <c:val>
            <c:numRef>
              <c:f>'Inc. inequality - S80S20'!$H$9:$H$23</c:f>
              <c:numCache>
                <c:formatCode>#,##0.##########</c:formatCode>
                <c:ptCount val="15"/>
                <c:pt idx="0">
                  <c:v>3.7</c:v>
                </c:pt>
                <c:pt idx="1">
                  <c:v>3.9</c:v>
                </c:pt>
                <c:pt idx="2" formatCode="#,##0.0">
                  <c:v>4</c:v>
                </c:pt>
                <c:pt idx="3">
                  <c:v>4.2</c:v>
                </c:pt>
                <c:pt idx="4">
                  <c:v>4.2</c:v>
                </c:pt>
                <c:pt idx="5">
                  <c:v>4.3</c:v>
                </c:pt>
                <c:pt idx="6">
                  <c:v>4.3</c:v>
                </c:pt>
                <c:pt idx="7">
                  <c:v>4.5999999999999996</c:v>
                </c:pt>
                <c:pt idx="8" formatCode="0.0">
                  <c:v>4.6148148148148156</c:v>
                </c:pt>
                <c:pt idx="9">
                  <c:v>4.8</c:v>
                </c:pt>
                <c:pt idx="10">
                  <c:v>5.2</c:v>
                </c:pt>
                <c:pt idx="11">
                  <c:v>5.3</c:v>
                </c:pt>
                <c:pt idx="12">
                  <c:v>5.3</c:v>
                </c:pt>
                <c:pt idx="13">
                  <c:v>5.3</c:v>
                </c:pt>
                <c:pt idx="14">
                  <c:v>5.6</c:v>
                </c:pt>
              </c:numCache>
            </c:numRef>
          </c:val>
          <c:extLst>
            <c:ext xmlns:c16="http://schemas.microsoft.com/office/drawing/2014/chart" uri="{C3380CC4-5D6E-409C-BE32-E72D297353CC}">
              <c16:uniqueId val="{00000001-A21A-4C23-8E8B-1602D3B9D951}"/>
            </c:ext>
          </c:extLst>
        </c:ser>
        <c:ser>
          <c:idx val="2"/>
          <c:order val="2"/>
          <c:tx>
            <c:strRef>
              <c:f>'Inc. inequality - S80S20'!$I$8</c:f>
              <c:strCache>
                <c:ptCount val="1"/>
                <c:pt idx="0">
                  <c:v>Δ (2019 - 2024)</c:v>
                </c:pt>
              </c:strCache>
            </c:strRef>
          </c:tx>
          <c:spPr>
            <a:solidFill>
              <a:schemeClr val="accent6">
                <a:shade val="65000"/>
              </a:schemeClr>
            </a:solidFill>
            <a:ln>
              <a:noFill/>
            </a:ln>
            <a:effectLst/>
          </c:spPr>
          <c:invertIfNegative val="0"/>
          <c:cat>
            <c:strRef>
              <c:f>'Inc. inequality - S80S20'!$A$9:$A$23</c:f>
              <c:strCache>
                <c:ptCount val="15"/>
                <c:pt idx="0">
                  <c:v>Ήπειρος</c:v>
                </c:pt>
                <c:pt idx="1">
                  <c:v>Θεσσαλία</c:v>
                </c:pt>
                <c:pt idx="2">
                  <c:v>Κρήτη</c:v>
                </c:pt>
                <c:pt idx="3">
                  <c:v>Δυτ. Μακεδονία</c:v>
                </c:pt>
                <c:pt idx="4">
                  <c:v>Ιόνια Νησιά</c:v>
                </c:pt>
                <c:pt idx="5">
                  <c:v>Δυτική Ελλάδα</c:v>
                </c:pt>
                <c:pt idx="6">
                  <c:v>Στερεά Ελλάδα</c:v>
                </c:pt>
                <c:pt idx="7">
                  <c:v>Αν. Μακεδονία &amp; Θράκη</c:v>
                </c:pt>
                <c:pt idx="8">
                  <c:v>ΕΕ - 27</c:v>
                </c:pt>
                <c:pt idx="9">
                  <c:v>Νότιο Αιγαίο</c:v>
                </c:pt>
                <c:pt idx="10">
                  <c:v>Βόρειο Αιγαίο</c:v>
                </c:pt>
                <c:pt idx="11">
                  <c:v>Αττική</c:v>
                </c:pt>
                <c:pt idx="12">
                  <c:v>Πελοπόννησος</c:v>
                </c:pt>
                <c:pt idx="13">
                  <c:v>Σύνολο χώρας</c:v>
                </c:pt>
                <c:pt idx="14">
                  <c:v>Κεντ. Μακεδονία</c:v>
                </c:pt>
              </c:strCache>
            </c:strRef>
          </c:cat>
          <c:val>
            <c:numRef>
              <c:f>'Inc. inequality - S80S20'!$I$9:$I$23</c:f>
              <c:numCache>
                <c:formatCode>#,##0.0</c:formatCode>
                <c:ptCount val="15"/>
                <c:pt idx="0">
                  <c:v>-0.5</c:v>
                </c:pt>
                <c:pt idx="1">
                  <c:v>-0.60000000000000009</c:v>
                </c:pt>
                <c:pt idx="2">
                  <c:v>-0.29999999999999982</c:v>
                </c:pt>
                <c:pt idx="3">
                  <c:v>-0.59999999999999964</c:v>
                </c:pt>
                <c:pt idx="4">
                  <c:v>-0.29999999999999982</c:v>
                </c:pt>
                <c:pt idx="5">
                  <c:v>-0.29999999999999982</c:v>
                </c:pt>
                <c:pt idx="6">
                  <c:v>0.29999999999999982</c:v>
                </c:pt>
                <c:pt idx="7">
                  <c:v>-0.5</c:v>
                </c:pt>
                <c:pt idx="8">
                  <c:v>-0.19629629629629708</c:v>
                </c:pt>
                <c:pt idx="9">
                  <c:v>-1.2000000000000002</c:v>
                </c:pt>
                <c:pt idx="10">
                  <c:v>-0.59999999999999964</c:v>
                </c:pt>
                <c:pt idx="11">
                  <c:v>-0.10000000000000053</c:v>
                </c:pt>
                <c:pt idx="12">
                  <c:v>0.70000000000000018</c:v>
                </c:pt>
                <c:pt idx="13">
                  <c:v>0.20000000000000018</c:v>
                </c:pt>
                <c:pt idx="14">
                  <c:v>0.89999999999999947</c:v>
                </c:pt>
              </c:numCache>
            </c:numRef>
          </c:val>
          <c:extLst>
            <c:ext xmlns:c16="http://schemas.microsoft.com/office/drawing/2014/chart" uri="{C3380CC4-5D6E-409C-BE32-E72D297353CC}">
              <c16:uniqueId val="{00000002-A21A-4C23-8E8B-1602D3B9D951}"/>
            </c:ext>
          </c:extLst>
        </c:ser>
        <c:dLbls>
          <c:showLegendKey val="0"/>
          <c:showVal val="0"/>
          <c:showCatName val="0"/>
          <c:showSerName val="0"/>
          <c:showPercent val="0"/>
          <c:showBubbleSize val="0"/>
        </c:dLbls>
        <c:gapWidth val="219"/>
        <c:overlap val="-27"/>
        <c:axId val="1153960944"/>
        <c:axId val="1153959984"/>
      </c:barChart>
      <c:catAx>
        <c:axId val="11539609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153959984"/>
        <c:crosses val="autoZero"/>
        <c:auto val="1"/>
        <c:lblAlgn val="ctr"/>
        <c:lblOffset val="100"/>
        <c:noMultiLvlLbl val="0"/>
      </c:catAx>
      <c:valAx>
        <c:axId val="115395998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153960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bg1"/>
    </a:solidFill>
    <a:ln w="9525" cap="flat" cmpd="sng" algn="ctr">
      <a:noFill/>
      <a:round/>
    </a:ln>
    <a:effectLst/>
  </c:spPr>
  <c:txPr>
    <a:bodyPr/>
    <a:lstStyle/>
    <a:p>
      <a:pPr>
        <a:defRPr/>
      </a:pPr>
      <a:endParaRPr lang="el-G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l-GR" sz="1200" b="1"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rPr>
              <a:t>Ποσοστό πληθυσμού (ηλικίες 25-64) που συμμετέχει στην εκπαίδευση ανά περιφέρεια, 2024</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'Part. rate in educ. &amp; training'!$AB$10</c:f>
              <c:strCache>
                <c:ptCount val="1"/>
                <c:pt idx="0">
                  <c:v>2024</c:v>
                </c:pt>
              </c:strCache>
            </c:strRef>
          </c:tx>
          <c:spPr>
            <a:solidFill>
              <a:schemeClr val="accent1"/>
            </a:solidFill>
            <a:ln>
              <a:noFill/>
            </a:ln>
            <a:effectLst/>
          </c:spPr>
          <c:invertIfNegative val="0"/>
          <c:dPt>
            <c:idx val="9"/>
            <c:invertIfNegative val="0"/>
            <c:bubble3D val="0"/>
            <c:spPr>
              <a:solidFill>
                <a:srgbClr val="FF0000"/>
              </a:solidFill>
              <a:ln>
                <a:noFill/>
              </a:ln>
              <a:effectLst/>
            </c:spPr>
            <c:extLst>
              <c:ext xmlns:c16="http://schemas.microsoft.com/office/drawing/2014/chart" uri="{C3380CC4-5D6E-409C-BE32-E72D297353CC}">
                <c16:uniqueId val="{00000001-85F2-48EC-B321-204593E41C7C}"/>
              </c:ext>
            </c:extLst>
          </c:dPt>
          <c:dPt>
            <c:idx val="14"/>
            <c:invertIfNegative val="0"/>
            <c:bubble3D val="0"/>
            <c:spPr>
              <a:solidFill>
                <a:srgbClr val="FFC000"/>
              </a:solidFill>
              <a:ln>
                <a:noFill/>
              </a:ln>
              <a:effectLst/>
            </c:spPr>
            <c:extLst>
              <c:ext xmlns:c16="http://schemas.microsoft.com/office/drawing/2014/chart" uri="{C3380CC4-5D6E-409C-BE32-E72D297353CC}">
                <c16:uniqueId val="{00000003-85F2-48EC-B321-204593E41C7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 rate in educ. &amp; training'!$A$11:$A$25</c:f>
              <c:strCache>
                <c:ptCount val="15"/>
                <c:pt idx="0">
                  <c:v>Ιόνια Νησιά</c:v>
                </c:pt>
                <c:pt idx="1">
                  <c:v>Στερεά Ελλάδα</c:v>
                </c:pt>
                <c:pt idx="2">
                  <c:v>Ήπειρος</c:v>
                </c:pt>
                <c:pt idx="3">
                  <c:v>Πελοπόννησος</c:v>
                </c:pt>
                <c:pt idx="4">
                  <c:v>Δυτ. Μακεδονία</c:v>
                </c:pt>
                <c:pt idx="5">
                  <c:v>Κρήτη</c:v>
                </c:pt>
                <c:pt idx="6">
                  <c:v>Θεσσαλία</c:v>
                </c:pt>
                <c:pt idx="7">
                  <c:v>Νότιο Αιγαίο</c:v>
                </c:pt>
                <c:pt idx="8">
                  <c:v>Αν. Μακεδονία &amp; Θράκη</c:v>
                </c:pt>
                <c:pt idx="9">
                  <c:v>Σύνολο χώρας</c:v>
                </c:pt>
                <c:pt idx="10">
                  <c:v>Αττική</c:v>
                </c:pt>
                <c:pt idx="11">
                  <c:v>Κεντ. Μακεδονία</c:v>
                </c:pt>
                <c:pt idx="12">
                  <c:v>Δυτική Ελλάδα</c:v>
                </c:pt>
                <c:pt idx="13">
                  <c:v>Βόρειο Αιγαίο</c:v>
                </c:pt>
                <c:pt idx="14">
                  <c:v>ΕΕ - 27</c:v>
                </c:pt>
              </c:strCache>
            </c:strRef>
          </c:cat>
          <c:val>
            <c:numRef>
              <c:f>'Part. rate in educ. &amp; training'!$AB$11:$AB$25</c:f>
              <c:numCache>
                <c:formatCode>0.00</c:formatCode>
                <c:ptCount val="15"/>
                <c:pt idx="0">
                  <c:v>1.7000000000000001E-2</c:v>
                </c:pt>
                <c:pt idx="1">
                  <c:v>1.9E-2</c:v>
                </c:pt>
                <c:pt idx="2">
                  <c:v>2.4E-2</c:v>
                </c:pt>
                <c:pt idx="3">
                  <c:v>2.4E-2</c:v>
                </c:pt>
                <c:pt idx="4">
                  <c:v>3.6000000000000004E-2</c:v>
                </c:pt>
                <c:pt idx="5">
                  <c:v>3.7000000000000005E-2</c:v>
                </c:pt>
                <c:pt idx="6">
                  <c:v>3.7999999999999999E-2</c:v>
                </c:pt>
                <c:pt idx="7">
                  <c:v>4.0999999999999995E-2</c:v>
                </c:pt>
                <c:pt idx="8">
                  <c:v>4.0999999999999995E-2</c:v>
                </c:pt>
                <c:pt idx="9">
                  <c:v>4.4000000000000004E-2</c:v>
                </c:pt>
                <c:pt idx="10">
                  <c:v>4.8000000000000001E-2</c:v>
                </c:pt>
                <c:pt idx="11">
                  <c:v>5.5E-2</c:v>
                </c:pt>
                <c:pt idx="12">
                  <c:v>5.7999999999999996E-2</c:v>
                </c:pt>
                <c:pt idx="13">
                  <c:v>0.06</c:v>
                </c:pt>
                <c:pt idx="14">
                  <c:v>0.13500000000000001</c:v>
                </c:pt>
              </c:numCache>
            </c:numRef>
          </c:val>
          <c:extLst>
            <c:ext xmlns:c16="http://schemas.microsoft.com/office/drawing/2014/chart" uri="{C3380CC4-5D6E-409C-BE32-E72D297353CC}">
              <c16:uniqueId val="{00000004-85F2-48EC-B321-204593E41C7C}"/>
            </c:ext>
          </c:extLst>
        </c:ser>
        <c:dLbls>
          <c:showLegendKey val="0"/>
          <c:showVal val="0"/>
          <c:showCatName val="0"/>
          <c:showSerName val="0"/>
          <c:showPercent val="0"/>
          <c:showBubbleSize val="0"/>
        </c:dLbls>
        <c:gapWidth val="219"/>
        <c:overlap val="-27"/>
        <c:axId val="1500145520"/>
        <c:axId val="1500138320"/>
      </c:barChart>
      <c:catAx>
        <c:axId val="150014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500138320"/>
        <c:crosses val="autoZero"/>
        <c:auto val="1"/>
        <c:lblAlgn val="ctr"/>
        <c:lblOffset val="100"/>
        <c:noMultiLvlLbl val="0"/>
      </c:catAx>
      <c:valAx>
        <c:axId val="150013832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500145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l-GR" sz="1200" b="1" i="0" u="none" strike="noStrike" kern="1200" spc="0"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l-GR" sz="1200" b="1"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rPr>
              <a:t>Ποσοστό νέων ηλικίας 15-24 που δεν συμμετέχει στην αγορά εργασίας ή στην εκπαίδευση (NEETs) ανά περιφέρεια, 2024</a:t>
            </a:r>
          </a:p>
        </c:rich>
      </c:tx>
      <c:layout>
        <c:manualLayout>
          <c:xMode val="edge"/>
          <c:yMode val="edge"/>
          <c:x val="0.12015758004874634"/>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l-GR" sz="1200" b="1" i="0" u="none" strike="noStrike" kern="1200" spc="0" baseline="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l-GR"/>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C0DD-452F-A786-575E8E181BC3}"/>
              </c:ext>
            </c:extLst>
          </c:dPt>
          <c:dPt>
            <c:idx val="6"/>
            <c:invertIfNegative val="0"/>
            <c:bubble3D val="0"/>
            <c:spPr>
              <a:solidFill>
                <a:srgbClr val="FF0000"/>
              </a:solidFill>
              <a:ln>
                <a:noFill/>
              </a:ln>
              <a:effectLst/>
            </c:spPr>
            <c:extLst>
              <c:ext xmlns:c16="http://schemas.microsoft.com/office/drawing/2014/chart" uri="{C3380CC4-5D6E-409C-BE32-E72D297353CC}">
                <c16:uniqueId val="{00000003-C0DD-452F-A786-575E8E181BC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NEETs!$A$13:$A$27</c:f>
              <c:strCache>
                <c:ptCount val="15"/>
                <c:pt idx="0">
                  <c:v>ΕΕ - 27</c:v>
                </c:pt>
                <c:pt idx="1">
                  <c:v>Αττική</c:v>
                </c:pt>
                <c:pt idx="2">
                  <c:v>Δυτική Ελλάδα</c:v>
                </c:pt>
                <c:pt idx="3">
                  <c:v>Δυτ. Μακεδονία</c:v>
                </c:pt>
                <c:pt idx="4">
                  <c:v>Πελοπόννησος</c:v>
                </c:pt>
                <c:pt idx="5">
                  <c:v>Θεσσαλία</c:v>
                </c:pt>
                <c:pt idx="6">
                  <c:v>Σύνολο χώρας</c:v>
                </c:pt>
                <c:pt idx="7">
                  <c:v>Κρήτη</c:v>
                </c:pt>
                <c:pt idx="8">
                  <c:v>Κεντ. Μακεδονία</c:v>
                </c:pt>
                <c:pt idx="9">
                  <c:v>Αν. Μακεδονία &amp; Θράκη</c:v>
                </c:pt>
                <c:pt idx="10">
                  <c:v>Στερεά Ελλάδα</c:v>
                </c:pt>
                <c:pt idx="11">
                  <c:v>Ήπειρος</c:v>
                </c:pt>
                <c:pt idx="12">
                  <c:v>Βόρειο Αιγαίο</c:v>
                </c:pt>
                <c:pt idx="13">
                  <c:v>Νότιο Αιγαίο</c:v>
                </c:pt>
                <c:pt idx="14">
                  <c:v>Ιόνια Νησιά</c:v>
                </c:pt>
              </c:strCache>
            </c:strRef>
          </c:cat>
          <c:val>
            <c:numRef>
              <c:f>NEETs!$AB$13:$AB$27</c:f>
              <c:numCache>
                <c:formatCode>0.00</c:formatCode>
                <c:ptCount val="15"/>
                <c:pt idx="0">
                  <c:v>0.111</c:v>
                </c:pt>
                <c:pt idx="1">
                  <c:v>0.11800000000000001</c:v>
                </c:pt>
                <c:pt idx="2">
                  <c:v>0.11900000000000001</c:v>
                </c:pt>
                <c:pt idx="3">
                  <c:v>0.13</c:v>
                </c:pt>
                <c:pt idx="4">
                  <c:v>0.13</c:v>
                </c:pt>
                <c:pt idx="5">
                  <c:v>0.13300000000000001</c:v>
                </c:pt>
                <c:pt idx="6">
                  <c:v>0.14199999999999999</c:v>
                </c:pt>
                <c:pt idx="7">
                  <c:v>0.14699999999999999</c:v>
                </c:pt>
                <c:pt idx="8">
                  <c:v>0.155</c:v>
                </c:pt>
                <c:pt idx="9">
                  <c:v>0.17800000000000002</c:v>
                </c:pt>
                <c:pt idx="10">
                  <c:v>0.18</c:v>
                </c:pt>
                <c:pt idx="11">
                  <c:v>0.191</c:v>
                </c:pt>
                <c:pt idx="12">
                  <c:v>0.19399999999999998</c:v>
                </c:pt>
                <c:pt idx="13">
                  <c:v>0.2</c:v>
                </c:pt>
                <c:pt idx="14">
                  <c:v>0.23499999999999999</c:v>
                </c:pt>
              </c:numCache>
            </c:numRef>
          </c:val>
          <c:extLst>
            <c:ext xmlns:c16="http://schemas.microsoft.com/office/drawing/2014/chart" uri="{C3380CC4-5D6E-409C-BE32-E72D297353CC}">
              <c16:uniqueId val="{00000004-C0DD-452F-A786-575E8E181BC3}"/>
            </c:ext>
          </c:extLst>
        </c:ser>
        <c:dLbls>
          <c:dLblPos val="outEnd"/>
          <c:showLegendKey val="0"/>
          <c:showVal val="1"/>
          <c:showCatName val="0"/>
          <c:showSerName val="0"/>
          <c:showPercent val="0"/>
          <c:showBubbleSize val="0"/>
        </c:dLbls>
        <c:gapWidth val="219"/>
        <c:overlap val="-27"/>
        <c:axId val="1407351728"/>
        <c:axId val="1407351248"/>
      </c:barChart>
      <c:catAx>
        <c:axId val="140735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407351248"/>
        <c:crosses val="autoZero"/>
        <c:auto val="1"/>
        <c:lblAlgn val="ctr"/>
        <c:lblOffset val="100"/>
        <c:noMultiLvlLbl val="0"/>
      </c:catAx>
      <c:valAx>
        <c:axId val="140735124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4073517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l-G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200" b="1" i="0" u="none" strike="noStrike" kern="1200" baseline="0">
                <a:solidFill>
                  <a:schemeClr val="tx1"/>
                </a:solidFill>
                <a:latin typeface="+mn-lt"/>
                <a:ea typeface="+mn-ea"/>
                <a:cs typeface="+mn-cs"/>
              </a:defRPr>
            </a:pPr>
            <a:r>
              <a:rPr lang="el-GR" sz="1200" b="1" i="0" u="none" strike="noStrike" baseline="0">
                <a:solidFill>
                  <a:schemeClr val="tx1"/>
                </a:solidFill>
                <a:effectLst/>
              </a:rPr>
              <a:t>Καταγραφή και μεταβολή της μέσης ετήσιας θερμοκρασίας (2011-2024) από τον ιστορικό μέσο όρο (1950-2010)</a:t>
            </a:r>
            <a:endParaRPr lang="en-US" sz="1200">
              <a:solidFill>
                <a:schemeClr val="tx1"/>
              </a:solidFill>
            </a:endParaRPr>
          </a:p>
        </c:rich>
      </c:tx>
      <c:layout>
        <c:manualLayout>
          <c:xMode val="edge"/>
          <c:yMode val="edge"/>
          <c:x val="0.14409313725490197"/>
          <c:y val="3.5146165152106792E-3"/>
        </c:manualLayout>
      </c:layout>
      <c:overlay val="0"/>
      <c:spPr>
        <a:noFill/>
        <a:ln>
          <a:noFill/>
        </a:ln>
        <a:effectLst/>
      </c:spPr>
      <c:txPr>
        <a:bodyPr rot="0" spcFirstLastPara="1" vertOverflow="ellipsis" vert="horz" wrap="square" anchor="ctr" anchorCtr="1"/>
        <a:lstStyle/>
        <a:p>
          <a:pPr>
            <a:defRPr lang="en-US" sz="12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8.0139935584568459E-2"/>
          <c:y val="0.10784427226514533"/>
          <c:w val="0.81665493813273338"/>
          <c:h val="0.57095121915072167"/>
        </c:manualLayout>
      </c:layout>
      <c:barChart>
        <c:barDir val="col"/>
        <c:grouping val="clustered"/>
        <c:varyColors val="0"/>
        <c:ser>
          <c:idx val="0"/>
          <c:order val="0"/>
          <c:tx>
            <c:strRef>
              <c:f>'data-text'!$AK$9</c:f>
              <c:strCache>
                <c:ptCount val="1"/>
                <c:pt idx="0">
                  <c:v>ΜΟ 2011-2024</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'data-text'!$AJ$10:$AJ$22</c:f>
              <c:strCache>
                <c:ptCount val="13"/>
                <c:pt idx="0">
                  <c:v>Κρήτη</c:v>
                </c:pt>
                <c:pt idx="1">
                  <c:v>Νότιο Αιγαίο</c:v>
                </c:pt>
                <c:pt idx="2">
                  <c:v>Στερεά Ελλάδα</c:v>
                </c:pt>
                <c:pt idx="3">
                  <c:v>Βόρειο Αιγαίο</c:v>
                </c:pt>
                <c:pt idx="4">
                  <c:v>Ιόνια Νησιά</c:v>
                </c:pt>
                <c:pt idx="5">
                  <c:v>Κεντρική Μακεδονία</c:v>
                </c:pt>
                <c:pt idx="6">
                  <c:v>Δυτική Μακεδονία</c:v>
                </c:pt>
                <c:pt idx="7">
                  <c:v>Ανατ. Μακεδονία &amp; Θράκη</c:v>
                </c:pt>
                <c:pt idx="8">
                  <c:v>Θεσσαλία</c:v>
                </c:pt>
                <c:pt idx="9">
                  <c:v>Ήπειρος</c:v>
                </c:pt>
                <c:pt idx="10">
                  <c:v>Αττική</c:v>
                </c:pt>
                <c:pt idx="11">
                  <c:v>Δυτική Ελλάδα</c:v>
                </c:pt>
                <c:pt idx="12">
                  <c:v>Πελοπόννησος</c:v>
                </c:pt>
              </c:strCache>
            </c:strRef>
          </c:cat>
          <c:val>
            <c:numRef>
              <c:f>'data-text'!$AK$10:$AK$22</c:f>
              <c:numCache>
                <c:formatCode>General</c:formatCode>
                <c:ptCount val="13"/>
                <c:pt idx="0">
                  <c:v>18.301428571428598</c:v>
                </c:pt>
                <c:pt idx="1">
                  <c:v>19.1885714285714</c:v>
                </c:pt>
                <c:pt idx="2">
                  <c:v>15.6871428571429</c:v>
                </c:pt>
                <c:pt idx="3">
                  <c:v>18.111428571428601</c:v>
                </c:pt>
                <c:pt idx="4">
                  <c:v>18.505714285714301</c:v>
                </c:pt>
                <c:pt idx="5">
                  <c:v>15.377857142857099</c:v>
                </c:pt>
                <c:pt idx="6">
                  <c:v>12.213571428571401</c:v>
                </c:pt>
                <c:pt idx="7">
                  <c:v>14.3092857142857</c:v>
                </c:pt>
                <c:pt idx="8">
                  <c:v>15.1357142857143</c:v>
                </c:pt>
                <c:pt idx="9">
                  <c:v>13.6864285714286</c:v>
                </c:pt>
                <c:pt idx="10">
                  <c:v>18.395714285714298</c:v>
                </c:pt>
                <c:pt idx="11">
                  <c:v>16.3221428571429</c:v>
                </c:pt>
                <c:pt idx="12">
                  <c:v>16.2671428571429</c:v>
                </c:pt>
              </c:numCache>
            </c:numRef>
          </c:val>
          <c:extLst>
            <c:ext xmlns:c16="http://schemas.microsoft.com/office/drawing/2014/chart" uri="{C3380CC4-5D6E-409C-BE32-E72D297353CC}">
              <c16:uniqueId val="{00000000-5245-4ECB-92C4-0285A990C8B1}"/>
            </c:ext>
          </c:extLst>
        </c:ser>
        <c:ser>
          <c:idx val="1"/>
          <c:order val="1"/>
          <c:tx>
            <c:strRef>
              <c:f>'data-text'!$AL$9</c:f>
              <c:strCache>
                <c:ptCount val="1"/>
                <c:pt idx="0">
                  <c:v>ΜΟ 1951-2010</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'data-text'!$AJ$10:$AJ$22</c:f>
              <c:strCache>
                <c:ptCount val="13"/>
                <c:pt idx="0">
                  <c:v>Κρήτη</c:v>
                </c:pt>
                <c:pt idx="1">
                  <c:v>Νότιο Αιγαίο</c:v>
                </c:pt>
                <c:pt idx="2">
                  <c:v>Στερεά Ελλάδα</c:v>
                </c:pt>
                <c:pt idx="3">
                  <c:v>Βόρειο Αιγαίο</c:v>
                </c:pt>
                <c:pt idx="4">
                  <c:v>Ιόνια Νησιά</c:v>
                </c:pt>
                <c:pt idx="5">
                  <c:v>Κεντρική Μακεδονία</c:v>
                </c:pt>
                <c:pt idx="6">
                  <c:v>Δυτική Μακεδονία</c:v>
                </c:pt>
                <c:pt idx="7">
                  <c:v>Ανατ. Μακεδονία &amp; Θράκη</c:v>
                </c:pt>
                <c:pt idx="8">
                  <c:v>Θεσσαλία</c:v>
                </c:pt>
                <c:pt idx="9">
                  <c:v>Ήπειρος</c:v>
                </c:pt>
                <c:pt idx="10">
                  <c:v>Αττική</c:v>
                </c:pt>
                <c:pt idx="11">
                  <c:v>Δυτική Ελλάδα</c:v>
                </c:pt>
                <c:pt idx="12">
                  <c:v>Πελοπόννησος</c:v>
                </c:pt>
              </c:strCache>
            </c:strRef>
          </c:cat>
          <c:val>
            <c:numRef>
              <c:f>'data-text'!$AL$10:$AL$22</c:f>
              <c:numCache>
                <c:formatCode>General</c:formatCode>
                <c:ptCount val="13"/>
                <c:pt idx="0">
                  <c:v>17.510999999999999</c:v>
                </c:pt>
                <c:pt idx="1">
                  <c:v>18.3021666666667</c:v>
                </c:pt>
                <c:pt idx="2">
                  <c:v>14.7515</c:v>
                </c:pt>
                <c:pt idx="3">
                  <c:v>17.146000000000001</c:v>
                </c:pt>
                <c:pt idx="4">
                  <c:v>17.453499999999998</c:v>
                </c:pt>
                <c:pt idx="5">
                  <c:v>14.127833333333299</c:v>
                </c:pt>
                <c:pt idx="6">
                  <c:v>10.776999999999999</c:v>
                </c:pt>
                <c:pt idx="7">
                  <c:v>13.014333333333299</c:v>
                </c:pt>
                <c:pt idx="8">
                  <c:v>14.0785</c:v>
                </c:pt>
                <c:pt idx="9">
                  <c:v>12.669166666666699</c:v>
                </c:pt>
                <c:pt idx="10">
                  <c:v>17.447666666666699</c:v>
                </c:pt>
                <c:pt idx="11">
                  <c:v>15.4171666666667</c:v>
                </c:pt>
                <c:pt idx="12">
                  <c:v>15.452166666666701</c:v>
                </c:pt>
              </c:numCache>
            </c:numRef>
          </c:val>
          <c:extLst>
            <c:ext xmlns:c16="http://schemas.microsoft.com/office/drawing/2014/chart" uri="{C3380CC4-5D6E-409C-BE32-E72D297353CC}">
              <c16:uniqueId val="{00000001-5245-4ECB-92C4-0285A990C8B1}"/>
            </c:ext>
          </c:extLst>
        </c:ser>
        <c:dLbls>
          <c:showLegendKey val="0"/>
          <c:showVal val="0"/>
          <c:showCatName val="0"/>
          <c:showSerName val="0"/>
          <c:showPercent val="0"/>
          <c:showBubbleSize val="0"/>
        </c:dLbls>
        <c:gapWidth val="269"/>
        <c:axId val="670876656"/>
        <c:axId val="670875696"/>
      </c:barChart>
      <c:scatterChart>
        <c:scatterStyle val="smoothMarker"/>
        <c:varyColors val="0"/>
        <c:ser>
          <c:idx val="2"/>
          <c:order val="2"/>
          <c:tx>
            <c:strRef>
              <c:f>'data-text'!$AM$9</c:f>
              <c:strCache>
                <c:ptCount val="1"/>
                <c:pt idx="0">
                  <c:v>Μεταβολή μέσης θερμοκρασίας</c:v>
                </c:pt>
              </c:strCache>
            </c:strRef>
          </c:tx>
          <c:spPr>
            <a:ln w="34925" cap="rnd">
              <a:solidFill>
                <a:schemeClr val="accent5"/>
              </a:solidFill>
              <a:round/>
            </a:ln>
            <a:effectLst>
              <a:outerShdw blurRad="57150" dist="19050" dir="5400000" algn="ctr" rotWithShape="0">
                <a:srgbClr val="000000">
                  <a:alpha val="63000"/>
                </a:srgbClr>
              </a:outerShdw>
            </a:effectLst>
          </c:spPr>
          <c:marker>
            <c:symbol val="circle"/>
            <c:size val="6"/>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9525">
                <a:solidFill>
                  <a:schemeClr val="accent5"/>
                </a:solidFill>
                <a:round/>
              </a:ln>
              <a:effectLst>
                <a:outerShdw blurRad="57150" dist="19050" dir="5400000" algn="ctr" rotWithShape="0">
                  <a:srgbClr val="000000">
                    <a:alpha val="63000"/>
                  </a:srgbClr>
                </a:outerShdw>
              </a:effectLst>
            </c:spPr>
          </c:marker>
          <c:dLbls>
            <c:dLbl>
              <c:idx val="1"/>
              <c:layout>
                <c:manualLayout>
                  <c:x val="-3.3456514648356178E-17"/>
                  <c:y val="1.9094704795649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45-4ECB-92C4-0285A990C8B1}"/>
                </c:ext>
              </c:extLst>
            </c:dLbl>
            <c:dLbl>
              <c:idx val="2"/>
              <c:layout>
                <c:manualLayout>
                  <c:x val="-3.3456514648356178E-17"/>
                  <c:y val="1.9094704795649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45-4ECB-92C4-0285A990C8B1}"/>
                </c:ext>
              </c:extLst>
            </c:dLbl>
            <c:dLbl>
              <c:idx val="3"/>
              <c:layout>
                <c:manualLayout>
                  <c:x val="0"/>
                  <c:y val="1.6366889824842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45-4ECB-92C4-0285A990C8B1}"/>
                </c:ext>
              </c:extLst>
            </c:dLbl>
            <c:dLbl>
              <c:idx val="8"/>
              <c:layout>
                <c:manualLayout>
                  <c:x val="-1.8249218804110012E-3"/>
                  <c:y val="-1.90947047956490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45-4ECB-92C4-0285A990C8B1}"/>
                </c:ext>
              </c:extLst>
            </c:dLbl>
            <c:dLbl>
              <c:idx val="9"/>
              <c:layout>
                <c:manualLayout>
                  <c:x val="0"/>
                  <c:y val="-1.6366889824842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45-4ECB-92C4-0285A990C8B1}"/>
                </c:ext>
              </c:extLst>
            </c:dLbl>
            <c:dLbl>
              <c:idx val="10"/>
              <c:layout>
                <c:manualLayout>
                  <c:x val="-1.3382605859342471E-16"/>
                  <c:y val="-1.90947047956490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45-4ECB-92C4-0285A990C8B1}"/>
                </c:ext>
              </c:extLst>
            </c:dLbl>
            <c:dLbl>
              <c:idx val="11"/>
              <c:layout>
                <c:manualLayout>
                  <c:x val="-1.8249218804110012E-3"/>
                  <c:y val="-2.1822519766456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245-4ECB-92C4-0285A990C8B1}"/>
                </c:ext>
              </c:extLst>
            </c:dLbl>
            <c:dLbl>
              <c:idx val="12"/>
              <c:layout>
                <c:manualLayout>
                  <c:x val="-6.3872265814385043E-2"/>
                  <c:y val="1.90947047956490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245-4ECB-92C4-0285A990C8B1}"/>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'Ark1'!#REF!</c:f>
            </c:numRef>
          </c:xVal>
          <c:yVal>
            <c:numRef>
              <c:f>'data-text'!$AM$10:$AM$22</c:f>
              <c:numCache>
                <c:formatCode>0.00\°\C</c:formatCode>
                <c:ptCount val="13"/>
                <c:pt idx="0">
                  <c:v>0.79042857142857403</c:v>
                </c:pt>
                <c:pt idx="1">
                  <c:v>0.88640476190476403</c:v>
                </c:pt>
                <c:pt idx="2">
                  <c:v>0.935642857142861</c:v>
                </c:pt>
                <c:pt idx="3">
                  <c:v>0.96542857142856797</c:v>
                </c:pt>
                <c:pt idx="4">
                  <c:v>1.05221428571428</c:v>
                </c:pt>
                <c:pt idx="5">
                  <c:v>1.2500238095238001</c:v>
                </c:pt>
                <c:pt idx="6">
                  <c:v>1.4365714285714299</c:v>
                </c:pt>
                <c:pt idx="7">
                  <c:v>1.29495238095238</c:v>
                </c:pt>
                <c:pt idx="8">
                  <c:v>1.0572142857142901</c:v>
                </c:pt>
                <c:pt idx="9">
                  <c:v>1.01726190476191</c:v>
                </c:pt>
                <c:pt idx="10">
                  <c:v>0.94804761904762103</c:v>
                </c:pt>
                <c:pt idx="11">
                  <c:v>0.90497619047618905</c:v>
                </c:pt>
                <c:pt idx="12">
                  <c:v>0.81497619047619596</c:v>
                </c:pt>
              </c:numCache>
            </c:numRef>
          </c:yVal>
          <c:smooth val="1"/>
          <c:extLst>
            <c:ext xmlns:c16="http://schemas.microsoft.com/office/drawing/2014/chart" uri="{C3380CC4-5D6E-409C-BE32-E72D297353CC}">
              <c16:uniqueId val="{0000000A-5245-4ECB-92C4-0285A990C8B1}"/>
            </c:ext>
          </c:extLst>
        </c:ser>
        <c:dLbls>
          <c:showLegendKey val="0"/>
          <c:showVal val="0"/>
          <c:showCatName val="0"/>
          <c:showSerName val="0"/>
          <c:showPercent val="0"/>
          <c:showBubbleSize val="0"/>
        </c:dLbls>
        <c:axId val="670921776"/>
        <c:axId val="670922736"/>
      </c:scatterChart>
      <c:catAx>
        <c:axId val="670876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baseline="0">
                <a:solidFill>
                  <a:schemeClr val="tx1">
                    <a:lumMod val="65000"/>
                    <a:lumOff val="35000"/>
                  </a:schemeClr>
                </a:solidFill>
                <a:latin typeface="+mn-lt"/>
                <a:ea typeface="+mn-ea"/>
                <a:cs typeface="+mn-cs"/>
              </a:defRPr>
            </a:pPr>
            <a:endParaRPr lang="el-GR"/>
          </a:p>
        </c:txPr>
        <c:crossAx val="670875696"/>
        <c:crosses val="autoZero"/>
        <c:auto val="1"/>
        <c:lblAlgn val="ctr"/>
        <c:lblOffset val="100"/>
        <c:noMultiLvlLbl val="0"/>
      </c:catAx>
      <c:valAx>
        <c:axId val="670875696"/>
        <c:scaling>
          <c:orientation val="minMax"/>
        </c:scaling>
        <c:delete val="0"/>
        <c:axPos val="l"/>
        <c:title>
          <c:tx>
            <c:rich>
              <a:bodyPr rot="-54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r>
                  <a:rPr lang="en-US"/>
                  <a:t>M</a:t>
                </a:r>
                <a:r>
                  <a:rPr lang="el-GR"/>
                  <a:t>έση</a:t>
                </a:r>
                <a:r>
                  <a:rPr lang="el-GR" baseline="0"/>
                  <a:t> Θερμοκρασία </a:t>
                </a:r>
                <a:r>
                  <a:rPr lang="en-US"/>
                  <a:t>° C</a:t>
                </a:r>
              </a:p>
            </c:rich>
          </c:tx>
          <c:layout>
            <c:manualLayout>
              <c:xMode val="edge"/>
              <c:yMode val="edge"/>
              <c:x val="1.0623456474319917E-2"/>
              <c:y val="0.30686214548516938"/>
            </c:manualLayout>
          </c:layout>
          <c:overlay val="0"/>
          <c:spPr>
            <a:noFill/>
            <a:ln>
              <a:noFill/>
            </a:ln>
            <a:effectLst/>
          </c:spPr>
          <c:txPr>
            <a:bodyPr rot="-54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crossAx val="670876656"/>
        <c:crosses val="autoZero"/>
        <c:crossBetween val="between"/>
      </c:valAx>
      <c:valAx>
        <c:axId val="670921776"/>
        <c:scaling>
          <c:orientation val="minMax"/>
        </c:scaling>
        <c:delete val="1"/>
        <c:axPos val="b"/>
        <c:majorTickMark val="out"/>
        <c:minorTickMark val="none"/>
        <c:tickLblPos val="nextTo"/>
        <c:crossAx val="670922736"/>
        <c:crossesAt val="3"/>
        <c:crossBetween val="midCat"/>
      </c:valAx>
      <c:valAx>
        <c:axId val="670922736"/>
        <c:scaling>
          <c:orientation val="minMax"/>
          <c:max val="1.6"/>
          <c:min val="0"/>
        </c:scaling>
        <c:delete val="0"/>
        <c:axPos val="r"/>
        <c:title>
          <c:tx>
            <c:rich>
              <a:bodyPr rot="-54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r>
                  <a:rPr lang="el-GR" sz="900"/>
                  <a:t>αύξηση θερμοκρασίας</a:t>
                </a:r>
                <a:r>
                  <a:rPr lang="el-GR" sz="900" baseline="0"/>
                  <a:t>  </a:t>
                </a:r>
              </a:p>
              <a:p>
                <a:pPr>
                  <a:defRPr/>
                </a:pPr>
                <a:r>
                  <a:rPr lang="en-US" sz="900"/>
                  <a:t>°c</a:t>
                </a:r>
              </a:p>
            </c:rich>
          </c:tx>
          <c:layout>
            <c:manualLayout>
              <c:xMode val="edge"/>
              <c:yMode val="edge"/>
              <c:x val="0.94100413467217958"/>
              <c:y val="0.31226060142238221"/>
            </c:manualLayout>
          </c:layout>
          <c:overlay val="0"/>
          <c:spPr>
            <a:noFill/>
            <a:ln>
              <a:noFill/>
            </a:ln>
            <a:effectLst/>
          </c:spPr>
          <c:txPr>
            <a:bodyPr rot="-54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title>
        <c:numFmt formatCode="0.0"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lang="en-US" sz="800" b="0" i="0" u="none" strike="noStrike" kern="1200" baseline="0">
                <a:solidFill>
                  <a:schemeClr val="tx1">
                    <a:lumMod val="65000"/>
                    <a:lumOff val="35000"/>
                  </a:schemeClr>
                </a:solidFill>
                <a:latin typeface="+mn-lt"/>
                <a:ea typeface="+mn-ea"/>
                <a:cs typeface="+mn-cs"/>
              </a:defRPr>
            </a:pPr>
            <a:endParaRPr lang="el-GR"/>
          </a:p>
        </c:txPr>
        <c:crossAx val="670921776"/>
        <c:crosses val="max"/>
        <c:crossBetween val="midCat"/>
        <c:majorUnit val="0.2"/>
      </c:valAx>
      <c:spPr>
        <a:noFill/>
        <a:ln>
          <a:noFill/>
        </a:ln>
        <a:effectLst/>
      </c:spPr>
    </c:plotArea>
    <c:legend>
      <c:legendPos val="b"/>
      <c:layout>
        <c:manualLayout>
          <c:xMode val="edge"/>
          <c:yMode val="edge"/>
          <c:x val="0.10130501687289088"/>
          <c:y val="0.93137406217878727"/>
          <c:w val="0.79738996625421821"/>
          <c:h val="6.8625937821212776E-2"/>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extLst>
      <c:ext uri="{0b15fc19-7d7d-44ad-8c2d-2c3a37ce22c3}">
        <chartProps xmlns="https://web.wps.cn/et/2018/main" chartId="{a52696e3-9c97-4c31-b67d-d6223f436112}"/>
      </c:ext>
    </c:extLst>
  </c:chart>
  <c:spPr>
    <a:solidFill>
      <a:schemeClr val="bg1"/>
    </a:solidFill>
    <a:ln w="9525" cap="flat" cmpd="sng" algn="ctr">
      <a:noFill/>
      <a:round/>
    </a:ln>
    <a:effectLst/>
  </c:spPr>
  <c:txPr>
    <a:bodyPr/>
    <a:lstStyle/>
    <a:p>
      <a:pPr>
        <a:defRPr lang="en-US"/>
      </a:pPr>
      <a:endParaRPr lang="el-GR"/>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l-GR" sz="1200" b="1" i="0" u="none" strike="noStrike" baseline="0">
                <a:solidFill>
                  <a:schemeClr val="tx1"/>
                </a:solidFill>
                <a:effectLst/>
              </a:rPr>
              <a:t>Μερίδιο τριμήνων στο σύνολο των διεθνών αφίξεων, 2024</a:t>
            </a:r>
            <a:endParaRPr lang="en-US" sz="120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solidFill>
            <a:schemeClr val="bg1"/>
          </a:solidFill>
        </a:ln>
        <a:effectLst/>
        <a:sp3d>
          <a:contourClr>
            <a:schemeClr val="bg1"/>
          </a:contourClr>
        </a:sp3d>
      </c:spPr>
    </c:sideWall>
    <c:backWall>
      <c:thickness val="0"/>
      <c:spPr>
        <a:noFill/>
        <a:ln>
          <a:solidFill>
            <a:schemeClr val="bg1"/>
          </a:solidFill>
        </a:ln>
        <a:effectLst/>
        <a:sp3d>
          <a:contourClr>
            <a:schemeClr val="bg1"/>
          </a:contourClr>
        </a:sp3d>
      </c:spPr>
    </c:backWall>
    <c:plotArea>
      <c:layout>
        <c:manualLayout>
          <c:layoutTarget val="inner"/>
          <c:xMode val="edge"/>
          <c:yMode val="edge"/>
          <c:x val="9.8026263534855385E-2"/>
          <c:y val="0.12713899716552238"/>
          <c:w val="0.87871177699557057"/>
          <c:h val="0.54000170180541529"/>
        </c:manualLayout>
      </c:layout>
      <c:bar3DChart>
        <c:barDir val="col"/>
        <c:grouping val="stacked"/>
        <c:varyColors val="0"/>
        <c:ser>
          <c:idx val="2"/>
          <c:order val="2"/>
          <c:tx>
            <c:strRef>
              <c:f>Εποχικότητα!$Q$6</c:f>
              <c:strCache>
                <c:ptCount val="1"/>
                <c:pt idx="0">
                  <c:v>Τ3</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Εποχικότητα!$B$6,Εποχικότητα!$B$13,Εποχικότητα!$B$20,Εποχικότητα!$B$27,Εποχικότητα!$B$34,Εποχικότητα!$B$41,Εποχικότητα!$B$48,Εποχικότητα!$B$55,Εποχικότητα!$B$62,Εποχικότητα!$B$69,Εποχικότητα!$B$76,Εποχικότητα!$B$83,Εποχικότητα!$B$90,Εποχικότητα!$B$97)</c:f>
              <c:strCache>
                <c:ptCount val="14"/>
                <c:pt idx="0">
                  <c:v>Βόρειο Αιγαίο</c:v>
                </c:pt>
                <c:pt idx="1">
                  <c:v>Ιόνια Νησιά</c:v>
                </c:pt>
                <c:pt idx="2">
                  <c:v>'Ηπειρος</c:v>
                </c:pt>
                <c:pt idx="3">
                  <c:v>Νότιο Αιγαίο</c:v>
                </c:pt>
                <c:pt idx="4">
                  <c:v>Κρήτη</c:v>
                </c:pt>
                <c:pt idx="5">
                  <c:v>Κεντρική Μακεδονία</c:v>
                </c:pt>
                <c:pt idx="6">
                  <c:v>Θεσσαλία</c:v>
                </c:pt>
                <c:pt idx="7">
                  <c:v>Σύνολο χώρας</c:v>
                </c:pt>
                <c:pt idx="8">
                  <c:v>Aνατολ.Μακεδονία &amp; Θράκη</c:v>
                </c:pt>
                <c:pt idx="9">
                  <c:v>Δυτική Ελλάδα</c:v>
                </c:pt>
                <c:pt idx="10">
                  <c:v>Πελοπόννησος</c:v>
                </c:pt>
                <c:pt idx="11">
                  <c:v>Στερεά Ελλάδα </c:v>
                </c:pt>
                <c:pt idx="12">
                  <c:v>Δυτική Μακεδονία</c:v>
                </c:pt>
                <c:pt idx="13">
                  <c:v>Αττική</c:v>
                </c:pt>
              </c:strCache>
            </c:strRef>
          </c:cat>
          <c:val>
            <c:numRef>
              <c:f>Εποχικότητα!$Q$7:$Q$20</c:f>
              <c:numCache>
                <c:formatCode>0.00%</c:formatCode>
                <c:ptCount val="14"/>
                <c:pt idx="0">
                  <c:v>0.68633649684373599</c:v>
                </c:pt>
                <c:pt idx="1">
                  <c:v>0.67739279885885662</c:v>
                </c:pt>
                <c:pt idx="2">
                  <c:v>0.59947293702632187</c:v>
                </c:pt>
                <c:pt idx="3">
                  <c:v>0.59524722034725297</c:v>
                </c:pt>
                <c:pt idx="4">
                  <c:v>0.56097750142154468</c:v>
                </c:pt>
                <c:pt idx="5">
                  <c:v>0.55664943558316293</c:v>
                </c:pt>
                <c:pt idx="6">
                  <c:v>0.53834051002199834</c:v>
                </c:pt>
                <c:pt idx="7">
                  <c:v>0.51604692352768899</c:v>
                </c:pt>
                <c:pt idx="8">
                  <c:v>0.49076912516101068</c:v>
                </c:pt>
                <c:pt idx="9">
                  <c:v>0.44620952589445201</c:v>
                </c:pt>
                <c:pt idx="10">
                  <c:v>0.43529575354773425</c:v>
                </c:pt>
                <c:pt idx="11">
                  <c:v>0.37385016709620628</c:v>
                </c:pt>
                <c:pt idx="12">
                  <c:v>0.32443965724519075</c:v>
                </c:pt>
                <c:pt idx="13">
                  <c:v>0.32391715211489092</c:v>
                </c:pt>
              </c:numCache>
            </c:numRef>
          </c:val>
          <c:extLst>
            <c:ext xmlns:c16="http://schemas.microsoft.com/office/drawing/2014/chart" uri="{C3380CC4-5D6E-409C-BE32-E72D297353CC}">
              <c16:uniqueId val="{00000000-3A9B-479D-AF53-F6A89C229506}"/>
            </c:ext>
          </c:extLst>
        </c:ser>
        <c:ser>
          <c:idx val="3"/>
          <c:order val="3"/>
          <c:tx>
            <c:strRef>
              <c:f>Εποχικότητα!$R$6</c:f>
              <c:strCache>
                <c:ptCount val="1"/>
                <c:pt idx="0">
                  <c:v>Τ4</c:v>
                </c:pt>
              </c:strCache>
            </c:strRef>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Εποχικότητα!$B$6,Εποχικότητα!$B$13,Εποχικότητα!$B$20,Εποχικότητα!$B$27,Εποχικότητα!$B$34,Εποχικότητα!$B$41,Εποχικότητα!$B$48,Εποχικότητα!$B$55,Εποχικότητα!$B$62,Εποχικότητα!$B$69,Εποχικότητα!$B$76,Εποχικότητα!$B$83,Εποχικότητα!$B$90,Εποχικότητα!$B$97)</c:f>
              <c:strCache>
                <c:ptCount val="14"/>
                <c:pt idx="0">
                  <c:v>Βόρειο Αιγαίο</c:v>
                </c:pt>
                <c:pt idx="1">
                  <c:v>Ιόνια Νησιά</c:v>
                </c:pt>
                <c:pt idx="2">
                  <c:v>'Ηπειρος</c:v>
                </c:pt>
                <c:pt idx="3">
                  <c:v>Νότιο Αιγαίο</c:v>
                </c:pt>
                <c:pt idx="4">
                  <c:v>Κρήτη</c:v>
                </c:pt>
                <c:pt idx="5">
                  <c:v>Κεντρική Μακεδονία</c:v>
                </c:pt>
                <c:pt idx="6">
                  <c:v>Θεσσαλία</c:v>
                </c:pt>
                <c:pt idx="7">
                  <c:v>Σύνολο χώρας</c:v>
                </c:pt>
                <c:pt idx="8">
                  <c:v>Aνατολ.Μακεδονία &amp; Θράκη</c:v>
                </c:pt>
                <c:pt idx="9">
                  <c:v>Δυτική Ελλάδα</c:v>
                </c:pt>
                <c:pt idx="10">
                  <c:v>Πελοπόννησος</c:v>
                </c:pt>
                <c:pt idx="11">
                  <c:v>Στερεά Ελλάδα </c:v>
                </c:pt>
                <c:pt idx="12">
                  <c:v>Δυτική Μακεδονία</c:v>
                </c:pt>
                <c:pt idx="13">
                  <c:v>Αττική</c:v>
                </c:pt>
              </c:strCache>
            </c:strRef>
          </c:cat>
          <c:val>
            <c:numRef>
              <c:f>Εποχικότητα!$R$7:$R$20</c:f>
              <c:numCache>
                <c:formatCode>0.00%</c:formatCode>
                <c:ptCount val="14"/>
                <c:pt idx="0">
                  <c:v>6.6365348971903937E-2</c:v>
                </c:pt>
                <c:pt idx="1">
                  <c:v>8.7264944520505983E-2</c:v>
                </c:pt>
                <c:pt idx="2">
                  <c:v>0.11998280059996454</c:v>
                </c:pt>
                <c:pt idx="3">
                  <c:v>0.12989505917529282</c:v>
                </c:pt>
                <c:pt idx="4">
                  <c:v>0.13667276517199695</c:v>
                </c:pt>
                <c:pt idx="5">
                  <c:v>0.1414166559573434</c:v>
                </c:pt>
                <c:pt idx="6">
                  <c:v>0.10110168440753374</c:v>
                </c:pt>
                <c:pt idx="7">
                  <c:v>0.15713245669470274</c:v>
                </c:pt>
                <c:pt idx="8">
                  <c:v>0.14388009803076102</c:v>
                </c:pt>
                <c:pt idx="9">
                  <c:v>0.19385988128395804</c:v>
                </c:pt>
                <c:pt idx="10">
                  <c:v>0.20551108821553885</c:v>
                </c:pt>
                <c:pt idx="11">
                  <c:v>0.18665168722388883</c:v>
                </c:pt>
                <c:pt idx="12">
                  <c:v>0.24771652737649921</c:v>
                </c:pt>
                <c:pt idx="13">
                  <c:v>0.24205895671470123</c:v>
                </c:pt>
              </c:numCache>
            </c:numRef>
          </c:val>
          <c:extLst>
            <c:ext xmlns:c16="http://schemas.microsoft.com/office/drawing/2014/chart" uri="{C3380CC4-5D6E-409C-BE32-E72D297353CC}">
              <c16:uniqueId val="{00000001-3A9B-479D-AF53-F6A89C229506}"/>
            </c:ext>
          </c:extLst>
        </c:ser>
        <c:ser>
          <c:idx val="4"/>
          <c:order val="4"/>
          <c:tx>
            <c:strRef>
              <c:f>Εποχικότητα!$S$6</c:f>
              <c:strCache>
                <c:ptCount val="1"/>
                <c:pt idx="0">
                  <c:v>Τ2</c:v>
                </c:pt>
              </c:strCache>
            </c:strRef>
          </c:tx>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Εποχικότητα!$S$7:$S$20</c:f>
              <c:numCache>
                <c:formatCode>0.00%</c:formatCode>
                <c:ptCount val="14"/>
                <c:pt idx="0">
                  <c:v>0.20419278190813897</c:v>
                </c:pt>
                <c:pt idx="1">
                  <c:v>0.2302119376502704</c:v>
                </c:pt>
                <c:pt idx="2">
                  <c:v>0.21066500392947021</c:v>
                </c:pt>
                <c:pt idx="3">
                  <c:v>0.2676643920705768</c:v>
                </c:pt>
                <c:pt idx="4">
                  <c:v>0.30011596104091948</c:v>
                </c:pt>
                <c:pt idx="5">
                  <c:v>0.21508472092199277</c:v>
                </c:pt>
                <c:pt idx="6">
                  <c:v>0.29492699108215931</c:v>
                </c:pt>
                <c:pt idx="7">
                  <c:v>0.26110972081006323</c:v>
                </c:pt>
                <c:pt idx="8">
                  <c:v>0.25043220381495757</c:v>
                </c:pt>
                <c:pt idx="9">
                  <c:v>0.23481914301780663</c:v>
                </c:pt>
                <c:pt idx="10">
                  <c:v>0.24983630657254846</c:v>
                </c:pt>
                <c:pt idx="11">
                  <c:v>0.30513706355192211</c:v>
                </c:pt>
                <c:pt idx="12">
                  <c:v>0.30820549327866165</c:v>
                </c:pt>
                <c:pt idx="13">
                  <c:v>0.28970336654469947</c:v>
                </c:pt>
              </c:numCache>
            </c:numRef>
          </c:val>
          <c:extLst>
            <c:ext xmlns:c16="http://schemas.microsoft.com/office/drawing/2014/chart" uri="{C3380CC4-5D6E-409C-BE32-E72D297353CC}">
              <c16:uniqueId val="{00000002-3A9B-479D-AF53-F6A89C229506}"/>
            </c:ext>
          </c:extLst>
        </c:ser>
        <c:ser>
          <c:idx val="5"/>
          <c:order val="5"/>
          <c:tx>
            <c:strRef>
              <c:f>Εποχικότητα!$T$6</c:f>
              <c:strCache>
                <c:ptCount val="1"/>
                <c:pt idx="0">
                  <c:v>Τ1</c:v>
                </c:pt>
              </c:strCache>
            </c:strRef>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Εποχικότητα!$T$7:$T$20</c:f>
              <c:numCache>
                <c:formatCode>0.00%</c:formatCode>
                <c:ptCount val="14"/>
                <c:pt idx="0">
                  <c:v>4.3105372276220737E-2</c:v>
                </c:pt>
                <c:pt idx="1">
                  <c:v>5.1303189703669492E-3</c:v>
                </c:pt>
                <c:pt idx="2">
                  <c:v>6.987925844424335E-2</c:v>
                </c:pt>
                <c:pt idx="3">
                  <c:v>7.1933284068776892E-3</c:v>
                </c:pt>
                <c:pt idx="4">
                  <c:v>2.2337723655389777E-3</c:v>
                </c:pt>
                <c:pt idx="5">
                  <c:v>8.6849187537500941E-2</c:v>
                </c:pt>
                <c:pt idx="6">
                  <c:v>6.5630814488308584E-2</c:v>
                </c:pt>
                <c:pt idx="7">
                  <c:v>6.5710898967545034E-2</c:v>
                </c:pt>
                <c:pt idx="8">
                  <c:v>0.11491857299327074</c:v>
                </c:pt>
                <c:pt idx="9">
                  <c:v>0.12511144980378328</c:v>
                </c:pt>
                <c:pt idx="10">
                  <c:v>0.109356851664178</c:v>
                </c:pt>
                <c:pt idx="11">
                  <c:v>0.13436108212798281</c:v>
                </c:pt>
                <c:pt idx="12">
                  <c:v>0.11963832209964838</c:v>
                </c:pt>
                <c:pt idx="13">
                  <c:v>0.14432052462570841</c:v>
                </c:pt>
              </c:numCache>
            </c:numRef>
          </c:val>
          <c:extLst>
            <c:ext xmlns:c16="http://schemas.microsoft.com/office/drawing/2014/chart" uri="{C3380CC4-5D6E-409C-BE32-E72D297353CC}">
              <c16:uniqueId val="{00000003-3A9B-479D-AF53-F6A89C229506}"/>
            </c:ext>
          </c:extLst>
        </c:ser>
        <c:dLbls>
          <c:showLegendKey val="0"/>
          <c:showVal val="0"/>
          <c:showCatName val="0"/>
          <c:showSerName val="0"/>
          <c:showPercent val="0"/>
          <c:showBubbleSize val="0"/>
        </c:dLbls>
        <c:gapWidth val="150"/>
        <c:shape val="box"/>
        <c:axId val="1077521247"/>
        <c:axId val="1077524607"/>
        <c:axId val="0"/>
        <c:extLst>
          <c:ext xmlns:c15="http://schemas.microsoft.com/office/drawing/2012/chart" uri="{02D57815-91ED-43cb-92C2-25804820EDAC}">
            <c15:filteredBarSeries>
              <c15:ser>
                <c:idx val="0"/>
                <c:order val="0"/>
                <c:tx>
                  <c:strRef>
                    <c:extLst>
                      <c:ext uri="{02D57815-91ED-43cb-92C2-25804820EDAC}">
                        <c15:formulaRef>
                          <c15:sqref>Εποχικότητα!$R$29</c15:sqref>
                        </c15:formulaRef>
                      </c:ext>
                    </c:extLst>
                    <c:strCache>
                      <c:ptCount val="1"/>
                      <c:pt idx="0">
                        <c:v>0.479312565</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c:ext uri="{02D57815-91ED-43cb-92C2-25804820EDAC}">
                        <c15:formulaRef>
                          <c15:sqref>(Εποχικότητα!$B$6,Εποχικότητα!$B$13,Εποχικότητα!$B$20,Εποχικότητα!$B$27,Εποχικότητα!$B$34,Εποχικότητα!$B$41,Εποχικότητα!$B$48,Εποχικότητα!$B$55,Εποχικότητα!$B$62,Εποχικότητα!$B$69,Εποχικότητα!$B$76,Εποχικότητα!$B$83,Εποχικότητα!$B$90,Εποχικότητα!$B$97)</c15:sqref>
                        </c15:formulaRef>
                      </c:ext>
                    </c:extLst>
                    <c:strCache>
                      <c:ptCount val="14"/>
                      <c:pt idx="0">
                        <c:v>Βόρειο Αιγαίο</c:v>
                      </c:pt>
                      <c:pt idx="1">
                        <c:v>Ιόνια Νησιά</c:v>
                      </c:pt>
                      <c:pt idx="2">
                        <c:v>'Ηπειρος</c:v>
                      </c:pt>
                      <c:pt idx="3">
                        <c:v>Νότιο Αιγαίο</c:v>
                      </c:pt>
                      <c:pt idx="4">
                        <c:v>Κρήτη</c:v>
                      </c:pt>
                      <c:pt idx="5">
                        <c:v>Κεντρική Μακεδονία</c:v>
                      </c:pt>
                      <c:pt idx="6">
                        <c:v>Θεσσαλία</c:v>
                      </c:pt>
                      <c:pt idx="7">
                        <c:v>Σύνολο χώρας</c:v>
                      </c:pt>
                      <c:pt idx="8">
                        <c:v>Aνατολ.Μακεδονία &amp; Θράκη</c:v>
                      </c:pt>
                      <c:pt idx="9">
                        <c:v>Δυτική Ελλάδα</c:v>
                      </c:pt>
                      <c:pt idx="10">
                        <c:v>Πελοπόννησος</c:v>
                      </c:pt>
                      <c:pt idx="11">
                        <c:v>Στερεά Ελλάδα </c:v>
                      </c:pt>
                      <c:pt idx="12">
                        <c:v>Δυτική Μακεδονία</c:v>
                      </c:pt>
                      <c:pt idx="13">
                        <c:v>Αττική</c:v>
                      </c:pt>
                    </c:strCache>
                  </c:strRef>
                </c:cat>
                <c:val>
                  <c:numRef>
                    <c:extLst>
                      <c:ext uri="{02D57815-91ED-43cb-92C2-25804820EDAC}">
                        <c15:formulaRef>
                          <c15:sqref>Εποχικότητα!$R$30:$R$43</c15:sqref>
                        </c15:formulaRef>
                      </c:ext>
                    </c:extLst>
                    <c:numCache>
                      <c:formatCode>General</c:formatCode>
                      <c:ptCount val="14"/>
                      <c:pt idx="0">
                        <c:v>0.27515303640670841</c:v>
                      </c:pt>
                      <c:pt idx="1">
                        <c:v>0.85322053921477181</c:v>
                      </c:pt>
                      <c:pt idx="2">
                        <c:v>-1.5365993432716232</c:v>
                      </c:pt>
                      <c:pt idx="3">
                        <c:v>-0.31304601805607624</c:v>
                      </c:pt>
                      <c:pt idx="4">
                        <c:v>1.1829703479896869</c:v>
                      </c:pt>
                      <c:pt idx="5">
                        <c:v>2.4969736094928416</c:v>
                      </c:pt>
                      <c:pt idx="6">
                        <c:v>0.31555964450961371</c:v>
                      </c:pt>
                      <c:pt idx="7">
                        <c:v>6.4488046965202193</c:v>
                      </c:pt>
                      <c:pt idx="8">
                        <c:v>2.2508298360649688</c:v>
                      </c:pt>
                      <c:pt idx="11" formatCode="0.00%">
                        <c:v>0</c:v>
                      </c:pt>
                      <c:pt idx="12">
                        <c:v>6.4488046965202193</c:v>
                      </c:pt>
                      <c:pt idx="13">
                        <c:v>0.31555964450961371</c:v>
                      </c:pt>
                    </c:numCache>
                  </c:numRef>
                </c:val>
                <c:extLst>
                  <c:ext xmlns:c16="http://schemas.microsoft.com/office/drawing/2014/chart" uri="{C3380CC4-5D6E-409C-BE32-E72D297353CC}">
                    <c16:uniqueId val="{00000004-3A9B-479D-AF53-F6A89C22950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Εποχικότητα!$S$29</c15:sqref>
                        </c15:formulaRef>
                      </c:ext>
                    </c:extLst>
                    <c:strCache>
                      <c:ptCount val="1"/>
                      <c:pt idx="0">
                        <c:v>0.8846914</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Εποχικότητα!$B$6,Εποχικότητα!$B$13,Εποχικότητα!$B$20,Εποχικότητα!$B$27,Εποχικότητα!$B$34,Εποχικότητα!$B$41,Εποχικότητα!$B$48,Εποχικότητα!$B$55,Εποχικότητα!$B$62,Εποχικότητα!$B$69,Εποχικότητα!$B$76,Εποχικότητα!$B$83,Εποχικότητα!$B$90,Εποχικότητα!$B$97)</c15:sqref>
                        </c15:formulaRef>
                      </c:ext>
                    </c:extLst>
                    <c:strCache>
                      <c:ptCount val="14"/>
                      <c:pt idx="0">
                        <c:v>Βόρειο Αιγαίο</c:v>
                      </c:pt>
                      <c:pt idx="1">
                        <c:v>Ιόνια Νησιά</c:v>
                      </c:pt>
                      <c:pt idx="2">
                        <c:v>'Ηπειρος</c:v>
                      </c:pt>
                      <c:pt idx="3">
                        <c:v>Νότιο Αιγαίο</c:v>
                      </c:pt>
                      <c:pt idx="4">
                        <c:v>Κρήτη</c:v>
                      </c:pt>
                      <c:pt idx="5">
                        <c:v>Κεντρική Μακεδονία</c:v>
                      </c:pt>
                      <c:pt idx="6">
                        <c:v>Θεσσαλία</c:v>
                      </c:pt>
                      <c:pt idx="7">
                        <c:v>Σύνολο χώρας</c:v>
                      </c:pt>
                      <c:pt idx="8">
                        <c:v>Aνατολ.Μακεδονία &amp; Θράκη</c:v>
                      </c:pt>
                      <c:pt idx="9">
                        <c:v>Δυτική Ελλάδα</c:v>
                      </c:pt>
                      <c:pt idx="10">
                        <c:v>Πελοπόννησος</c:v>
                      </c:pt>
                      <c:pt idx="11">
                        <c:v>Στερεά Ελλάδα </c:v>
                      </c:pt>
                      <c:pt idx="12">
                        <c:v>Δυτική Μακεδονία</c:v>
                      </c:pt>
                      <c:pt idx="13">
                        <c:v>Αττική</c:v>
                      </c:pt>
                    </c:strCache>
                  </c:strRef>
                </c:cat>
                <c:val>
                  <c:numRef>
                    <c:extLst xmlns:c15="http://schemas.microsoft.com/office/drawing/2012/chart">
                      <c:ext xmlns:c15="http://schemas.microsoft.com/office/drawing/2012/chart" uri="{02D57815-91ED-43cb-92C2-25804820EDAC}">
                        <c15:formulaRef>
                          <c15:sqref>Εποχικότητα!$S$30:$S$43</c15:sqref>
                        </c15:formulaRef>
                      </c:ext>
                    </c:extLst>
                    <c:numCache>
                      <c:formatCode>General</c:formatCode>
                      <c:ptCount val="14"/>
                      <c:pt idx="0">
                        <c:v>1.4766717244332539</c:v>
                      </c:pt>
                      <c:pt idx="1">
                        <c:v>1.0074080557179648</c:v>
                      </c:pt>
                      <c:pt idx="2">
                        <c:v>7.6362046462047557</c:v>
                      </c:pt>
                      <c:pt idx="3">
                        <c:v>4.5580395920567094</c:v>
                      </c:pt>
                      <c:pt idx="4">
                        <c:v>0.63448447805935226</c:v>
                      </c:pt>
                      <c:pt idx="5">
                        <c:v>0.17696479323868197</c:v>
                      </c:pt>
                      <c:pt idx="6">
                        <c:v>5.5376199110574618</c:v>
                      </c:pt>
                      <c:pt idx="7">
                        <c:v>5.3412011492307787</c:v>
                      </c:pt>
                      <c:pt idx="8">
                        <c:v>2.0030152830986969</c:v>
                      </c:pt>
                      <c:pt idx="11" formatCode="0.00%">
                        <c:v>0</c:v>
                      </c:pt>
                      <c:pt idx="12">
                        <c:v>5.3412011492307787</c:v>
                      </c:pt>
                      <c:pt idx="13">
                        <c:v>5.5376199110574618</c:v>
                      </c:pt>
                    </c:numCache>
                  </c:numRef>
                </c:val>
                <c:extLst xmlns:c15="http://schemas.microsoft.com/office/drawing/2012/chart">
                  <c:ext xmlns:c16="http://schemas.microsoft.com/office/drawing/2014/chart" uri="{C3380CC4-5D6E-409C-BE32-E72D297353CC}">
                    <c16:uniqueId val="{00000005-3A9B-479D-AF53-F6A89C229506}"/>
                  </c:ext>
                </c:extLst>
              </c15:ser>
            </c15:filteredBarSeries>
          </c:ext>
        </c:extLst>
      </c:bar3DChart>
      <c:catAx>
        <c:axId val="107752124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l-GR"/>
          </a:p>
        </c:txPr>
        <c:crossAx val="1077524607"/>
        <c:crosses val="autoZero"/>
        <c:auto val="1"/>
        <c:lblAlgn val="ctr"/>
        <c:lblOffset val="100"/>
        <c:noMultiLvlLbl val="0"/>
      </c:catAx>
      <c:valAx>
        <c:axId val="107752460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l-GR"/>
          </a:p>
        </c:txPr>
        <c:crossAx val="1077521247"/>
        <c:crosses val="autoZero"/>
        <c:crossBetween val="between"/>
      </c:valAx>
      <c:spPr>
        <a:noFill/>
        <a:ln>
          <a:noFill/>
        </a:ln>
        <a:effectLst/>
      </c:spPr>
    </c:plotArea>
    <c:legend>
      <c:legendPos val="b"/>
      <c:layout>
        <c:manualLayout>
          <c:xMode val="edge"/>
          <c:yMode val="edge"/>
          <c:x val="5.5892774432607678E-2"/>
          <c:y val="0.86211430773764997"/>
          <c:w val="0.22154778446811796"/>
          <c:h val="6.310047158853525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l-G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chemeClr val="tx2"/>
          </a:solidFill>
        </a:defRPr>
      </a:pPr>
      <a:endParaRPr lang="el-G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l-GR" sz="1200" b="1" i="0" u="none" strike="noStrike" baseline="0">
                <a:solidFill>
                  <a:schemeClr val="tx1"/>
                </a:solidFill>
                <a:effectLst/>
              </a:rPr>
              <a:t>Απόκλιση μεριδίου τριμήνων σε αφίξεις το 2024 από τον μέσο όρο της περιόδου 2016-2023 (σε ποσοστιαίες μονάδες)</a:t>
            </a:r>
            <a:endParaRPr lang="en-US" sz="120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autoTitleDeleted val="0"/>
    <c:plotArea>
      <c:layout/>
      <c:barChart>
        <c:barDir val="bar"/>
        <c:grouping val="clustered"/>
        <c:varyColors val="0"/>
        <c:ser>
          <c:idx val="1"/>
          <c:order val="0"/>
          <c:tx>
            <c:strRef>
              <c:f>Εποχικότητα!$R$41</c:f>
              <c:strCache>
                <c:ptCount val="1"/>
                <c:pt idx="0">
                  <c:v>Τ4-ΜΟ(2016-2023)</c:v>
                </c:pt>
              </c:strCache>
            </c:strRef>
          </c:tx>
          <c:spPr>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Εποχικότητα!$P$42:$P$55</c:f>
              <c:strCache>
                <c:ptCount val="14"/>
                <c:pt idx="0">
                  <c:v>Δυτική Μακεδονία</c:v>
                </c:pt>
                <c:pt idx="1">
                  <c:v>Στερεά Ελλάδα </c:v>
                </c:pt>
                <c:pt idx="2">
                  <c:v>Θεσσαλία</c:v>
                </c:pt>
                <c:pt idx="3">
                  <c:v>Aνατολ.Μακεδονία &amp; Θράκη</c:v>
                </c:pt>
                <c:pt idx="4">
                  <c:v>Αττική</c:v>
                </c:pt>
                <c:pt idx="5">
                  <c:v>Δυτική Ελλάδα</c:v>
                </c:pt>
                <c:pt idx="6">
                  <c:v>Πελοπόννησος</c:v>
                </c:pt>
                <c:pt idx="7">
                  <c:v>Σύνολο χώρας</c:v>
                </c:pt>
                <c:pt idx="8">
                  <c:v>Ιόνια Νησιά</c:v>
                </c:pt>
                <c:pt idx="9">
                  <c:v>Κεντρική Μακεδονία</c:v>
                </c:pt>
                <c:pt idx="10">
                  <c:v>Βόρειο Αιγαίο</c:v>
                </c:pt>
                <c:pt idx="11">
                  <c:v>Κρήτη</c:v>
                </c:pt>
                <c:pt idx="12">
                  <c:v>Νότιο Αιγαίο</c:v>
                </c:pt>
                <c:pt idx="13">
                  <c:v>'Ηπειρος</c:v>
                </c:pt>
              </c:strCache>
            </c:strRef>
          </c:cat>
          <c:val>
            <c:numRef>
              <c:f>Εποχικότητα!$R$42:$R$55</c:f>
              <c:numCache>
                <c:formatCode>General</c:formatCode>
                <c:ptCount val="14"/>
                <c:pt idx="0">
                  <c:v>6.4488046965202193</c:v>
                </c:pt>
                <c:pt idx="1">
                  <c:v>0.31555964450961371</c:v>
                </c:pt>
                <c:pt idx="2">
                  <c:v>-1.5365993432716232</c:v>
                </c:pt>
                <c:pt idx="3">
                  <c:v>-0.31304601805607624</c:v>
                </c:pt>
                <c:pt idx="4">
                  <c:v>2.2508298360649688</c:v>
                </c:pt>
                <c:pt idx="5">
                  <c:v>1.1829703479896869</c:v>
                </c:pt>
                <c:pt idx="6">
                  <c:v>2.4969736094928416</c:v>
                </c:pt>
                <c:pt idx="7">
                  <c:v>1.3220380455620906</c:v>
                </c:pt>
                <c:pt idx="8">
                  <c:v>2.1758207031512282</c:v>
                </c:pt>
                <c:pt idx="9">
                  <c:v>0.85322053921477181</c:v>
                </c:pt>
                <c:pt idx="10">
                  <c:v>0.52256784796899869</c:v>
                </c:pt>
                <c:pt idx="11">
                  <c:v>0.27515303640670841</c:v>
                </c:pt>
                <c:pt idx="12">
                  <c:v>0.47931256455863436</c:v>
                </c:pt>
                <c:pt idx="13">
                  <c:v>-2.196947831627301</c:v>
                </c:pt>
              </c:numCache>
            </c:numRef>
          </c:val>
          <c:extLst>
            <c:ext xmlns:c16="http://schemas.microsoft.com/office/drawing/2014/chart" uri="{C3380CC4-5D6E-409C-BE32-E72D297353CC}">
              <c16:uniqueId val="{00000000-1D52-42F5-9B6E-DAA41BF69F08}"/>
            </c:ext>
          </c:extLst>
        </c:ser>
        <c:ser>
          <c:idx val="0"/>
          <c:order val="1"/>
          <c:tx>
            <c:strRef>
              <c:f>Εποχικότητα!$Q$41</c:f>
              <c:strCache>
                <c:ptCount val="1"/>
                <c:pt idx="0">
                  <c:v>Τ3-MO(2016-2023)</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Εποχικότητα!$P$42:$P$55</c:f>
              <c:strCache>
                <c:ptCount val="14"/>
                <c:pt idx="0">
                  <c:v>Δυτική Μακεδονία</c:v>
                </c:pt>
                <c:pt idx="1">
                  <c:v>Στερεά Ελλάδα </c:v>
                </c:pt>
                <c:pt idx="2">
                  <c:v>Θεσσαλία</c:v>
                </c:pt>
                <c:pt idx="3">
                  <c:v>Aνατολ.Μακεδονία &amp; Θράκη</c:v>
                </c:pt>
                <c:pt idx="4">
                  <c:v>Αττική</c:v>
                </c:pt>
                <c:pt idx="5">
                  <c:v>Δυτική Ελλάδα</c:v>
                </c:pt>
                <c:pt idx="6">
                  <c:v>Πελοπόννησος</c:v>
                </c:pt>
                <c:pt idx="7">
                  <c:v>Σύνολο χώρας</c:v>
                </c:pt>
                <c:pt idx="8">
                  <c:v>Ιόνια Νησιά</c:v>
                </c:pt>
                <c:pt idx="9">
                  <c:v>Κεντρική Μακεδονία</c:v>
                </c:pt>
                <c:pt idx="10">
                  <c:v>Βόρειο Αιγαίο</c:v>
                </c:pt>
                <c:pt idx="11">
                  <c:v>Κρήτη</c:v>
                </c:pt>
                <c:pt idx="12">
                  <c:v>Νότιο Αιγαίο</c:v>
                </c:pt>
                <c:pt idx="13">
                  <c:v>'Ηπειρος</c:v>
                </c:pt>
              </c:strCache>
            </c:strRef>
          </c:cat>
          <c:val>
            <c:numRef>
              <c:f>Εποχικότητα!$Q$42:$Q$55</c:f>
              <c:numCache>
                <c:formatCode>General</c:formatCode>
                <c:ptCount val="14"/>
                <c:pt idx="0">
                  <c:v>-10.479396427024501</c:v>
                </c:pt>
                <c:pt idx="1">
                  <c:v>-9.1521247162815893</c:v>
                </c:pt>
                <c:pt idx="2">
                  <c:v>-7.1914561137364608</c:v>
                </c:pt>
                <c:pt idx="3">
                  <c:v>-6.6961274336012622</c:v>
                </c:pt>
                <c:pt idx="4">
                  <c:v>-6.1073006915585424</c:v>
                </c:pt>
                <c:pt idx="5">
                  <c:v>-5.6623979397799342</c:v>
                </c:pt>
                <c:pt idx="6">
                  <c:v>-5.6608302539869708</c:v>
                </c:pt>
                <c:pt idx="7">
                  <c:v>-4.0763905886380787</c:v>
                </c:pt>
                <c:pt idx="8">
                  <c:v>-3.0928113178439354</c:v>
                </c:pt>
                <c:pt idx="9">
                  <c:v>-2.892470768186739</c:v>
                </c:pt>
                <c:pt idx="10">
                  <c:v>-1.8185096360990971</c:v>
                </c:pt>
                <c:pt idx="11">
                  <c:v>-1.3379776034477708</c:v>
                </c:pt>
                <c:pt idx="12">
                  <c:v>-1.1752172932340876</c:v>
                </c:pt>
                <c:pt idx="13">
                  <c:v>4.8639800008314467</c:v>
                </c:pt>
              </c:numCache>
            </c:numRef>
          </c:val>
          <c:extLst>
            <c:ext xmlns:c16="http://schemas.microsoft.com/office/drawing/2014/chart" uri="{C3380CC4-5D6E-409C-BE32-E72D297353CC}">
              <c16:uniqueId val="{00000001-1D52-42F5-9B6E-DAA41BF69F08}"/>
            </c:ext>
          </c:extLst>
        </c:ser>
        <c:ser>
          <c:idx val="2"/>
          <c:order val="2"/>
          <c:tx>
            <c:strRef>
              <c:f>Εποχικότητα!$S$41</c:f>
              <c:strCache>
                <c:ptCount val="1"/>
                <c:pt idx="0">
                  <c:v>Τ2-ΜΟ(2026-2023)</c:v>
                </c:pt>
              </c:strCache>
            </c:strRef>
          </c:tx>
          <c:spPr>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Εποχικότητα!$P$42:$P$55</c:f>
              <c:strCache>
                <c:ptCount val="14"/>
                <c:pt idx="0">
                  <c:v>Δυτική Μακεδονία</c:v>
                </c:pt>
                <c:pt idx="1">
                  <c:v>Στερεά Ελλάδα </c:v>
                </c:pt>
                <c:pt idx="2">
                  <c:v>Θεσσαλία</c:v>
                </c:pt>
                <c:pt idx="3">
                  <c:v>Aνατολ.Μακεδονία &amp; Θράκη</c:v>
                </c:pt>
                <c:pt idx="4">
                  <c:v>Αττική</c:v>
                </c:pt>
                <c:pt idx="5">
                  <c:v>Δυτική Ελλάδα</c:v>
                </c:pt>
                <c:pt idx="6">
                  <c:v>Πελοπόννησος</c:v>
                </c:pt>
                <c:pt idx="7">
                  <c:v>Σύνολο χώρας</c:v>
                </c:pt>
                <c:pt idx="8">
                  <c:v>Ιόνια Νησιά</c:v>
                </c:pt>
                <c:pt idx="9">
                  <c:v>Κεντρική Μακεδονία</c:v>
                </c:pt>
                <c:pt idx="10">
                  <c:v>Βόρειο Αιγαίο</c:v>
                </c:pt>
                <c:pt idx="11">
                  <c:v>Κρήτη</c:v>
                </c:pt>
                <c:pt idx="12">
                  <c:v>Νότιο Αιγαίο</c:v>
                </c:pt>
                <c:pt idx="13">
                  <c:v>'Ηπειρος</c:v>
                </c:pt>
              </c:strCache>
            </c:strRef>
          </c:cat>
          <c:val>
            <c:numRef>
              <c:f>Εποχικότητα!$S$42:$S$55</c:f>
              <c:numCache>
                <c:formatCode>General</c:formatCode>
                <c:ptCount val="14"/>
                <c:pt idx="0">
                  <c:v>5.3412011492307787</c:v>
                </c:pt>
                <c:pt idx="1">
                  <c:v>5.5376199110574618</c:v>
                </c:pt>
                <c:pt idx="2">
                  <c:v>7.6362046462047557</c:v>
                </c:pt>
                <c:pt idx="3">
                  <c:v>4.5580395920567094</c:v>
                </c:pt>
                <c:pt idx="4">
                  <c:v>2.0030152830986969</c:v>
                </c:pt>
                <c:pt idx="5">
                  <c:v>0.63448447805935226</c:v>
                </c:pt>
                <c:pt idx="6">
                  <c:v>0.17696479323868197</c:v>
                </c:pt>
                <c:pt idx="7">
                  <c:v>1.7955938511058145</c:v>
                </c:pt>
                <c:pt idx="8">
                  <c:v>1.009545302328843</c:v>
                </c:pt>
                <c:pt idx="9">
                  <c:v>1.0074080557179648</c:v>
                </c:pt>
                <c:pt idx="10">
                  <c:v>0.45377711429159806</c:v>
                </c:pt>
                <c:pt idx="11">
                  <c:v>1.4766717244332539</c:v>
                </c:pt>
                <c:pt idx="12">
                  <c:v>0.88469140008511915</c:v>
                </c:pt>
                <c:pt idx="13">
                  <c:v>-0.24275052167719025</c:v>
                </c:pt>
              </c:numCache>
            </c:numRef>
          </c:val>
          <c:extLst>
            <c:ext xmlns:c16="http://schemas.microsoft.com/office/drawing/2014/chart" uri="{C3380CC4-5D6E-409C-BE32-E72D297353CC}">
              <c16:uniqueId val="{00000002-1D52-42F5-9B6E-DAA41BF69F08}"/>
            </c:ext>
          </c:extLst>
        </c:ser>
        <c:ser>
          <c:idx val="3"/>
          <c:order val="3"/>
          <c:tx>
            <c:strRef>
              <c:f>Εποχικότητα!$T$41</c:f>
              <c:strCache>
                <c:ptCount val="1"/>
                <c:pt idx="0">
                  <c:v>Τ1-ΜΟ(2016-2023)</c:v>
                </c:pt>
              </c:strCache>
            </c:strRef>
          </c:tx>
          <c:spPr>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Εποχικότητα!$P$42:$P$55</c:f>
              <c:strCache>
                <c:ptCount val="14"/>
                <c:pt idx="0">
                  <c:v>Δυτική Μακεδονία</c:v>
                </c:pt>
                <c:pt idx="1">
                  <c:v>Στερεά Ελλάδα </c:v>
                </c:pt>
                <c:pt idx="2">
                  <c:v>Θεσσαλία</c:v>
                </c:pt>
                <c:pt idx="3">
                  <c:v>Aνατολ.Μακεδονία &amp; Θράκη</c:v>
                </c:pt>
                <c:pt idx="4">
                  <c:v>Αττική</c:v>
                </c:pt>
                <c:pt idx="5">
                  <c:v>Δυτική Ελλάδα</c:v>
                </c:pt>
                <c:pt idx="6">
                  <c:v>Πελοπόννησος</c:v>
                </c:pt>
                <c:pt idx="7">
                  <c:v>Σύνολο χώρας</c:v>
                </c:pt>
                <c:pt idx="8">
                  <c:v>Ιόνια Νησιά</c:v>
                </c:pt>
                <c:pt idx="9">
                  <c:v>Κεντρική Μακεδονία</c:v>
                </c:pt>
                <c:pt idx="10">
                  <c:v>Βόρειο Αιγαίο</c:v>
                </c:pt>
                <c:pt idx="11">
                  <c:v>Κρήτη</c:v>
                </c:pt>
                <c:pt idx="12">
                  <c:v>Νότιο Αιγαίο</c:v>
                </c:pt>
                <c:pt idx="13">
                  <c:v>'Ηπειρος</c:v>
                </c:pt>
              </c:strCache>
            </c:strRef>
          </c:cat>
          <c:val>
            <c:numRef>
              <c:f>Εποχικότητα!$T$42:$T$55</c:f>
              <c:numCache>
                <c:formatCode>General</c:formatCode>
                <c:ptCount val="14"/>
                <c:pt idx="0">
                  <c:v>-1.3106094187264619</c:v>
                </c:pt>
                <c:pt idx="1">
                  <c:v>3.298945160714513</c:v>
                </c:pt>
                <c:pt idx="2">
                  <c:v>1.0918508108033285</c:v>
                </c:pt>
                <c:pt idx="3">
                  <c:v>2.4511338596006391</c:v>
                </c:pt>
                <c:pt idx="4">
                  <c:v>1.8534555723948771</c:v>
                </c:pt>
                <c:pt idx="5">
                  <c:v>3.8449431137308738</c:v>
                </c:pt>
                <c:pt idx="6">
                  <c:v>2.9868918512554061</c:v>
                </c:pt>
                <c:pt idx="7">
                  <c:v>0.95875869197016361</c:v>
                </c:pt>
                <c:pt idx="8">
                  <c:v>-9.2554687636146882E-2</c:v>
                </c:pt>
                <c:pt idx="9">
                  <c:v>1.0318421732539995</c:v>
                </c:pt>
                <c:pt idx="10">
                  <c:v>0.84216467383849969</c:v>
                </c:pt>
                <c:pt idx="11">
                  <c:v>-0.41384715739218958</c:v>
                </c:pt>
                <c:pt idx="12">
                  <c:v>-0.18878667140964306</c:v>
                </c:pt>
                <c:pt idx="13">
                  <c:v>-2.4242816475269615</c:v>
                </c:pt>
              </c:numCache>
            </c:numRef>
          </c:val>
          <c:extLst>
            <c:ext xmlns:c16="http://schemas.microsoft.com/office/drawing/2014/chart" uri="{C3380CC4-5D6E-409C-BE32-E72D297353CC}">
              <c16:uniqueId val="{00000003-1D52-42F5-9B6E-DAA41BF69F08}"/>
            </c:ext>
          </c:extLst>
        </c:ser>
        <c:dLbls>
          <c:showLegendKey val="0"/>
          <c:showVal val="0"/>
          <c:showCatName val="0"/>
          <c:showSerName val="0"/>
          <c:showPercent val="0"/>
          <c:showBubbleSize val="0"/>
        </c:dLbls>
        <c:gapWidth val="150"/>
        <c:axId val="1135835375"/>
        <c:axId val="1135849295"/>
      </c:barChart>
      <c:catAx>
        <c:axId val="1135835375"/>
        <c:scaling>
          <c:orientation val="minMax"/>
        </c:scaling>
        <c:delete val="0"/>
        <c:axPos val="l"/>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135849295"/>
        <c:crosses val="autoZero"/>
        <c:auto val="1"/>
        <c:lblAlgn val="ctr"/>
        <c:lblOffset val="100"/>
        <c:noMultiLvlLbl val="0"/>
      </c:catAx>
      <c:valAx>
        <c:axId val="1135849295"/>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l-GR"/>
                  <a:t>ποσοστιαίες</a:t>
                </a:r>
                <a:r>
                  <a:rPr lang="el-GR" baseline="0"/>
                  <a:t> μονάδες</a:t>
                </a:r>
                <a:endParaRPr lang="en-US"/>
              </a:p>
            </c:rich>
          </c:tx>
          <c:layout>
            <c:manualLayout>
              <c:xMode val="edge"/>
              <c:yMode val="edge"/>
              <c:x val="0.77025354975342752"/>
              <c:y val="0.878796485692395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13583537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pivotSource>
    <c:name>[population_nuts2.xlsx]Sheet1!PivotTable1</c:name>
    <c:fmtId val="21"/>
  </c:pivotSource>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l-GR" sz="1200" b="1">
                <a:solidFill>
                  <a:schemeClr val="tx1"/>
                </a:solidFill>
              </a:rPr>
              <a:t>Δείκτης εξάρτησης της</a:t>
            </a:r>
            <a:r>
              <a:rPr lang="el-GR" sz="1200" b="1" baseline="0">
                <a:solidFill>
                  <a:schemeClr val="tx1"/>
                </a:solidFill>
              </a:rPr>
              <a:t> τρίτης ηλικίας (%)</a:t>
            </a:r>
            <a:endParaRPr lang="en-US" sz="1200" b="1">
              <a:solidFill>
                <a:schemeClr val="tx1"/>
              </a:solidFill>
            </a:endParaRPr>
          </a:p>
        </c:rich>
      </c:tx>
      <c:layout>
        <c:manualLayout>
          <c:xMode val="edge"/>
          <c:yMode val="edge"/>
          <c:x val="0.26672166898255367"/>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ivotFmts>
      <c:pivotFmt>
        <c:idx val="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79"/>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8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9"/>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9924347691832645E-2"/>
          <c:y val="0.11412105226168733"/>
          <c:w val="0.90311486799444185"/>
          <c:h val="0.55114616379459014"/>
        </c:manualLayout>
      </c:layout>
      <c:barChart>
        <c:barDir val="col"/>
        <c:grouping val="clustered"/>
        <c:varyColors val="0"/>
        <c:ser>
          <c:idx val="0"/>
          <c:order val="0"/>
          <c:tx>
            <c:strRef>
              <c:f>Sheet1!$G$56:$G$58</c:f>
              <c:strCache>
                <c:ptCount val="1"/>
                <c:pt idx="0">
                  <c:v>Βασικό - 2050</c:v>
                </c:pt>
              </c:strCache>
            </c:strRef>
          </c:tx>
          <c:spPr>
            <a:solidFill>
              <a:schemeClr val="accent6">
                <a:tint val="58000"/>
              </a:schemeClr>
            </a:solidFill>
            <a:ln>
              <a:noFill/>
            </a:ln>
            <a:effectLst/>
          </c:spPr>
          <c:invertIfNegative val="0"/>
          <c:cat>
            <c:strRef>
              <c:f>Sheet1!$F$59:$F$72</c:f>
              <c:strCache>
                <c:ptCount val="13"/>
                <c:pt idx="0">
                  <c:v>Αττική</c:v>
                </c:pt>
                <c:pt idx="1">
                  <c:v>Βόρειο Αιγαίο</c:v>
                </c:pt>
                <c:pt idx="2">
                  <c:v>Νότιο Αιγαίο</c:v>
                </c:pt>
                <c:pt idx="3">
                  <c:v>Κρήτη</c:v>
                </c:pt>
                <c:pt idx="4">
                  <c:v>Ανατολική Μακεδονία και Θράκη</c:v>
                </c:pt>
                <c:pt idx="5">
                  <c:v>Κεντρική Μακεδονία</c:v>
                </c:pt>
                <c:pt idx="6">
                  <c:v>Δυτική Μακεδονία</c:v>
                </c:pt>
                <c:pt idx="7">
                  <c:v>Ήπειρος</c:v>
                </c:pt>
                <c:pt idx="8">
                  <c:v>Θεσσαλία</c:v>
                </c:pt>
                <c:pt idx="9">
                  <c:v>Ιόνιοι Νήσοι</c:v>
                </c:pt>
                <c:pt idx="10">
                  <c:v>Δυτική Ελλάδα</c:v>
                </c:pt>
                <c:pt idx="11">
                  <c:v>Στερεά Ελλάδα</c:v>
                </c:pt>
                <c:pt idx="12">
                  <c:v>Πελοπόννησος</c:v>
                </c:pt>
              </c:strCache>
            </c:strRef>
          </c:cat>
          <c:val>
            <c:numRef>
              <c:f>Sheet1!$G$59:$G$72</c:f>
              <c:numCache>
                <c:formatCode>0</c:formatCode>
                <c:ptCount val="13"/>
                <c:pt idx="0">
                  <c:v>68.857139587402344</c:v>
                </c:pt>
                <c:pt idx="1">
                  <c:v>37.033332824707031</c:v>
                </c:pt>
                <c:pt idx="2">
                  <c:v>54.599998474121094</c:v>
                </c:pt>
                <c:pt idx="3">
                  <c:v>55.950000762939453</c:v>
                </c:pt>
                <c:pt idx="4">
                  <c:v>54.380001068115234</c:v>
                </c:pt>
                <c:pt idx="5">
                  <c:v>59.228572845458984</c:v>
                </c:pt>
                <c:pt idx="6">
                  <c:v>75.066665649414063</c:v>
                </c:pt>
                <c:pt idx="7">
                  <c:v>66.233329772949219</c:v>
                </c:pt>
                <c:pt idx="8">
                  <c:v>65.5</c:v>
                </c:pt>
                <c:pt idx="9">
                  <c:v>62.150001525878906</c:v>
                </c:pt>
                <c:pt idx="10">
                  <c:v>63.566665649414063</c:v>
                </c:pt>
                <c:pt idx="11">
                  <c:v>68.360000610351563</c:v>
                </c:pt>
                <c:pt idx="12">
                  <c:v>65.333335876464844</c:v>
                </c:pt>
              </c:numCache>
            </c:numRef>
          </c:val>
          <c:extLst>
            <c:ext xmlns:c16="http://schemas.microsoft.com/office/drawing/2014/chart" uri="{C3380CC4-5D6E-409C-BE32-E72D297353CC}">
              <c16:uniqueId val="{00000000-FA91-4EAA-AED2-64ADA45E493E}"/>
            </c:ext>
          </c:extLst>
        </c:ser>
        <c:ser>
          <c:idx val="1"/>
          <c:order val="1"/>
          <c:tx>
            <c:strRef>
              <c:f>Sheet1!$H$56:$H$58</c:f>
              <c:strCache>
                <c:ptCount val="1"/>
                <c:pt idx="0">
                  <c:v>Βασικό - 2100</c:v>
                </c:pt>
              </c:strCache>
            </c:strRef>
          </c:tx>
          <c:spPr>
            <a:solidFill>
              <a:schemeClr val="accent6">
                <a:tint val="86000"/>
              </a:schemeClr>
            </a:solidFill>
            <a:ln>
              <a:noFill/>
            </a:ln>
            <a:effectLst/>
          </c:spPr>
          <c:invertIfNegative val="0"/>
          <c:cat>
            <c:strRef>
              <c:f>Sheet1!$F$59:$F$72</c:f>
              <c:strCache>
                <c:ptCount val="13"/>
                <c:pt idx="0">
                  <c:v>Αττική</c:v>
                </c:pt>
                <c:pt idx="1">
                  <c:v>Βόρειο Αιγαίο</c:v>
                </c:pt>
                <c:pt idx="2">
                  <c:v>Νότιο Αιγαίο</c:v>
                </c:pt>
                <c:pt idx="3">
                  <c:v>Κρήτη</c:v>
                </c:pt>
                <c:pt idx="4">
                  <c:v>Ανατολική Μακεδονία και Θράκη</c:v>
                </c:pt>
                <c:pt idx="5">
                  <c:v>Κεντρική Μακεδονία</c:v>
                </c:pt>
                <c:pt idx="6">
                  <c:v>Δυτική Μακεδονία</c:v>
                </c:pt>
                <c:pt idx="7">
                  <c:v>Ήπειρος</c:v>
                </c:pt>
                <c:pt idx="8">
                  <c:v>Θεσσαλία</c:v>
                </c:pt>
                <c:pt idx="9">
                  <c:v>Ιόνιοι Νήσοι</c:v>
                </c:pt>
                <c:pt idx="10">
                  <c:v>Δυτική Ελλάδα</c:v>
                </c:pt>
                <c:pt idx="11">
                  <c:v>Στερεά Ελλάδα</c:v>
                </c:pt>
                <c:pt idx="12">
                  <c:v>Πελοπόννησος</c:v>
                </c:pt>
              </c:strCache>
            </c:strRef>
          </c:cat>
          <c:val>
            <c:numRef>
              <c:f>Sheet1!$H$59:$H$72</c:f>
              <c:numCache>
                <c:formatCode>0</c:formatCode>
                <c:ptCount val="13"/>
                <c:pt idx="0">
                  <c:v>61.085712432861328</c:v>
                </c:pt>
                <c:pt idx="1">
                  <c:v>54.066665649414063</c:v>
                </c:pt>
                <c:pt idx="2">
                  <c:v>53.700000762939453</c:v>
                </c:pt>
                <c:pt idx="3">
                  <c:v>55.924999237060547</c:v>
                </c:pt>
                <c:pt idx="4">
                  <c:v>57.540000915527344</c:v>
                </c:pt>
                <c:pt idx="5">
                  <c:v>60.585712432861328</c:v>
                </c:pt>
                <c:pt idx="6">
                  <c:v>67.066665649414063</c:v>
                </c:pt>
                <c:pt idx="7">
                  <c:v>64.400001525878906</c:v>
                </c:pt>
                <c:pt idx="8">
                  <c:v>62.700000762939453</c:v>
                </c:pt>
                <c:pt idx="9">
                  <c:v>55.75</c:v>
                </c:pt>
                <c:pt idx="10">
                  <c:v>64.066665649414063</c:v>
                </c:pt>
                <c:pt idx="11">
                  <c:v>69.720001220703125</c:v>
                </c:pt>
                <c:pt idx="12">
                  <c:v>60.099998474121094</c:v>
                </c:pt>
              </c:numCache>
            </c:numRef>
          </c:val>
          <c:extLst>
            <c:ext xmlns:c16="http://schemas.microsoft.com/office/drawing/2014/chart" uri="{C3380CC4-5D6E-409C-BE32-E72D297353CC}">
              <c16:uniqueId val="{00000001-FA91-4EAA-AED2-64ADA45E493E}"/>
            </c:ext>
          </c:extLst>
        </c:ser>
        <c:ser>
          <c:idx val="2"/>
          <c:order val="2"/>
          <c:tx>
            <c:strRef>
              <c:f>Sheet1!$I$56:$I$58</c:f>
              <c:strCache>
                <c:ptCount val="1"/>
                <c:pt idx="0">
                  <c:v>Καθόλου μετανάστευση - 2050</c:v>
                </c:pt>
              </c:strCache>
            </c:strRef>
          </c:tx>
          <c:spPr>
            <a:solidFill>
              <a:schemeClr val="accent6">
                <a:shade val="86000"/>
              </a:schemeClr>
            </a:solidFill>
            <a:ln>
              <a:noFill/>
            </a:ln>
            <a:effectLst/>
          </c:spPr>
          <c:invertIfNegative val="0"/>
          <c:cat>
            <c:strRef>
              <c:f>Sheet1!$F$59:$F$72</c:f>
              <c:strCache>
                <c:ptCount val="13"/>
                <c:pt idx="0">
                  <c:v>Αττική</c:v>
                </c:pt>
                <c:pt idx="1">
                  <c:v>Βόρειο Αιγαίο</c:v>
                </c:pt>
                <c:pt idx="2">
                  <c:v>Νότιο Αιγαίο</c:v>
                </c:pt>
                <c:pt idx="3">
                  <c:v>Κρήτη</c:v>
                </c:pt>
                <c:pt idx="4">
                  <c:v>Ανατολική Μακεδονία και Θράκη</c:v>
                </c:pt>
                <c:pt idx="5">
                  <c:v>Κεντρική Μακεδονία</c:v>
                </c:pt>
                <c:pt idx="6">
                  <c:v>Δυτική Μακεδονία</c:v>
                </c:pt>
                <c:pt idx="7">
                  <c:v>Ήπειρος</c:v>
                </c:pt>
                <c:pt idx="8">
                  <c:v>Θεσσαλία</c:v>
                </c:pt>
                <c:pt idx="9">
                  <c:v>Ιόνιοι Νήσοι</c:v>
                </c:pt>
                <c:pt idx="10">
                  <c:v>Δυτική Ελλάδα</c:v>
                </c:pt>
                <c:pt idx="11">
                  <c:v>Στερεά Ελλάδα</c:v>
                </c:pt>
                <c:pt idx="12">
                  <c:v>Πελοπόννησος</c:v>
                </c:pt>
              </c:strCache>
            </c:strRef>
          </c:cat>
          <c:val>
            <c:numRef>
              <c:f>Sheet1!$I$59:$I$72</c:f>
              <c:numCache>
                <c:formatCode>0</c:formatCode>
                <c:ptCount val="13"/>
                <c:pt idx="0">
                  <c:v>68.371429443359375</c:v>
                </c:pt>
                <c:pt idx="1">
                  <c:v>49.533332824707031</c:v>
                </c:pt>
                <c:pt idx="2">
                  <c:v>61.400001525878906</c:v>
                </c:pt>
                <c:pt idx="3">
                  <c:v>61.375</c:v>
                </c:pt>
                <c:pt idx="4">
                  <c:v>62.5</c:v>
                </c:pt>
                <c:pt idx="5">
                  <c:v>67.900001525878906</c:v>
                </c:pt>
                <c:pt idx="6">
                  <c:v>72.033332824707031</c:v>
                </c:pt>
                <c:pt idx="7">
                  <c:v>74.066665649414063</c:v>
                </c:pt>
                <c:pt idx="8">
                  <c:v>68.166664123535156</c:v>
                </c:pt>
                <c:pt idx="9">
                  <c:v>67.349998474121094</c:v>
                </c:pt>
                <c:pt idx="10">
                  <c:v>64.566665649414063</c:v>
                </c:pt>
                <c:pt idx="11">
                  <c:v>76.980003356933594</c:v>
                </c:pt>
                <c:pt idx="12">
                  <c:v>73.466667175292969</c:v>
                </c:pt>
              </c:numCache>
            </c:numRef>
          </c:val>
          <c:extLst>
            <c:ext xmlns:c16="http://schemas.microsoft.com/office/drawing/2014/chart" uri="{C3380CC4-5D6E-409C-BE32-E72D297353CC}">
              <c16:uniqueId val="{00000002-FA91-4EAA-AED2-64ADA45E493E}"/>
            </c:ext>
          </c:extLst>
        </c:ser>
        <c:ser>
          <c:idx val="3"/>
          <c:order val="3"/>
          <c:tx>
            <c:strRef>
              <c:f>Sheet1!$J$56:$J$58</c:f>
              <c:strCache>
                <c:ptCount val="1"/>
                <c:pt idx="0">
                  <c:v>Καθόλου μετανάστευση - 2100</c:v>
                </c:pt>
              </c:strCache>
            </c:strRef>
          </c:tx>
          <c:spPr>
            <a:solidFill>
              <a:schemeClr val="accent6">
                <a:shade val="58000"/>
              </a:schemeClr>
            </a:solidFill>
            <a:ln>
              <a:noFill/>
            </a:ln>
            <a:effectLst/>
          </c:spPr>
          <c:invertIfNegative val="0"/>
          <c:cat>
            <c:strRef>
              <c:f>Sheet1!$F$59:$F$72</c:f>
              <c:strCache>
                <c:ptCount val="13"/>
                <c:pt idx="0">
                  <c:v>Αττική</c:v>
                </c:pt>
                <c:pt idx="1">
                  <c:v>Βόρειο Αιγαίο</c:v>
                </c:pt>
                <c:pt idx="2">
                  <c:v>Νότιο Αιγαίο</c:v>
                </c:pt>
                <c:pt idx="3">
                  <c:v>Κρήτη</c:v>
                </c:pt>
                <c:pt idx="4">
                  <c:v>Ανατολική Μακεδονία και Θράκη</c:v>
                </c:pt>
                <c:pt idx="5">
                  <c:v>Κεντρική Μακεδονία</c:v>
                </c:pt>
                <c:pt idx="6">
                  <c:v>Δυτική Μακεδονία</c:v>
                </c:pt>
                <c:pt idx="7">
                  <c:v>Ήπειρος</c:v>
                </c:pt>
                <c:pt idx="8">
                  <c:v>Θεσσαλία</c:v>
                </c:pt>
                <c:pt idx="9">
                  <c:v>Ιόνιοι Νήσοι</c:v>
                </c:pt>
                <c:pt idx="10">
                  <c:v>Δυτική Ελλάδα</c:v>
                </c:pt>
                <c:pt idx="11">
                  <c:v>Στερεά Ελλάδα</c:v>
                </c:pt>
                <c:pt idx="12">
                  <c:v>Πελοπόννησος</c:v>
                </c:pt>
              </c:strCache>
            </c:strRef>
          </c:cat>
          <c:val>
            <c:numRef>
              <c:f>Sheet1!$J$59:$J$72</c:f>
              <c:numCache>
                <c:formatCode>0</c:formatCode>
                <c:ptCount val="13"/>
                <c:pt idx="0">
                  <c:v>75.871429443359375</c:v>
                </c:pt>
                <c:pt idx="1">
                  <c:v>69.199996948242188</c:v>
                </c:pt>
                <c:pt idx="2">
                  <c:v>67.300003051757813</c:v>
                </c:pt>
                <c:pt idx="3">
                  <c:v>70.400001525878906</c:v>
                </c:pt>
                <c:pt idx="4">
                  <c:v>80.239997863769531</c:v>
                </c:pt>
                <c:pt idx="5">
                  <c:v>80.885711669921875</c:v>
                </c:pt>
                <c:pt idx="6">
                  <c:v>86.599998474121094</c:v>
                </c:pt>
                <c:pt idx="7">
                  <c:v>88.433334350585938</c:v>
                </c:pt>
                <c:pt idx="8">
                  <c:v>79.233329772949219</c:v>
                </c:pt>
                <c:pt idx="9">
                  <c:v>67.925003051757813</c:v>
                </c:pt>
                <c:pt idx="10">
                  <c:v>81.800003051757813</c:v>
                </c:pt>
                <c:pt idx="11">
                  <c:v>97.339996337890625</c:v>
                </c:pt>
                <c:pt idx="12">
                  <c:v>75.366668701171875</c:v>
                </c:pt>
              </c:numCache>
            </c:numRef>
          </c:val>
          <c:extLst>
            <c:ext xmlns:c16="http://schemas.microsoft.com/office/drawing/2014/chart" uri="{C3380CC4-5D6E-409C-BE32-E72D297353CC}">
              <c16:uniqueId val="{00000003-FA91-4EAA-AED2-64ADA45E493E}"/>
            </c:ext>
          </c:extLst>
        </c:ser>
        <c:dLbls>
          <c:showLegendKey val="0"/>
          <c:showVal val="0"/>
          <c:showCatName val="0"/>
          <c:showSerName val="0"/>
          <c:showPercent val="0"/>
          <c:showBubbleSize val="0"/>
        </c:dLbls>
        <c:gapWidth val="219"/>
        <c:overlap val="-27"/>
        <c:axId val="1509442160"/>
        <c:axId val="1509442640"/>
      </c:barChart>
      <c:catAx>
        <c:axId val="150944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l-GR"/>
          </a:p>
        </c:txPr>
        <c:crossAx val="1509442640"/>
        <c:crosses val="autoZero"/>
        <c:auto val="1"/>
        <c:lblAlgn val="ctr"/>
        <c:lblOffset val="100"/>
        <c:noMultiLvlLbl val="0"/>
      </c:catAx>
      <c:valAx>
        <c:axId val="1509442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509442160"/>
        <c:crosses val="autoZero"/>
        <c:crossBetween val="between"/>
      </c:valAx>
      <c:spPr>
        <a:noFill/>
        <a:ln>
          <a:noFill/>
        </a:ln>
        <a:effectLst/>
      </c:spPr>
    </c:plotArea>
    <c:legend>
      <c:legendPos val="b"/>
      <c:layout>
        <c:manualLayout>
          <c:xMode val="edge"/>
          <c:yMode val="edge"/>
          <c:x val="9.3795159796201941E-2"/>
          <c:y val="9.6746614094820438E-2"/>
          <c:w val="0.46682144511347845"/>
          <c:h val="0.1589139315831253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[population_nuts2.xlsx]Sheet1!PivotTable11</c:name>
    <c:fmtId val="11"/>
  </c:pivotSource>
  <c:chart>
    <c:title>
      <c:tx>
        <c:rich>
          <a:bodyPr rot="0" spcFirstLastPara="1" vertOverflow="ellipsis" vert="horz" wrap="square" anchor="ctr" anchorCtr="1"/>
          <a:lstStyle/>
          <a:p>
            <a:pPr algn="ctr" rtl="0">
              <a:defRPr lang="el-GR" sz="1200" b="1" i="0" u="none" strike="noStrike" kern="1200" spc="0" baseline="0" dirty="0" smtClean="0">
                <a:solidFill>
                  <a:schemeClr val="tx1"/>
                </a:solidFill>
                <a:latin typeface="+mn-lt"/>
                <a:ea typeface="+mn-ea"/>
                <a:cs typeface="+mn-cs"/>
              </a:defRPr>
            </a:pPr>
            <a:r>
              <a:rPr lang="el-GR" sz="1200" b="1" i="0" u="none" strike="noStrike" kern="1200" spc="0" baseline="0">
                <a:solidFill>
                  <a:schemeClr val="tx1"/>
                </a:solidFill>
                <a:latin typeface="+mn-lt"/>
                <a:ea typeface="+mn-ea"/>
                <a:cs typeface="+mn-cs"/>
              </a:rPr>
              <a:t>Πληθυσμιακές προβολές ανά περιφέρεια και ηλικία, βασικό σενάριο</a:t>
            </a:r>
          </a:p>
        </c:rich>
      </c:tx>
      <c:layout>
        <c:manualLayout>
          <c:xMode val="edge"/>
          <c:yMode val="edge"/>
          <c:x val="0.16749382430137411"/>
          <c:y val="0"/>
        </c:manualLayout>
      </c:layout>
      <c:overlay val="0"/>
      <c:spPr>
        <a:noFill/>
        <a:ln>
          <a:noFill/>
        </a:ln>
        <a:effectLst/>
      </c:spPr>
      <c:txPr>
        <a:bodyPr rot="0" spcFirstLastPara="1" vertOverflow="ellipsis" vert="horz" wrap="square" anchor="ctr" anchorCtr="1"/>
        <a:lstStyle/>
        <a:p>
          <a:pPr algn="ctr" rtl="0">
            <a:defRPr lang="el-GR" sz="1200" b="1" i="0" u="none" strike="noStrike" kern="1200" spc="0" baseline="0" dirty="0" smtClean="0">
              <a:solidFill>
                <a:schemeClr val="tx1"/>
              </a:solidFill>
              <a:latin typeface="+mn-lt"/>
              <a:ea typeface="+mn-ea"/>
              <a:cs typeface="+mn-cs"/>
            </a:defRPr>
          </a:pPr>
          <a:endParaRPr lang="el-GR"/>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8406024624253775"/>
          <c:y val="9.5512568992465574E-2"/>
          <c:w val="0.81446498126098521"/>
          <c:h val="0.55328722208837711"/>
        </c:manualLayout>
      </c:layout>
      <c:barChart>
        <c:barDir val="col"/>
        <c:grouping val="clustered"/>
        <c:varyColors val="0"/>
        <c:ser>
          <c:idx val="0"/>
          <c:order val="0"/>
          <c:tx>
            <c:strRef>
              <c:f>Sheet1!$G$261:$G$263</c:f>
              <c:strCache>
                <c:ptCount val="1"/>
                <c:pt idx="0">
                  <c:v>2026 - 1 έως 55 ετών</c:v>
                </c:pt>
              </c:strCache>
            </c:strRef>
          </c:tx>
          <c:spPr>
            <a:solidFill>
              <a:schemeClr val="accent3"/>
            </a:solidFill>
            <a:ln>
              <a:noFill/>
            </a:ln>
            <a:effectLst/>
          </c:spPr>
          <c:invertIfNegative val="0"/>
          <c:cat>
            <c:strRef>
              <c:f>Sheet1!$F$264:$F$277</c:f>
              <c:strCache>
                <c:ptCount val="13"/>
                <c:pt idx="0">
                  <c:v>Ανατολική Μακεδονία και Θράκη</c:v>
                </c:pt>
                <c:pt idx="1">
                  <c:v>Αττική</c:v>
                </c:pt>
                <c:pt idx="2">
                  <c:v>Βόρειο Αιγαίο</c:v>
                </c:pt>
                <c:pt idx="3">
                  <c:v>Δυτική Ελλάδα</c:v>
                </c:pt>
                <c:pt idx="4">
                  <c:v>Δυτική Μακεδονία</c:v>
                </c:pt>
                <c:pt idx="5">
                  <c:v>Ήπειρος</c:v>
                </c:pt>
                <c:pt idx="6">
                  <c:v>Θεσσαλία</c:v>
                </c:pt>
                <c:pt idx="7">
                  <c:v>Ιόνιοι Νήσοι</c:v>
                </c:pt>
                <c:pt idx="8">
                  <c:v>Κεντρική Μακεδονία</c:v>
                </c:pt>
                <c:pt idx="9">
                  <c:v>Κρήτη</c:v>
                </c:pt>
                <c:pt idx="10">
                  <c:v>Νότιο Αιγαίο</c:v>
                </c:pt>
                <c:pt idx="11">
                  <c:v>Πελοπόννησος</c:v>
                </c:pt>
                <c:pt idx="12">
                  <c:v>Στερεά Ελλάδα</c:v>
                </c:pt>
              </c:strCache>
            </c:strRef>
          </c:cat>
          <c:val>
            <c:numRef>
              <c:f>Sheet1!$G$264:$G$277</c:f>
              <c:numCache>
                <c:formatCode>0</c:formatCode>
                <c:ptCount val="13"/>
                <c:pt idx="0">
                  <c:v>361771</c:v>
                </c:pt>
                <c:pt idx="1">
                  <c:v>2197600</c:v>
                </c:pt>
                <c:pt idx="2">
                  <c:v>169502</c:v>
                </c:pt>
                <c:pt idx="3">
                  <c:v>377662</c:v>
                </c:pt>
                <c:pt idx="4">
                  <c:v>142217</c:v>
                </c:pt>
                <c:pt idx="5">
                  <c:v>182868</c:v>
                </c:pt>
                <c:pt idx="6">
                  <c:v>403852</c:v>
                </c:pt>
                <c:pt idx="7">
                  <c:v>119485</c:v>
                </c:pt>
                <c:pt idx="8">
                  <c:v>1104995</c:v>
                </c:pt>
                <c:pt idx="9">
                  <c:v>415172</c:v>
                </c:pt>
                <c:pt idx="10">
                  <c:v>234166</c:v>
                </c:pt>
                <c:pt idx="11">
                  <c:v>326156</c:v>
                </c:pt>
                <c:pt idx="12">
                  <c:v>330831</c:v>
                </c:pt>
              </c:numCache>
            </c:numRef>
          </c:val>
          <c:extLst>
            <c:ext xmlns:c16="http://schemas.microsoft.com/office/drawing/2014/chart" uri="{C3380CC4-5D6E-409C-BE32-E72D297353CC}">
              <c16:uniqueId val="{00000000-71A9-465F-8CBE-2721CE631ADB}"/>
            </c:ext>
          </c:extLst>
        </c:ser>
        <c:ser>
          <c:idx val="1"/>
          <c:order val="1"/>
          <c:tx>
            <c:strRef>
              <c:f>Sheet1!$H$261:$H$263</c:f>
              <c:strCache>
                <c:ptCount val="1"/>
                <c:pt idx="0">
                  <c:v>2026 - 55 ετών και άνω</c:v>
                </c:pt>
              </c:strCache>
            </c:strRef>
          </c:tx>
          <c:spPr>
            <a:solidFill>
              <a:schemeClr val="accent5">
                <a:lumMod val="90000"/>
              </a:schemeClr>
            </a:solidFill>
            <a:ln>
              <a:noFill/>
            </a:ln>
            <a:effectLst/>
          </c:spPr>
          <c:invertIfNegative val="0"/>
          <c:cat>
            <c:strRef>
              <c:f>Sheet1!$F$264:$F$277</c:f>
              <c:strCache>
                <c:ptCount val="13"/>
                <c:pt idx="0">
                  <c:v>Ανατολική Μακεδονία και Θράκη</c:v>
                </c:pt>
                <c:pt idx="1">
                  <c:v>Αττική</c:v>
                </c:pt>
                <c:pt idx="2">
                  <c:v>Βόρειο Αιγαίο</c:v>
                </c:pt>
                <c:pt idx="3">
                  <c:v>Δυτική Ελλάδα</c:v>
                </c:pt>
                <c:pt idx="4">
                  <c:v>Δυτική Μακεδονία</c:v>
                </c:pt>
                <c:pt idx="5">
                  <c:v>Ήπειρος</c:v>
                </c:pt>
                <c:pt idx="6">
                  <c:v>Θεσσαλία</c:v>
                </c:pt>
                <c:pt idx="7">
                  <c:v>Ιόνιοι Νήσοι</c:v>
                </c:pt>
                <c:pt idx="8">
                  <c:v>Κεντρική Μακεδονία</c:v>
                </c:pt>
                <c:pt idx="9">
                  <c:v>Κρήτη</c:v>
                </c:pt>
                <c:pt idx="10">
                  <c:v>Νότιο Αιγαίο</c:v>
                </c:pt>
                <c:pt idx="11">
                  <c:v>Πελοπόννησος</c:v>
                </c:pt>
                <c:pt idx="12">
                  <c:v>Στερεά Ελλάδα</c:v>
                </c:pt>
              </c:strCache>
            </c:strRef>
          </c:cat>
          <c:val>
            <c:numRef>
              <c:f>Sheet1!$H$264:$H$277</c:f>
              <c:numCache>
                <c:formatCode>0</c:formatCode>
                <c:ptCount val="13"/>
                <c:pt idx="0">
                  <c:v>225296</c:v>
                </c:pt>
                <c:pt idx="1">
                  <c:v>1370713</c:v>
                </c:pt>
                <c:pt idx="2">
                  <c:v>79403</c:v>
                </c:pt>
                <c:pt idx="3">
                  <c:v>243412</c:v>
                </c:pt>
                <c:pt idx="4">
                  <c:v>107586</c:v>
                </c:pt>
                <c:pt idx="5">
                  <c:v>138765</c:v>
                </c:pt>
                <c:pt idx="6">
                  <c:v>283310</c:v>
                </c:pt>
                <c:pt idx="7">
                  <c:v>79441</c:v>
                </c:pt>
                <c:pt idx="8">
                  <c:v>712194</c:v>
                </c:pt>
                <c:pt idx="9">
                  <c:v>220247</c:v>
                </c:pt>
                <c:pt idx="10">
                  <c:v>120475</c:v>
                </c:pt>
                <c:pt idx="11">
                  <c:v>230768</c:v>
                </c:pt>
                <c:pt idx="12">
                  <c:v>214754</c:v>
                </c:pt>
              </c:numCache>
            </c:numRef>
          </c:val>
          <c:extLst>
            <c:ext xmlns:c16="http://schemas.microsoft.com/office/drawing/2014/chart" uri="{C3380CC4-5D6E-409C-BE32-E72D297353CC}">
              <c16:uniqueId val="{00000001-71A9-465F-8CBE-2721CE631ADB}"/>
            </c:ext>
          </c:extLst>
        </c:ser>
        <c:ser>
          <c:idx val="2"/>
          <c:order val="2"/>
          <c:tx>
            <c:strRef>
              <c:f>Sheet1!$I$261:$I$263</c:f>
              <c:strCache>
                <c:ptCount val="1"/>
                <c:pt idx="0">
                  <c:v>2050 - 1 έως 55 ετών</c:v>
                </c:pt>
              </c:strCache>
            </c:strRef>
          </c:tx>
          <c:spPr>
            <a:solidFill>
              <a:schemeClr val="accent2">
                <a:lumMod val="50000"/>
              </a:schemeClr>
            </a:solidFill>
            <a:ln>
              <a:noFill/>
            </a:ln>
            <a:effectLst/>
          </c:spPr>
          <c:invertIfNegative val="0"/>
          <c:cat>
            <c:strRef>
              <c:f>Sheet1!$F$264:$F$277</c:f>
              <c:strCache>
                <c:ptCount val="13"/>
                <c:pt idx="0">
                  <c:v>Ανατολική Μακεδονία και Θράκη</c:v>
                </c:pt>
                <c:pt idx="1">
                  <c:v>Αττική</c:v>
                </c:pt>
                <c:pt idx="2">
                  <c:v>Βόρειο Αιγαίο</c:v>
                </c:pt>
                <c:pt idx="3">
                  <c:v>Δυτική Ελλάδα</c:v>
                </c:pt>
                <c:pt idx="4">
                  <c:v>Δυτική Μακεδονία</c:v>
                </c:pt>
                <c:pt idx="5">
                  <c:v>Ήπειρος</c:v>
                </c:pt>
                <c:pt idx="6">
                  <c:v>Θεσσαλία</c:v>
                </c:pt>
                <c:pt idx="7">
                  <c:v>Ιόνιοι Νήσοι</c:v>
                </c:pt>
                <c:pt idx="8">
                  <c:v>Κεντρική Μακεδονία</c:v>
                </c:pt>
                <c:pt idx="9">
                  <c:v>Κρήτη</c:v>
                </c:pt>
                <c:pt idx="10">
                  <c:v>Νότιο Αιγαίο</c:v>
                </c:pt>
                <c:pt idx="11">
                  <c:v>Πελοπόννησος</c:v>
                </c:pt>
                <c:pt idx="12">
                  <c:v>Στερεά Ελλάδα</c:v>
                </c:pt>
              </c:strCache>
            </c:strRef>
          </c:cat>
          <c:val>
            <c:numRef>
              <c:f>Sheet1!$I$264:$I$277</c:f>
              <c:numCache>
                <c:formatCode>0</c:formatCode>
                <c:ptCount val="13"/>
                <c:pt idx="0">
                  <c:v>319201</c:v>
                </c:pt>
                <c:pt idx="1">
                  <c:v>1589473</c:v>
                </c:pt>
                <c:pt idx="2">
                  <c:v>211236</c:v>
                </c:pt>
                <c:pt idx="3">
                  <c:v>284752</c:v>
                </c:pt>
                <c:pt idx="4">
                  <c:v>105400</c:v>
                </c:pt>
                <c:pt idx="5">
                  <c:v>151860</c:v>
                </c:pt>
                <c:pt idx="6">
                  <c:v>318887</c:v>
                </c:pt>
                <c:pt idx="7">
                  <c:v>104775</c:v>
                </c:pt>
                <c:pt idx="8">
                  <c:v>904735</c:v>
                </c:pt>
                <c:pt idx="9">
                  <c:v>364932</c:v>
                </c:pt>
                <c:pt idx="10">
                  <c:v>220240</c:v>
                </c:pt>
                <c:pt idx="11">
                  <c:v>272866</c:v>
                </c:pt>
                <c:pt idx="12">
                  <c:v>277431</c:v>
                </c:pt>
              </c:numCache>
            </c:numRef>
          </c:val>
          <c:extLst>
            <c:ext xmlns:c16="http://schemas.microsoft.com/office/drawing/2014/chart" uri="{C3380CC4-5D6E-409C-BE32-E72D297353CC}">
              <c16:uniqueId val="{00000002-71A9-465F-8CBE-2721CE631ADB}"/>
            </c:ext>
          </c:extLst>
        </c:ser>
        <c:ser>
          <c:idx val="3"/>
          <c:order val="3"/>
          <c:tx>
            <c:strRef>
              <c:f>Sheet1!$J$261:$J$263</c:f>
              <c:strCache>
                <c:ptCount val="1"/>
                <c:pt idx="0">
                  <c:v>2050 - 55 ετών και άνω</c:v>
                </c:pt>
              </c:strCache>
            </c:strRef>
          </c:tx>
          <c:spPr>
            <a:solidFill>
              <a:schemeClr val="accent5">
                <a:lumMod val="50000"/>
              </a:schemeClr>
            </a:solidFill>
            <a:ln>
              <a:noFill/>
            </a:ln>
            <a:effectLst/>
          </c:spPr>
          <c:invertIfNegative val="0"/>
          <c:cat>
            <c:strRef>
              <c:f>Sheet1!$F$264:$F$277</c:f>
              <c:strCache>
                <c:ptCount val="13"/>
                <c:pt idx="0">
                  <c:v>Ανατολική Μακεδονία και Θράκη</c:v>
                </c:pt>
                <c:pt idx="1">
                  <c:v>Αττική</c:v>
                </c:pt>
                <c:pt idx="2">
                  <c:v>Βόρειο Αιγαίο</c:v>
                </c:pt>
                <c:pt idx="3">
                  <c:v>Δυτική Ελλάδα</c:v>
                </c:pt>
                <c:pt idx="4">
                  <c:v>Δυτική Μακεδονία</c:v>
                </c:pt>
                <c:pt idx="5">
                  <c:v>Ήπειρος</c:v>
                </c:pt>
                <c:pt idx="6">
                  <c:v>Θεσσαλία</c:v>
                </c:pt>
                <c:pt idx="7">
                  <c:v>Ιόνιοι Νήσοι</c:v>
                </c:pt>
                <c:pt idx="8">
                  <c:v>Κεντρική Μακεδονία</c:v>
                </c:pt>
                <c:pt idx="9">
                  <c:v>Κρήτη</c:v>
                </c:pt>
                <c:pt idx="10">
                  <c:v>Νότιο Αιγαίο</c:v>
                </c:pt>
                <c:pt idx="11">
                  <c:v>Πελοπόννησος</c:v>
                </c:pt>
                <c:pt idx="12">
                  <c:v>Στερεά Ελλάδα</c:v>
                </c:pt>
              </c:strCache>
            </c:strRef>
          </c:cat>
          <c:val>
            <c:numRef>
              <c:f>Sheet1!$J$264:$J$277</c:f>
              <c:numCache>
                <c:formatCode>0</c:formatCode>
                <c:ptCount val="13"/>
                <c:pt idx="0">
                  <c:v>239803</c:v>
                </c:pt>
                <c:pt idx="1">
                  <c:v>1466545</c:v>
                </c:pt>
                <c:pt idx="2">
                  <c:v>118517</c:v>
                </c:pt>
                <c:pt idx="3">
                  <c:v>246045</c:v>
                </c:pt>
                <c:pt idx="4">
                  <c:v>100559</c:v>
                </c:pt>
                <c:pt idx="5">
                  <c:v>132979</c:v>
                </c:pt>
                <c:pt idx="6">
                  <c:v>278108</c:v>
                </c:pt>
                <c:pt idx="7">
                  <c:v>82066</c:v>
                </c:pt>
                <c:pt idx="8">
                  <c:v>750125</c:v>
                </c:pt>
                <c:pt idx="9">
                  <c:v>267100</c:v>
                </c:pt>
                <c:pt idx="10">
                  <c:v>154284</c:v>
                </c:pt>
                <c:pt idx="11">
                  <c:v>234933</c:v>
                </c:pt>
                <c:pt idx="12">
                  <c:v>235449</c:v>
                </c:pt>
              </c:numCache>
            </c:numRef>
          </c:val>
          <c:extLst>
            <c:ext xmlns:c16="http://schemas.microsoft.com/office/drawing/2014/chart" uri="{C3380CC4-5D6E-409C-BE32-E72D297353CC}">
              <c16:uniqueId val="{00000003-71A9-465F-8CBE-2721CE631ADB}"/>
            </c:ext>
          </c:extLst>
        </c:ser>
        <c:dLbls>
          <c:showLegendKey val="0"/>
          <c:showVal val="0"/>
          <c:showCatName val="0"/>
          <c:showSerName val="0"/>
          <c:showPercent val="0"/>
          <c:showBubbleSize val="0"/>
        </c:dLbls>
        <c:gapWidth val="219"/>
        <c:overlap val="-27"/>
        <c:axId val="575980800"/>
        <c:axId val="575981520"/>
      </c:barChart>
      <c:catAx>
        <c:axId val="57598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75981520"/>
        <c:crosses val="autoZero"/>
        <c:auto val="1"/>
        <c:lblAlgn val="ctr"/>
        <c:lblOffset val="100"/>
        <c:noMultiLvlLbl val="0"/>
      </c:catAx>
      <c:valAx>
        <c:axId val="575981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980800"/>
        <c:crosses val="autoZero"/>
        <c:crossBetween val="between"/>
      </c:valAx>
      <c:spPr>
        <a:noFill/>
        <a:ln>
          <a:noFill/>
        </a:ln>
        <a:effectLst/>
      </c:spPr>
    </c:plotArea>
    <c:legend>
      <c:legendPos val="r"/>
      <c:layout>
        <c:manualLayout>
          <c:xMode val="edge"/>
          <c:yMode val="edge"/>
          <c:x val="0.658966728423653"/>
          <c:y val="0.12535927430156921"/>
          <c:w val="0.24789601667438629"/>
          <c:h val="0.222315294173785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400" b="1" i="0" u="none" strike="noStrike" kern="1200" spc="0" baseline="0" dirty="0">
                <a:solidFill>
                  <a:prstClr val="black"/>
                </a:solidFill>
              </a:rPr>
              <a:t>Μερίδιο των περιφερειακών οικονομιών στο εθνικό ΑΕΠ, 202</a:t>
            </a:r>
            <a:r>
              <a:rPr lang="en-US" sz="1400" b="1" i="0" u="none" strike="noStrike" kern="1200" spc="0" baseline="0" dirty="0">
                <a:solidFill>
                  <a:prstClr val="black"/>
                </a:solidFill>
              </a:rPr>
              <a:t>4</a:t>
            </a:r>
            <a:endParaRPr lang="el-GR" sz="1400" b="1" i="0" u="none" strike="noStrike" kern="1200" spc="0" baseline="0" dirty="0">
              <a:solidFill>
                <a:prstClr val="black"/>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bar"/>
        <c:grouping val="clustered"/>
        <c:varyColors val="0"/>
        <c:ser>
          <c:idx val="0"/>
          <c:order val="0"/>
          <c:spPr>
            <a:solidFill>
              <a:srgbClr val="799EDC"/>
            </a:solidFill>
            <a:ln>
              <a:solidFill>
                <a:srgbClr val="799EDC"/>
              </a:solidFill>
            </a:ln>
            <a:effectLst/>
          </c:spPr>
          <c:invertIfNegative val="0"/>
          <c:dPt>
            <c:idx val="12"/>
            <c:invertIfNegative val="0"/>
            <c:bubble3D val="0"/>
            <c:spPr>
              <a:solidFill>
                <a:srgbClr val="05488A"/>
              </a:solidFill>
              <a:ln>
                <a:solidFill>
                  <a:srgbClr val="05488A"/>
                </a:solidFill>
              </a:ln>
              <a:effectLst/>
            </c:spPr>
            <c:extLst>
              <c:ext xmlns:c16="http://schemas.microsoft.com/office/drawing/2014/chart" uri="{C3380CC4-5D6E-409C-BE32-E72D297353CC}">
                <c16:uniqueId val="{00000001-F8B1-4153-89F7-9D197DCB9E58}"/>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GDP!$AH$12:$AH$24</c:f>
              <c:strCache>
                <c:ptCount val="13"/>
                <c:pt idx="0">
                  <c:v>Βόρειο Αιγαίο</c:v>
                </c:pt>
                <c:pt idx="1">
                  <c:v>Δυτική Μακεδονία</c:v>
                </c:pt>
                <c:pt idx="2">
                  <c:v>Ιόνιοι Νήσοι</c:v>
                </c:pt>
                <c:pt idx="3">
                  <c:v>Ήπειρος</c:v>
                </c:pt>
                <c:pt idx="4">
                  <c:v>Νότιο Αιγαίο</c:v>
                </c:pt>
                <c:pt idx="5">
                  <c:v>Ανατ. Μακεδονία και Θράκη</c:v>
                </c:pt>
                <c:pt idx="6">
                  <c:v>Δυτική Ελλάδα</c:v>
                </c:pt>
                <c:pt idx="7">
                  <c:v>Πελοπόννησος</c:v>
                </c:pt>
                <c:pt idx="8">
                  <c:v>Στερεά Ελλάδα</c:v>
                </c:pt>
                <c:pt idx="9">
                  <c:v>Θεσσαλία</c:v>
                </c:pt>
                <c:pt idx="10">
                  <c:v>Κρήτη</c:v>
                </c:pt>
                <c:pt idx="11">
                  <c:v>Κεντρική Μακεδονία</c:v>
                </c:pt>
                <c:pt idx="12">
                  <c:v>Αττική</c:v>
                </c:pt>
              </c:strCache>
            </c:strRef>
          </c:cat>
          <c:val>
            <c:numRef>
              <c:f>GDP!$AI$12:$AI$24</c:f>
              <c:numCache>
                <c:formatCode>0.0%</c:formatCode>
                <c:ptCount val="13"/>
                <c:pt idx="0">
                  <c:v>1.3183886942392991E-2</c:v>
                </c:pt>
                <c:pt idx="1">
                  <c:v>1.7203808715997717E-2</c:v>
                </c:pt>
                <c:pt idx="2">
                  <c:v>1.7532613867897968E-2</c:v>
                </c:pt>
                <c:pt idx="3">
                  <c:v>2.0148777572650031E-2</c:v>
                </c:pt>
                <c:pt idx="4">
                  <c:v>3.3187312700077867E-2</c:v>
                </c:pt>
                <c:pt idx="5">
                  <c:v>3.6275056661229529E-2</c:v>
                </c:pt>
                <c:pt idx="6">
                  <c:v>4.3182076908893641E-2</c:v>
                </c:pt>
                <c:pt idx="7">
                  <c:v>4.4280896078521231E-2</c:v>
                </c:pt>
                <c:pt idx="8">
                  <c:v>4.527588648872298E-2</c:v>
                </c:pt>
                <c:pt idx="9">
                  <c:v>5.1024780984890543E-2</c:v>
                </c:pt>
                <c:pt idx="10">
                  <c:v>5.1856889500728552E-2</c:v>
                </c:pt>
                <c:pt idx="11">
                  <c:v>0.138982440140587</c:v>
                </c:pt>
                <c:pt idx="12">
                  <c:v>0.4878655311962547</c:v>
                </c:pt>
              </c:numCache>
            </c:numRef>
          </c:val>
          <c:extLst>
            <c:ext xmlns:c16="http://schemas.microsoft.com/office/drawing/2014/chart" uri="{C3380CC4-5D6E-409C-BE32-E72D297353CC}">
              <c16:uniqueId val="{00000000-F8B1-4153-89F7-9D197DCB9E58}"/>
            </c:ext>
          </c:extLst>
        </c:ser>
        <c:dLbls>
          <c:showLegendKey val="0"/>
          <c:showVal val="0"/>
          <c:showCatName val="0"/>
          <c:showSerName val="0"/>
          <c:showPercent val="0"/>
          <c:showBubbleSize val="0"/>
        </c:dLbls>
        <c:gapWidth val="182"/>
        <c:axId val="138009567"/>
        <c:axId val="138011007"/>
      </c:barChart>
      <c:catAx>
        <c:axId val="1380095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38011007"/>
        <c:crosses val="autoZero"/>
        <c:auto val="1"/>
        <c:lblAlgn val="ctr"/>
        <c:lblOffset val="100"/>
        <c:noMultiLvlLbl val="0"/>
      </c:catAx>
      <c:valAx>
        <c:axId val="138011007"/>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380095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l-GR" sz="1200" b="1"/>
              <a:t>Κατα κεφαλήν ΑΕΠ, </a:t>
            </a:r>
            <a:r>
              <a:rPr lang="en-US" sz="1200" b="1"/>
              <a:t>202</a:t>
            </a:r>
            <a:r>
              <a:rPr lang="el-GR" sz="1200" b="1"/>
              <a:t>4</a:t>
            </a:r>
            <a:endParaRPr lang="en-US" sz="1200" b="1"/>
          </a:p>
          <a:p>
            <a:pPr>
              <a:defRPr sz="1200" b="1"/>
            </a:pPr>
            <a:r>
              <a:rPr lang="en-US" sz="1200" b="1"/>
              <a:t>(€</a:t>
            </a:r>
            <a:r>
              <a:rPr lang="el-GR" sz="1200" b="1"/>
              <a:t>, τρέχουσες τιμές</a:t>
            </a:r>
            <a:r>
              <a:rPr lang="en-US" sz="1200" b="1"/>
              <a:t>)</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gdp_per_capita!$D$28</c:f>
              <c:strCache>
                <c:ptCount val="1"/>
                <c:pt idx="0">
                  <c:v>2024</c:v>
                </c:pt>
              </c:strCache>
            </c:strRef>
          </c:tx>
          <c:spPr>
            <a:solidFill>
              <a:srgbClr val="799EDC"/>
            </a:solidFill>
            <a:ln>
              <a:solidFill>
                <a:srgbClr val="799EDC"/>
              </a:solidFill>
            </a:ln>
            <a:effectLst/>
          </c:spPr>
          <c:invertIfNegative val="0"/>
          <c:dPt>
            <c:idx val="5"/>
            <c:invertIfNegative val="0"/>
            <c:bubble3D val="0"/>
            <c:spPr>
              <a:solidFill>
                <a:srgbClr val="799EDC"/>
              </a:solidFill>
              <a:ln>
                <a:solidFill>
                  <a:srgbClr val="799EDC"/>
                </a:solidFill>
              </a:ln>
              <a:effectLst/>
            </c:spPr>
            <c:extLst>
              <c:ext xmlns:c16="http://schemas.microsoft.com/office/drawing/2014/chart" uri="{C3380CC4-5D6E-409C-BE32-E72D297353CC}">
                <c16:uniqueId val="{00000001-BDC8-4FAF-8C7A-82E993C520F0}"/>
              </c:ext>
            </c:extLst>
          </c:dPt>
          <c:dPt>
            <c:idx val="7"/>
            <c:invertIfNegative val="0"/>
            <c:bubble3D val="0"/>
            <c:spPr>
              <a:solidFill>
                <a:srgbClr val="799EDC"/>
              </a:solidFill>
              <a:ln>
                <a:solidFill>
                  <a:srgbClr val="799EDC"/>
                </a:solidFill>
              </a:ln>
              <a:effectLst/>
            </c:spPr>
            <c:extLst>
              <c:ext xmlns:c16="http://schemas.microsoft.com/office/drawing/2014/chart" uri="{C3380CC4-5D6E-409C-BE32-E72D297353CC}">
                <c16:uniqueId val="{00000003-BDC8-4FAF-8C7A-82E993C520F0}"/>
              </c:ext>
            </c:extLst>
          </c:dPt>
          <c:dPt>
            <c:idx val="11"/>
            <c:invertIfNegative val="0"/>
            <c:bubble3D val="0"/>
            <c:spPr>
              <a:solidFill>
                <a:srgbClr val="799EDC"/>
              </a:solidFill>
              <a:ln>
                <a:solidFill>
                  <a:srgbClr val="799EDC"/>
                </a:solidFill>
              </a:ln>
              <a:effectLst/>
            </c:spPr>
            <c:extLst>
              <c:ext xmlns:c16="http://schemas.microsoft.com/office/drawing/2014/chart" uri="{C3380CC4-5D6E-409C-BE32-E72D297353CC}">
                <c16:uniqueId val="{00000005-BDC8-4FAF-8C7A-82E993C520F0}"/>
              </c:ext>
            </c:extLst>
          </c:dPt>
          <c:dPt>
            <c:idx val="13"/>
            <c:invertIfNegative val="0"/>
            <c:bubble3D val="0"/>
            <c:spPr>
              <a:solidFill>
                <a:srgbClr val="05488A"/>
              </a:solidFill>
              <a:ln>
                <a:solidFill>
                  <a:srgbClr val="05488A"/>
                </a:solidFill>
              </a:ln>
              <a:effectLst/>
            </c:spPr>
            <c:extLst>
              <c:ext xmlns:c16="http://schemas.microsoft.com/office/drawing/2014/chart" uri="{C3380CC4-5D6E-409C-BE32-E72D297353CC}">
                <c16:uniqueId val="{00000008-6A8E-4BD3-A967-F5FD3F0CB590}"/>
              </c:ext>
            </c:extLst>
          </c:dPt>
          <c:dPt>
            <c:idx val="14"/>
            <c:invertIfNegative val="0"/>
            <c:bubble3D val="0"/>
            <c:spPr>
              <a:solidFill>
                <a:srgbClr val="92D050"/>
              </a:solidFill>
              <a:ln>
                <a:solidFill>
                  <a:srgbClr val="92D050"/>
                </a:solidFill>
              </a:ln>
              <a:effectLst/>
            </c:spPr>
            <c:extLst>
              <c:ext xmlns:c16="http://schemas.microsoft.com/office/drawing/2014/chart" uri="{C3380CC4-5D6E-409C-BE32-E72D297353CC}">
                <c16:uniqueId val="{00000007-BDC8-4FAF-8C7A-82E993C520F0}"/>
              </c:ext>
            </c:extLst>
          </c:dPt>
          <c:dLbls>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A8E-4BD3-A967-F5FD3F0CB590}"/>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C8-4FAF-8C7A-82E993C520F0}"/>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gdp_per_capita!$C$29:$C$43</c:f>
              <c:strCache>
                <c:ptCount val="15"/>
                <c:pt idx="0">
                  <c:v>Βόρειο Αιγαίο</c:v>
                </c:pt>
                <c:pt idx="1">
                  <c:v>Ανατ. Μακεδονία και Θράκη</c:v>
                </c:pt>
                <c:pt idx="2">
                  <c:v>Ήπειρος</c:v>
                </c:pt>
                <c:pt idx="3">
                  <c:v>Δυτική Μακεδονία</c:v>
                </c:pt>
                <c:pt idx="4">
                  <c:v>Δυτική Ελλάδα</c:v>
                </c:pt>
                <c:pt idx="5">
                  <c:v>Θεσσαλία</c:v>
                </c:pt>
                <c:pt idx="6">
                  <c:v>Κεντρική Μακεδονία</c:v>
                </c:pt>
                <c:pt idx="7">
                  <c:v>Πελοπόννησος</c:v>
                </c:pt>
                <c:pt idx="8">
                  <c:v>Κρήτη</c:v>
                </c:pt>
                <c:pt idx="9">
                  <c:v>Στερεά Ελλάδα</c:v>
                </c:pt>
                <c:pt idx="10">
                  <c:v>Ιόνιοι Νήσοι</c:v>
                </c:pt>
                <c:pt idx="11">
                  <c:v>Σύνολο χώρας</c:v>
                </c:pt>
                <c:pt idx="12">
                  <c:v>Νότιο Αιγαίο</c:v>
                </c:pt>
                <c:pt idx="13">
                  <c:v>Αττική</c:v>
                </c:pt>
                <c:pt idx="14">
                  <c:v>EE-27</c:v>
                </c:pt>
              </c:strCache>
            </c:strRef>
          </c:cat>
          <c:val>
            <c:numRef>
              <c:f>gdp_per_capita!$D$29:$D$43</c:f>
              <c:numCache>
                <c:formatCode>#,##0</c:formatCode>
                <c:ptCount val="15"/>
                <c:pt idx="0">
                  <c:v>13800</c:v>
                </c:pt>
                <c:pt idx="1">
                  <c:v>14600</c:v>
                </c:pt>
                <c:pt idx="2">
                  <c:v>14600</c:v>
                </c:pt>
                <c:pt idx="3">
                  <c:v>15800</c:v>
                </c:pt>
                <c:pt idx="4">
                  <c:v>16000</c:v>
                </c:pt>
                <c:pt idx="5">
                  <c:v>17300</c:v>
                </c:pt>
                <c:pt idx="6">
                  <c:v>17900</c:v>
                </c:pt>
                <c:pt idx="7">
                  <c:v>18700</c:v>
                </c:pt>
                <c:pt idx="8">
                  <c:v>19500</c:v>
                </c:pt>
                <c:pt idx="9">
                  <c:v>19600</c:v>
                </c:pt>
                <c:pt idx="10">
                  <c:v>20800</c:v>
                </c:pt>
                <c:pt idx="11">
                  <c:v>22500</c:v>
                </c:pt>
                <c:pt idx="12">
                  <c:v>22900</c:v>
                </c:pt>
                <c:pt idx="13">
                  <c:v>31300</c:v>
                </c:pt>
                <c:pt idx="14">
                  <c:v>39900</c:v>
                </c:pt>
              </c:numCache>
            </c:numRef>
          </c:val>
          <c:extLst>
            <c:ext xmlns:c16="http://schemas.microsoft.com/office/drawing/2014/chart" uri="{C3380CC4-5D6E-409C-BE32-E72D297353CC}">
              <c16:uniqueId val="{00000008-BDC8-4FAF-8C7A-82E993C520F0}"/>
            </c:ext>
          </c:extLst>
        </c:ser>
        <c:dLbls>
          <c:showLegendKey val="0"/>
          <c:showVal val="0"/>
          <c:showCatName val="0"/>
          <c:showSerName val="0"/>
          <c:showPercent val="0"/>
          <c:showBubbleSize val="0"/>
        </c:dLbls>
        <c:gapWidth val="182"/>
        <c:axId val="1725525104"/>
        <c:axId val="1725522224"/>
      </c:barChart>
      <c:catAx>
        <c:axId val="172552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725522224"/>
        <c:crosses val="autoZero"/>
        <c:auto val="1"/>
        <c:lblAlgn val="ctr"/>
        <c:lblOffset val="100"/>
        <c:noMultiLvlLbl val="0"/>
      </c:catAx>
      <c:valAx>
        <c:axId val="1725522224"/>
        <c:scaling>
          <c:orientation val="minMax"/>
          <c:max val="400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7255251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l-GR" sz="1200" b="1" i="0" u="none" strike="noStrike" kern="1200" spc="0" baseline="0">
                <a:solidFill>
                  <a:prstClr val="black"/>
                </a:solidFill>
              </a:rPr>
              <a:t>Ετήσιος ρυθμός μεταβολής ΑΕΠ (%), ανά περιφέρεια</a:t>
            </a:r>
            <a:br>
              <a:rPr lang="en-GB" sz="1200" b="1" i="0" u="none" strike="noStrike" kern="1200" spc="0" baseline="0">
                <a:solidFill>
                  <a:prstClr val="black"/>
                </a:solidFill>
              </a:rPr>
            </a:br>
            <a:r>
              <a:rPr lang="el-GR" sz="1200" b="1" i="0" u="none" strike="noStrike" kern="1200" spc="0" baseline="0">
                <a:solidFill>
                  <a:prstClr val="black"/>
                </a:solidFill>
              </a:rPr>
              <a:t>(σταθερές τιμές)</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bar"/>
        <c:grouping val="clustered"/>
        <c:varyColors val="0"/>
        <c:ser>
          <c:idx val="1"/>
          <c:order val="0"/>
          <c:tx>
            <c:strRef>
              <c:f>GDP!$AX$9</c:f>
              <c:strCache>
                <c:ptCount val="1"/>
                <c:pt idx="0">
                  <c:v>2024</c:v>
                </c:pt>
              </c:strCache>
            </c:strRef>
          </c:tx>
          <c:spPr>
            <a:solidFill>
              <a:schemeClr val="accent1"/>
            </a:solidFill>
            <a:ln>
              <a:solidFill>
                <a:schemeClr val="accent1"/>
              </a:solidFill>
            </a:ln>
            <a:effectLst/>
          </c:spPr>
          <c:invertIfNegative val="0"/>
          <c:dPt>
            <c:idx val="1"/>
            <c:invertIfNegative val="0"/>
            <c:bubble3D val="0"/>
            <c:spPr>
              <a:solidFill>
                <a:srgbClr val="92D050"/>
              </a:solidFill>
              <a:ln>
                <a:solidFill>
                  <a:srgbClr val="92D050"/>
                </a:solidFill>
              </a:ln>
              <a:effectLst/>
            </c:spPr>
            <c:extLst>
              <c:ext xmlns:c16="http://schemas.microsoft.com/office/drawing/2014/chart" uri="{C3380CC4-5D6E-409C-BE32-E72D297353CC}">
                <c16:uniqueId val="{00000000-481B-4724-B722-FA0F174CE394}"/>
              </c:ext>
            </c:extLst>
          </c:dPt>
          <c:dLbls>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1B-4724-B722-FA0F174CE394}"/>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56-4F0B-9696-BBF74E5C459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GDP!$AV$10:$AV$24</c:f>
              <c:strCache>
                <c:ptCount val="15"/>
                <c:pt idx="0">
                  <c:v>Δυτική Μακεδονία</c:v>
                </c:pt>
                <c:pt idx="1">
                  <c:v>EE-27</c:v>
                </c:pt>
                <c:pt idx="2">
                  <c:v>Πελοπόννησος</c:v>
                </c:pt>
                <c:pt idx="3">
                  <c:v>Βόρειο Αιγαίο</c:v>
                </c:pt>
                <c:pt idx="4">
                  <c:v>Δυτική Ελλάδα</c:v>
                </c:pt>
                <c:pt idx="5">
                  <c:v>Αττική</c:v>
                </c:pt>
                <c:pt idx="6">
                  <c:v>Ελλάδα</c:v>
                </c:pt>
                <c:pt idx="7">
                  <c:v>Κεντρική Μακεδονία</c:v>
                </c:pt>
                <c:pt idx="8">
                  <c:v>Ανατολική Μακεδονία, Θράκη</c:v>
                </c:pt>
                <c:pt idx="9">
                  <c:v>Θεσσαλία</c:v>
                </c:pt>
                <c:pt idx="10">
                  <c:v>Ήπειρος</c:v>
                </c:pt>
                <c:pt idx="11">
                  <c:v>Νότιο Αιγαίο</c:v>
                </c:pt>
                <c:pt idx="12">
                  <c:v>Στερεά Ελλάδα</c:v>
                </c:pt>
                <c:pt idx="13">
                  <c:v>Κρήτη</c:v>
                </c:pt>
                <c:pt idx="14">
                  <c:v>Ιόνιοι Νήσοι</c:v>
                </c:pt>
              </c:strCache>
            </c:strRef>
          </c:cat>
          <c:val>
            <c:numRef>
              <c:f>GDP!$AX$10:$AX$24</c:f>
              <c:numCache>
                <c:formatCode>0.0%</c:formatCode>
                <c:ptCount val="15"/>
                <c:pt idx="0">
                  <c:v>-1.9785368532141946E-2</c:v>
                </c:pt>
                <c:pt idx="1">
                  <c:v>1.0950972856212764E-2</c:v>
                </c:pt>
                <c:pt idx="2">
                  <c:v>1.2668072272658336E-2</c:v>
                </c:pt>
                <c:pt idx="3">
                  <c:v>1.7551676961294359E-2</c:v>
                </c:pt>
                <c:pt idx="4">
                  <c:v>2.0089454385232929E-2</c:v>
                </c:pt>
                <c:pt idx="5">
                  <c:v>2.0308429272747029E-2</c:v>
                </c:pt>
                <c:pt idx="6">
                  <c:v>2.1535195564817221E-2</c:v>
                </c:pt>
                <c:pt idx="7">
                  <c:v>2.3123791517412638E-2</c:v>
                </c:pt>
                <c:pt idx="8">
                  <c:v>2.3787527555317343E-2</c:v>
                </c:pt>
                <c:pt idx="9">
                  <c:v>2.5801650392178431E-2</c:v>
                </c:pt>
                <c:pt idx="10">
                  <c:v>2.5936629638576035E-2</c:v>
                </c:pt>
                <c:pt idx="11">
                  <c:v>2.6022454516107317E-2</c:v>
                </c:pt>
                <c:pt idx="12">
                  <c:v>2.9864435997369786E-2</c:v>
                </c:pt>
                <c:pt idx="13">
                  <c:v>3.1825047241283232E-2</c:v>
                </c:pt>
                <c:pt idx="14">
                  <c:v>3.2613006941371613E-2</c:v>
                </c:pt>
              </c:numCache>
            </c:numRef>
          </c:val>
          <c:extLst>
            <c:ext xmlns:c16="http://schemas.microsoft.com/office/drawing/2014/chart" uri="{C3380CC4-5D6E-409C-BE32-E72D297353CC}">
              <c16:uniqueId val="{00000000-D041-4B1A-B1E7-EAF760BB8EF5}"/>
            </c:ext>
          </c:extLst>
        </c:ser>
        <c:ser>
          <c:idx val="0"/>
          <c:order val="1"/>
          <c:tx>
            <c:strRef>
              <c:f>GDP!$AW$9</c:f>
              <c:strCache>
                <c:ptCount val="1"/>
                <c:pt idx="0">
                  <c:v>2023</c:v>
                </c:pt>
              </c:strCache>
            </c:strRef>
          </c:tx>
          <c:spPr>
            <a:solidFill>
              <a:schemeClr val="accent2"/>
            </a:solidFill>
            <a:ln>
              <a:solidFill>
                <a:schemeClr val="accent2"/>
              </a:solidFill>
            </a:ln>
            <a:effectLst/>
          </c:spPr>
          <c:invertIfNegative val="0"/>
          <c:cat>
            <c:strRef>
              <c:f>GDP!$AV$10:$AV$24</c:f>
              <c:strCache>
                <c:ptCount val="15"/>
                <c:pt idx="0">
                  <c:v>Δυτική Μακεδονία</c:v>
                </c:pt>
                <c:pt idx="1">
                  <c:v>EE-27</c:v>
                </c:pt>
                <c:pt idx="2">
                  <c:v>Πελοπόννησος</c:v>
                </c:pt>
                <c:pt idx="3">
                  <c:v>Βόρειο Αιγαίο</c:v>
                </c:pt>
                <c:pt idx="4">
                  <c:v>Δυτική Ελλάδα</c:v>
                </c:pt>
                <c:pt idx="5">
                  <c:v>Αττική</c:v>
                </c:pt>
                <c:pt idx="6">
                  <c:v>Ελλάδα</c:v>
                </c:pt>
                <c:pt idx="7">
                  <c:v>Κεντρική Μακεδονία</c:v>
                </c:pt>
                <c:pt idx="8">
                  <c:v>Ανατολική Μακεδονία, Θράκη</c:v>
                </c:pt>
                <c:pt idx="9">
                  <c:v>Θεσσαλία</c:v>
                </c:pt>
                <c:pt idx="10">
                  <c:v>Ήπειρος</c:v>
                </c:pt>
                <c:pt idx="11">
                  <c:v>Νότιο Αιγαίο</c:v>
                </c:pt>
                <c:pt idx="12">
                  <c:v>Στερεά Ελλάδα</c:v>
                </c:pt>
                <c:pt idx="13">
                  <c:v>Κρήτη</c:v>
                </c:pt>
                <c:pt idx="14">
                  <c:v>Ιόνιοι Νήσοι</c:v>
                </c:pt>
              </c:strCache>
            </c:strRef>
          </c:cat>
          <c:val>
            <c:numRef>
              <c:f>GDP!$AW$10:$AW$24</c:f>
              <c:numCache>
                <c:formatCode>0.0%</c:formatCode>
                <c:ptCount val="15"/>
                <c:pt idx="0">
                  <c:v>-7.5873592067808082E-2</c:v>
                </c:pt>
                <c:pt idx="1">
                  <c:v>4.6110907617902264E-3</c:v>
                </c:pt>
                <c:pt idx="2">
                  <c:v>-1.0812337693325014E-2</c:v>
                </c:pt>
                <c:pt idx="3">
                  <c:v>3.4507740990607272E-2</c:v>
                </c:pt>
                <c:pt idx="4">
                  <c:v>4.3368876578814275E-3</c:v>
                </c:pt>
                <c:pt idx="5">
                  <c:v>3.9399341483278616E-2</c:v>
                </c:pt>
                <c:pt idx="6">
                  <c:v>2.2698256990623444E-2</c:v>
                </c:pt>
                <c:pt idx="7">
                  <c:v>7.2753095631005182E-3</c:v>
                </c:pt>
                <c:pt idx="8">
                  <c:v>-8.801912479922458E-3</c:v>
                </c:pt>
                <c:pt idx="9">
                  <c:v>1.0421933904163683E-2</c:v>
                </c:pt>
                <c:pt idx="10">
                  <c:v>2.212369789251023E-2</c:v>
                </c:pt>
                <c:pt idx="11">
                  <c:v>6.8472435797180986E-2</c:v>
                </c:pt>
                <c:pt idx="12">
                  <c:v>-4.8741133442754658E-2</c:v>
                </c:pt>
                <c:pt idx="13">
                  <c:v>4.3327016473442392E-2</c:v>
                </c:pt>
                <c:pt idx="14">
                  <c:v>8.594736019150051E-2</c:v>
                </c:pt>
              </c:numCache>
            </c:numRef>
          </c:val>
          <c:extLst>
            <c:ext xmlns:c16="http://schemas.microsoft.com/office/drawing/2014/chart" uri="{C3380CC4-5D6E-409C-BE32-E72D297353CC}">
              <c16:uniqueId val="{00000001-D041-4B1A-B1E7-EAF760BB8EF5}"/>
            </c:ext>
          </c:extLst>
        </c:ser>
        <c:dLbls>
          <c:showLegendKey val="0"/>
          <c:showVal val="0"/>
          <c:showCatName val="0"/>
          <c:showSerName val="0"/>
          <c:showPercent val="0"/>
          <c:showBubbleSize val="0"/>
        </c:dLbls>
        <c:gapWidth val="182"/>
        <c:axId val="138009567"/>
        <c:axId val="138011007"/>
      </c:barChart>
      <c:catAx>
        <c:axId val="138009567"/>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38011007"/>
        <c:crosses val="autoZero"/>
        <c:auto val="1"/>
        <c:lblAlgn val="ctr"/>
        <c:lblOffset val="100"/>
        <c:noMultiLvlLbl val="0"/>
      </c:catAx>
      <c:valAx>
        <c:axId val="138011007"/>
        <c:scaling>
          <c:orientation val="minMax"/>
        </c:scaling>
        <c:delete val="0"/>
        <c:axPos val="b"/>
        <c:majorGridlines>
          <c:spPr>
            <a:ln w="9525" cap="flat" cmpd="sng" algn="ctr">
              <a:solidFill>
                <a:schemeClr val="tx1">
                  <a:lumMod val="15000"/>
                  <a:lumOff val="85000"/>
                </a:schemeClr>
              </a:solidFill>
              <a:prstDash val="sysDot"/>
              <a:round/>
            </a:ln>
            <a:effectLst/>
          </c:spPr>
        </c:majorGridlines>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38009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l-GR" sz="1200" b="1" i="0" u="none" strike="noStrike" kern="1200" spc="0" baseline="0">
                <a:solidFill>
                  <a:sysClr val="windowText" lastClr="000000"/>
                </a:solidFill>
              </a:rPr>
              <a:t>Προσωπικό στην Ε&amp;Α</a:t>
            </a:r>
            <a:br>
              <a:rPr lang="el-GR" sz="1200" b="1" i="0" u="none" strike="noStrike" kern="1200" spc="0" baseline="0">
                <a:solidFill>
                  <a:sysClr val="windowText" lastClr="000000"/>
                </a:solidFill>
              </a:rPr>
            </a:br>
            <a:r>
              <a:rPr lang="el-GR" sz="1200" b="1" i="0" u="none" strike="noStrike" kern="1200" spc="0" baseline="0">
                <a:solidFill>
                  <a:sysClr val="windowText" lastClr="000000"/>
                </a:solidFill>
              </a:rPr>
              <a:t>(% εργατικού δυναμικού) ανά περιφέρεια, 20</a:t>
            </a:r>
            <a:r>
              <a:rPr lang="en-GB" sz="1200" b="1" i="0" u="none" strike="noStrike" kern="1200" spc="0" baseline="0">
                <a:solidFill>
                  <a:sysClr val="windowText" lastClr="000000"/>
                </a:solidFill>
              </a:rPr>
              <a:t>21</a:t>
            </a:r>
            <a:r>
              <a:rPr lang="el-GR" sz="1200" b="1" i="0" u="none" strike="noStrike" kern="1200" spc="0" baseline="0">
                <a:solidFill>
                  <a:sysClr val="windowText" lastClr="000000"/>
                </a:solidFill>
              </a:rPr>
              <a:t>-202</a:t>
            </a:r>
            <a:r>
              <a:rPr lang="en-GB" sz="1200" b="1" i="0" u="none" strike="noStrike" kern="1200" spc="0" baseline="0">
                <a:solidFill>
                  <a:sysClr val="windowText" lastClr="000000"/>
                </a:solidFill>
              </a:rPr>
              <a:t>3</a:t>
            </a:r>
            <a:endParaRPr lang="en-US" sz="1200" b="1" i="0" u="none" strike="noStrike" kern="1200" spc="0" baseline="0">
              <a:solidFill>
                <a:sysClr val="windowText" lastClr="000000"/>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barChart>
        <c:barDir val="bar"/>
        <c:grouping val="clustered"/>
        <c:varyColors val="0"/>
        <c:ser>
          <c:idx val="0"/>
          <c:order val="0"/>
          <c:tx>
            <c:strRef>
              <c:f>'R&amp;D_personnel'!$W$48</c:f>
              <c:strCache>
                <c:ptCount val="1"/>
                <c:pt idx="0">
                  <c:v>2021</c:v>
                </c:pt>
              </c:strCache>
            </c:strRef>
          </c:tx>
          <c:spPr>
            <a:solidFill>
              <a:schemeClr val="accent6">
                <a:lumMod val="40000"/>
                <a:lumOff val="60000"/>
              </a:schemeClr>
            </a:solidFill>
            <a:ln>
              <a:solidFill>
                <a:schemeClr val="accent6">
                  <a:lumMod val="40000"/>
                  <a:lumOff val="60000"/>
                </a:schemeClr>
              </a:solidFill>
            </a:ln>
            <a:effectLst/>
          </c:spPr>
          <c:invertIfNegative val="0"/>
          <c:dLbls>
            <c:delete val="1"/>
          </c:dLbls>
          <c:cat>
            <c:strRef>
              <c:f>'R&amp;D_personnel'!$T$49:$T$63</c:f>
              <c:strCache>
                <c:ptCount val="15"/>
                <c:pt idx="0">
                  <c:v>Νότιο Αιγαίο</c:v>
                </c:pt>
                <c:pt idx="1">
                  <c:v>Ιόνιοι Νήσοι</c:v>
                </c:pt>
                <c:pt idx="2">
                  <c:v>Στερεά Ελλάδα</c:v>
                </c:pt>
                <c:pt idx="3">
                  <c:v>Πελοπόννησος</c:v>
                </c:pt>
                <c:pt idx="4">
                  <c:v>Ανατολική Μακεδονία, Θράκη</c:v>
                </c:pt>
                <c:pt idx="5">
                  <c:v>Θεσσαλία</c:v>
                </c:pt>
                <c:pt idx="6">
                  <c:v>Δυτική Μακεδονία</c:v>
                </c:pt>
                <c:pt idx="7">
                  <c:v>Δυτική Ελλάδα</c:v>
                </c:pt>
                <c:pt idx="8">
                  <c:v>Βόρειο Αιγαίο</c:v>
                </c:pt>
                <c:pt idx="9">
                  <c:v>Κεντρική Μακεδονία</c:v>
                </c:pt>
                <c:pt idx="10">
                  <c:v>ΕΕ-27</c:v>
                </c:pt>
                <c:pt idx="11">
                  <c:v>Σύνολο χώρας</c:v>
                </c:pt>
                <c:pt idx="12">
                  <c:v>Κρήτη</c:v>
                </c:pt>
                <c:pt idx="13">
                  <c:v>Ήπειρος</c:v>
                </c:pt>
                <c:pt idx="14">
                  <c:v>Αττική</c:v>
                </c:pt>
              </c:strCache>
            </c:strRef>
          </c:cat>
          <c:val>
            <c:numRef>
              <c:f>'R&amp;D_personnel'!$W$49:$W$63</c:f>
              <c:numCache>
                <c:formatCode>#,##0.##########</c:formatCode>
                <c:ptCount val="15"/>
                <c:pt idx="0">
                  <c:v>0.33</c:v>
                </c:pt>
                <c:pt idx="1">
                  <c:v>0.65</c:v>
                </c:pt>
                <c:pt idx="2">
                  <c:v>0.57999999999999996</c:v>
                </c:pt>
                <c:pt idx="3">
                  <c:v>0.53</c:v>
                </c:pt>
                <c:pt idx="4">
                  <c:v>1.01</c:v>
                </c:pt>
                <c:pt idx="5">
                  <c:v>0.98</c:v>
                </c:pt>
                <c:pt idx="6">
                  <c:v>0.77</c:v>
                </c:pt>
                <c:pt idx="7">
                  <c:v>1.29</c:v>
                </c:pt>
                <c:pt idx="8">
                  <c:v>1.08</c:v>
                </c:pt>
                <c:pt idx="9">
                  <c:v>1.38</c:v>
                </c:pt>
                <c:pt idx="10">
                  <c:v>1.5</c:v>
                </c:pt>
                <c:pt idx="11">
                  <c:v>1.37</c:v>
                </c:pt>
                <c:pt idx="12">
                  <c:v>1.54</c:v>
                </c:pt>
                <c:pt idx="13">
                  <c:v>1.51</c:v>
                </c:pt>
                <c:pt idx="14">
                  <c:v>1.78</c:v>
                </c:pt>
              </c:numCache>
            </c:numRef>
          </c:val>
          <c:extLst>
            <c:ext xmlns:c16="http://schemas.microsoft.com/office/drawing/2014/chart" uri="{C3380CC4-5D6E-409C-BE32-E72D297353CC}">
              <c16:uniqueId val="{00000000-D199-48D1-B24F-F1483EBB1EBA}"/>
            </c:ext>
          </c:extLst>
        </c:ser>
        <c:ser>
          <c:idx val="1"/>
          <c:order val="1"/>
          <c:tx>
            <c:strRef>
              <c:f>'R&amp;D_personnel'!$X$48</c:f>
              <c:strCache>
                <c:ptCount val="1"/>
                <c:pt idx="0">
                  <c:v>2022</c:v>
                </c:pt>
              </c:strCache>
            </c:strRef>
          </c:tx>
          <c:spPr>
            <a:solidFill>
              <a:schemeClr val="accent2"/>
            </a:solidFill>
            <a:ln>
              <a:noFill/>
            </a:ln>
            <a:effectLst/>
          </c:spPr>
          <c:invertIfNegative val="0"/>
          <c:dLbls>
            <c:delete val="1"/>
          </c:dLbls>
          <c:cat>
            <c:strRef>
              <c:f>'R&amp;D_personnel'!$T$49:$T$63</c:f>
              <c:strCache>
                <c:ptCount val="15"/>
                <c:pt idx="0">
                  <c:v>Νότιο Αιγαίο</c:v>
                </c:pt>
                <c:pt idx="1">
                  <c:v>Ιόνιοι Νήσοι</c:v>
                </c:pt>
                <c:pt idx="2">
                  <c:v>Στερεά Ελλάδα</c:v>
                </c:pt>
                <c:pt idx="3">
                  <c:v>Πελοπόννησος</c:v>
                </c:pt>
                <c:pt idx="4">
                  <c:v>Ανατολική Μακεδονία, Θράκη</c:v>
                </c:pt>
                <c:pt idx="5">
                  <c:v>Θεσσαλία</c:v>
                </c:pt>
                <c:pt idx="6">
                  <c:v>Δυτική Μακεδονία</c:v>
                </c:pt>
                <c:pt idx="7">
                  <c:v>Δυτική Ελλάδα</c:v>
                </c:pt>
                <c:pt idx="8">
                  <c:v>Βόρειο Αιγαίο</c:v>
                </c:pt>
                <c:pt idx="9">
                  <c:v>Κεντρική Μακεδονία</c:v>
                </c:pt>
                <c:pt idx="10">
                  <c:v>ΕΕ-27</c:v>
                </c:pt>
                <c:pt idx="11">
                  <c:v>Σύνολο χώρας</c:v>
                </c:pt>
                <c:pt idx="12">
                  <c:v>Κρήτη</c:v>
                </c:pt>
                <c:pt idx="13">
                  <c:v>Ήπειρος</c:v>
                </c:pt>
                <c:pt idx="14">
                  <c:v>Αττική</c:v>
                </c:pt>
              </c:strCache>
            </c:strRef>
          </c:cat>
          <c:val>
            <c:numRef>
              <c:f>'R&amp;D_personnel'!$X$49:$X$63</c:f>
              <c:numCache>
                <c:formatCode>#,##0.##########</c:formatCode>
                <c:ptCount val="15"/>
                <c:pt idx="0">
                  <c:v>0.39</c:v>
                </c:pt>
                <c:pt idx="1">
                  <c:v>0.55000000000000004</c:v>
                </c:pt>
                <c:pt idx="2">
                  <c:v>0.55000000000000004</c:v>
                </c:pt>
                <c:pt idx="3">
                  <c:v>0.61</c:v>
                </c:pt>
                <c:pt idx="4">
                  <c:v>1.0900000000000001</c:v>
                </c:pt>
                <c:pt idx="5">
                  <c:v>1.0900000000000001</c:v>
                </c:pt>
                <c:pt idx="6">
                  <c:v>1.2</c:v>
                </c:pt>
                <c:pt idx="7">
                  <c:v>1.68</c:v>
                </c:pt>
                <c:pt idx="8">
                  <c:v>1.3</c:v>
                </c:pt>
                <c:pt idx="9">
                  <c:v>1.42</c:v>
                </c:pt>
                <c:pt idx="10">
                  <c:v>1.53</c:v>
                </c:pt>
                <c:pt idx="11">
                  <c:v>1.5</c:v>
                </c:pt>
                <c:pt idx="12">
                  <c:v>1.56</c:v>
                </c:pt>
                <c:pt idx="13">
                  <c:v>1.77</c:v>
                </c:pt>
                <c:pt idx="14">
                  <c:v>1.94</c:v>
                </c:pt>
              </c:numCache>
            </c:numRef>
          </c:val>
          <c:extLst>
            <c:ext xmlns:c16="http://schemas.microsoft.com/office/drawing/2014/chart" uri="{C3380CC4-5D6E-409C-BE32-E72D297353CC}">
              <c16:uniqueId val="{00000001-D199-48D1-B24F-F1483EBB1EBA}"/>
            </c:ext>
          </c:extLst>
        </c:ser>
        <c:ser>
          <c:idx val="2"/>
          <c:order val="2"/>
          <c:tx>
            <c:strRef>
              <c:f>'R&amp;D_personnel'!$Y$48</c:f>
              <c:strCache>
                <c:ptCount val="1"/>
                <c:pt idx="0">
                  <c:v>2023</c:v>
                </c:pt>
              </c:strCache>
            </c:strRef>
          </c:tx>
          <c:spPr>
            <a:solidFill>
              <a:schemeClr val="accent3"/>
            </a:solidFill>
            <a:ln>
              <a:noFill/>
            </a:ln>
            <a:effectLst/>
          </c:spPr>
          <c:invertIfNegative val="0"/>
          <c:dPt>
            <c:idx val="10"/>
            <c:invertIfNegative val="0"/>
            <c:bubble3D val="0"/>
            <c:spPr>
              <a:solidFill>
                <a:srgbClr val="92D050"/>
              </a:solidFill>
              <a:ln>
                <a:solidFill>
                  <a:srgbClr val="92D050"/>
                </a:solidFill>
              </a:ln>
              <a:effectLst/>
            </c:spPr>
            <c:extLst>
              <c:ext xmlns:c16="http://schemas.microsoft.com/office/drawing/2014/chart" uri="{C3380CC4-5D6E-409C-BE32-E72D297353CC}">
                <c16:uniqueId val="{00000008-D199-48D1-B24F-F1483EBB1EBA}"/>
              </c:ext>
            </c:extLst>
          </c:dPt>
          <c:dPt>
            <c:idx val="14"/>
            <c:invertIfNegative val="0"/>
            <c:bubble3D val="0"/>
            <c:spPr>
              <a:solidFill>
                <a:srgbClr val="799EDC"/>
              </a:solidFill>
              <a:ln>
                <a:solidFill>
                  <a:srgbClr val="799EDC"/>
                </a:solidFill>
              </a:ln>
              <a:effectLst/>
            </c:spPr>
            <c:extLst>
              <c:ext xmlns:c16="http://schemas.microsoft.com/office/drawing/2014/chart" uri="{C3380CC4-5D6E-409C-BE32-E72D297353CC}">
                <c16:uniqueId val="{00000007-D199-48D1-B24F-F1483EBB1EBA}"/>
              </c:ext>
            </c:extLst>
          </c:dPt>
          <c:dLbls>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199-48D1-B24F-F1483EBB1EBA}"/>
                </c:ext>
              </c:extLst>
            </c:dLbl>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99-48D1-B24F-F1483EBB1EB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'R&amp;D_personnel'!$T$49:$T$63</c:f>
              <c:strCache>
                <c:ptCount val="15"/>
                <c:pt idx="0">
                  <c:v>Νότιο Αιγαίο</c:v>
                </c:pt>
                <c:pt idx="1">
                  <c:v>Ιόνιοι Νήσοι</c:v>
                </c:pt>
                <c:pt idx="2">
                  <c:v>Στερεά Ελλάδα</c:v>
                </c:pt>
                <c:pt idx="3">
                  <c:v>Πελοπόννησος</c:v>
                </c:pt>
                <c:pt idx="4">
                  <c:v>Ανατολική Μακεδονία, Θράκη</c:v>
                </c:pt>
                <c:pt idx="5">
                  <c:v>Θεσσαλία</c:v>
                </c:pt>
                <c:pt idx="6">
                  <c:v>Δυτική Μακεδονία</c:v>
                </c:pt>
                <c:pt idx="7">
                  <c:v>Δυτική Ελλάδα</c:v>
                </c:pt>
                <c:pt idx="8">
                  <c:v>Βόρειο Αιγαίο</c:v>
                </c:pt>
                <c:pt idx="9">
                  <c:v>Κεντρική Μακεδονία</c:v>
                </c:pt>
                <c:pt idx="10">
                  <c:v>ΕΕ-27</c:v>
                </c:pt>
                <c:pt idx="11">
                  <c:v>Σύνολο χώρας</c:v>
                </c:pt>
                <c:pt idx="12">
                  <c:v>Κρήτη</c:v>
                </c:pt>
                <c:pt idx="13">
                  <c:v>Ήπειρος</c:v>
                </c:pt>
                <c:pt idx="14">
                  <c:v>Αττική</c:v>
                </c:pt>
              </c:strCache>
            </c:strRef>
          </c:cat>
          <c:val>
            <c:numRef>
              <c:f>'R&amp;D_personnel'!$Y$49:$Y$63</c:f>
              <c:numCache>
                <c:formatCode>#,##0.##########</c:formatCode>
                <c:ptCount val="15"/>
                <c:pt idx="0">
                  <c:v>0.39</c:v>
                </c:pt>
                <c:pt idx="1">
                  <c:v>0.56999999999999995</c:v>
                </c:pt>
                <c:pt idx="2">
                  <c:v>0.68</c:v>
                </c:pt>
                <c:pt idx="3">
                  <c:v>0.72</c:v>
                </c:pt>
                <c:pt idx="4">
                  <c:v>1.1399999999999999</c:v>
                </c:pt>
                <c:pt idx="5">
                  <c:v>1.1499999999999999</c:v>
                </c:pt>
                <c:pt idx="6">
                  <c:v>1.42</c:v>
                </c:pt>
                <c:pt idx="7">
                  <c:v>1.42</c:v>
                </c:pt>
                <c:pt idx="8">
                  <c:v>1.49</c:v>
                </c:pt>
                <c:pt idx="9">
                  <c:v>1.52</c:v>
                </c:pt>
                <c:pt idx="10">
                  <c:v>1.57</c:v>
                </c:pt>
                <c:pt idx="11">
                  <c:v>1.6</c:v>
                </c:pt>
                <c:pt idx="12">
                  <c:v>1.66</c:v>
                </c:pt>
                <c:pt idx="13">
                  <c:v>1.71</c:v>
                </c:pt>
                <c:pt idx="14">
                  <c:v>2.09</c:v>
                </c:pt>
              </c:numCache>
            </c:numRef>
          </c:val>
          <c:extLst>
            <c:ext xmlns:c16="http://schemas.microsoft.com/office/drawing/2014/chart" uri="{C3380CC4-5D6E-409C-BE32-E72D297353CC}">
              <c16:uniqueId val="{00000002-D199-48D1-B24F-F1483EBB1EBA}"/>
            </c:ext>
          </c:extLst>
        </c:ser>
        <c:dLbls>
          <c:dLblPos val="ctr"/>
          <c:showLegendKey val="0"/>
          <c:showVal val="1"/>
          <c:showCatName val="0"/>
          <c:showSerName val="0"/>
          <c:showPercent val="0"/>
          <c:showBubbleSize val="0"/>
        </c:dLbls>
        <c:gapWidth val="150"/>
        <c:axId val="1530848047"/>
        <c:axId val="1530846607"/>
      </c:barChart>
      <c:catAx>
        <c:axId val="15308480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530846607"/>
        <c:crosses val="autoZero"/>
        <c:auto val="1"/>
        <c:lblAlgn val="ctr"/>
        <c:lblOffset val="100"/>
        <c:noMultiLvlLbl val="0"/>
      </c:catAx>
      <c:valAx>
        <c:axId val="1530846607"/>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530848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b="1">
          <a:solidFill>
            <a:sysClr val="windowText" lastClr="00000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l-GR" sz="1200" b="1" i="0" u="none" strike="noStrike" kern="1200" spc="0" baseline="0">
                <a:solidFill>
                  <a:sysClr val="windowText" lastClr="000000"/>
                </a:solidFill>
              </a:rPr>
              <a:t>Προσωπικό στην επιστήμη και την τεχνολογία</a:t>
            </a:r>
            <a:br>
              <a:rPr lang="el-GR" sz="1200" b="1" i="0" u="none" strike="noStrike" kern="1200" spc="0" baseline="0">
                <a:solidFill>
                  <a:sysClr val="windowText" lastClr="000000"/>
                </a:solidFill>
              </a:rPr>
            </a:br>
            <a:r>
              <a:rPr lang="el-GR" sz="1200" b="1" i="0" u="none" strike="noStrike" kern="1200" spc="0" baseline="0">
                <a:solidFill>
                  <a:sysClr val="windowText" lastClr="000000"/>
                </a:solidFill>
              </a:rPr>
              <a:t>(% εργατικού δυναμικού) ανά περιφέρεια, 202</a:t>
            </a:r>
            <a:r>
              <a:rPr lang="en-GB" sz="1200" b="1" i="0" u="none" strike="noStrike" kern="1200" spc="0" baseline="0">
                <a:solidFill>
                  <a:sysClr val="windowText" lastClr="000000"/>
                </a:solidFill>
              </a:rPr>
              <a:t>4</a:t>
            </a:r>
            <a:endParaRPr lang="en-US" sz="1200" b="1" i="0" u="none" strike="noStrike" kern="1200" spc="0" baseline="0">
              <a:solidFill>
                <a:sysClr val="windowText" lastClr="000000"/>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barChart>
        <c:barDir val="bar"/>
        <c:grouping val="clustered"/>
        <c:varyColors val="0"/>
        <c:ser>
          <c:idx val="0"/>
          <c:order val="0"/>
          <c:tx>
            <c:strRef>
              <c:f>science_tech!$R$9:$R$10</c:f>
              <c:strCache>
                <c:ptCount val="2"/>
                <c:pt idx="0">
                  <c:v>2024</c:v>
                </c:pt>
              </c:strCache>
            </c:strRef>
          </c:tx>
          <c:spPr>
            <a:solidFill>
              <a:srgbClr val="799EDC"/>
            </a:solidFill>
            <a:ln>
              <a:solidFill>
                <a:srgbClr val="799EDC"/>
              </a:solidFill>
            </a:ln>
            <a:effectLst/>
          </c:spPr>
          <c:invertIfNegative val="0"/>
          <c:dPt>
            <c:idx val="14"/>
            <c:invertIfNegative val="0"/>
            <c:bubble3D val="0"/>
            <c:spPr>
              <a:solidFill>
                <a:srgbClr val="92D050"/>
              </a:solidFill>
              <a:ln>
                <a:solidFill>
                  <a:srgbClr val="92D050"/>
                </a:solidFill>
              </a:ln>
              <a:effectLst/>
            </c:spPr>
            <c:extLst>
              <c:ext xmlns:c16="http://schemas.microsoft.com/office/drawing/2014/chart" uri="{C3380CC4-5D6E-409C-BE32-E72D297353CC}">
                <c16:uniqueId val="{00000001-CCD5-41E6-BEF6-661842A4686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science_tech!$Q$11:$Q$25</c:f>
              <c:strCache>
                <c:ptCount val="15"/>
                <c:pt idx="0">
                  <c:v>Ιόνιοι Νήσοι</c:v>
                </c:pt>
                <c:pt idx="1">
                  <c:v>Στερεά Ελλάδα</c:v>
                </c:pt>
                <c:pt idx="2">
                  <c:v>Νότιο Αιγαίο</c:v>
                </c:pt>
                <c:pt idx="3">
                  <c:v>Ανατολική Μακεδονία, Θράκη</c:v>
                </c:pt>
                <c:pt idx="4">
                  <c:v>Πελοπόννησος</c:v>
                </c:pt>
                <c:pt idx="5">
                  <c:v>Δυτική Ελλάδα</c:v>
                </c:pt>
                <c:pt idx="6">
                  <c:v>Βόρειο Αιγαίο</c:v>
                </c:pt>
                <c:pt idx="7">
                  <c:v>Κρήτη</c:v>
                </c:pt>
                <c:pt idx="8">
                  <c:v>Θεσσαλία</c:v>
                </c:pt>
                <c:pt idx="9">
                  <c:v>Δυτική Μακεδονία</c:v>
                </c:pt>
                <c:pt idx="10">
                  <c:v>Ήπειρος</c:v>
                </c:pt>
                <c:pt idx="11">
                  <c:v>Κεντρική Μακεδονία</c:v>
                </c:pt>
                <c:pt idx="12">
                  <c:v>Σύνολο χώρας</c:v>
                </c:pt>
                <c:pt idx="13">
                  <c:v>Αττική</c:v>
                </c:pt>
                <c:pt idx="14">
                  <c:v>EE-27</c:v>
                </c:pt>
              </c:strCache>
            </c:strRef>
          </c:cat>
          <c:val>
            <c:numRef>
              <c:f>science_tech!$R$11:$R$25</c:f>
              <c:numCache>
                <c:formatCode>0.00</c:formatCode>
                <c:ptCount val="15"/>
                <c:pt idx="0">
                  <c:v>0.14599999999999999</c:v>
                </c:pt>
                <c:pt idx="1">
                  <c:v>0.151</c:v>
                </c:pt>
                <c:pt idx="2">
                  <c:v>0.17100000000000001</c:v>
                </c:pt>
                <c:pt idx="3">
                  <c:v>0.17499999999999999</c:v>
                </c:pt>
                <c:pt idx="4">
                  <c:v>0.182</c:v>
                </c:pt>
                <c:pt idx="5">
                  <c:v>0.193</c:v>
                </c:pt>
                <c:pt idx="6">
                  <c:v>0.19699999999999998</c:v>
                </c:pt>
                <c:pt idx="7">
                  <c:v>0.20100000000000001</c:v>
                </c:pt>
                <c:pt idx="8">
                  <c:v>0.22500000000000001</c:v>
                </c:pt>
                <c:pt idx="9">
                  <c:v>0.22600000000000001</c:v>
                </c:pt>
                <c:pt idx="10">
                  <c:v>0.248</c:v>
                </c:pt>
                <c:pt idx="11">
                  <c:v>0.252</c:v>
                </c:pt>
                <c:pt idx="12">
                  <c:v>0.25800000000000001</c:v>
                </c:pt>
                <c:pt idx="13">
                  <c:v>0.34200000000000003</c:v>
                </c:pt>
                <c:pt idx="14">
                  <c:v>0.36499999999999999</c:v>
                </c:pt>
              </c:numCache>
            </c:numRef>
          </c:val>
          <c:extLst>
            <c:ext xmlns:c16="http://schemas.microsoft.com/office/drawing/2014/chart" uri="{C3380CC4-5D6E-409C-BE32-E72D297353CC}">
              <c16:uniqueId val="{00000000-CCD5-41E6-BEF6-661842A46860}"/>
            </c:ext>
          </c:extLst>
        </c:ser>
        <c:dLbls>
          <c:showLegendKey val="0"/>
          <c:showVal val="0"/>
          <c:showCatName val="0"/>
          <c:showSerName val="0"/>
          <c:showPercent val="0"/>
          <c:showBubbleSize val="0"/>
        </c:dLbls>
        <c:gapWidth val="182"/>
        <c:axId val="1925350047"/>
        <c:axId val="1925343807"/>
      </c:barChart>
      <c:catAx>
        <c:axId val="19253500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925343807"/>
        <c:crosses val="autoZero"/>
        <c:auto val="1"/>
        <c:lblAlgn val="ctr"/>
        <c:lblOffset val="100"/>
        <c:noMultiLvlLbl val="0"/>
      </c:catAx>
      <c:valAx>
        <c:axId val="192534380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92535004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b="1">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Reversed" id="22">
  <a:schemeClr val="accent2"/>
</cs:colorStyle>
</file>

<file path=ppt/charts/colors19.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Reversed" id="26">
  <a:schemeClr val="accent6"/>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85F7E1-6DB4-4096-A7BC-37EF3C05E0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713F824F-5FFF-4B80-BB71-A33BE337CD9C}">
      <dgm:prSet phldrT="[Text]"/>
      <dgm:spPr>
        <a:solidFill>
          <a:srgbClr val="3971CB"/>
        </a:solidFill>
      </dgm:spPr>
      <dgm:t>
        <a:bodyPr/>
        <a:lstStyle/>
        <a:p>
          <a:r>
            <a:rPr lang="el-GR">
              <a:solidFill>
                <a:schemeClr val="tx1"/>
              </a:solidFill>
              <a:effectLst/>
              <a:latin typeface="Calibri" panose="020F0502020204030204" pitchFamily="34" charset="0"/>
              <a:ea typeface="Calibri" panose="020F0502020204030204" pitchFamily="34" charset="0"/>
            </a:rPr>
            <a:t>Ανάδειξη των διαφορετικών </a:t>
          </a:r>
          <a:r>
            <a:rPr lang="el-GR" b="1">
              <a:solidFill>
                <a:schemeClr val="tx1"/>
              </a:solidFill>
              <a:effectLst/>
              <a:latin typeface="Calibri" panose="020F0502020204030204" pitchFamily="34" charset="0"/>
              <a:ea typeface="Calibri" panose="020F0502020204030204" pitchFamily="34" charset="0"/>
            </a:rPr>
            <a:t>χαρακτηριστικών</a:t>
          </a:r>
          <a:r>
            <a:rPr lang="el-GR">
              <a:solidFill>
                <a:schemeClr val="tx1"/>
              </a:solidFill>
              <a:effectLst/>
              <a:latin typeface="Calibri" panose="020F0502020204030204" pitchFamily="34" charset="0"/>
              <a:ea typeface="Calibri" panose="020F0502020204030204" pitchFamily="34" charset="0"/>
            </a:rPr>
            <a:t>, των </a:t>
          </a:r>
          <a:r>
            <a:rPr lang="el-GR" b="1">
              <a:solidFill>
                <a:schemeClr val="tx1"/>
              </a:solidFill>
              <a:effectLst/>
              <a:latin typeface="Calibri" panose="020F0502020204030204" pitchFamily="34" charset="0"/>
              <a:ea typeface="Calibri" panose="020F0502020204030204" pitchFamily="34" charset="0"/>
            </a:rPr>
            <a:t>προκλήσεων</a:t>
          </a:r>
          <a:r>
            <a:rPr lang="el-GR">
              <a:solidFill>
                <a:schemeClr val="tx1"/>
              </a:solidFill>
              <a:effectLst/>
              <a:latin typeface="Calibri" panose="020F0502020204030204" pitchFamily="34" charset="0"/>
              <a:ea typeface="Calibri" panose="020F0502020204030204" pitchFamily="34" charset="0"/>
            </a:rPr>
            <a:t> και </a:t>
          </a:r>
          <a:r>
            <a:rPr lang="el-GR" b="1">
              <a:solidFill>
                <a:schemeClr val="tx1"/>
              </a:solidFill>
              <a:effectLst/>
              <a:latin typeface="Calibri" panose="020F0502020204030204" pitchFamily="34" charset="0"/>
              <a:ea typeface="Calibri" panose="020F0502020204030204" pitchFamily="34" charset="0"/>
            </a:rPr>
            <a:t>ευκαιριών</a:t>
          </a:r>
          <a:r>
            <a:rPr lang="el-GR">
              <a:solidFill>
                <a:schemeClr val="tx1"/>
              </a:solidFill>
              <a:effectLst/>
              <a:latin typeface="Calibri" panose="020F0502020204030204" pitchFamily="34" charset="0"/>
              <a:ea typeface="Calibri" panose="020F0502020204030204" pitchFamily="34" charset="0"/>
            </a:rPr>
            <a:t> που αντιμετωπίζουν οι περιφέρειες της χώρας</a:t>
          </a:r>
          <a:endParaRPr lang="el-GR">
            <a:solidFill>
              <a:schemeClr val="tx1"/>
            </a:solidFill>
          </a:endParaRPr>
        </a:p>
      </dgm:t>
    </dgm:pt>
    <dgm:pt modelId="{245B1693-D807-43BE-8004-4F99227CA6F6}" type="parTrans" cxnId="{117ED620-A56D-4A19-9FEF-8FAFA30B7283}">
      <dgm:prSet/>
      <dgm:spPr/>
      <dgm:t>
        <a:bodyPr/>
        <a:lstStyle/>
        <a:p>
          <a:endParaRPr lang="el-GR"/>
        </a:p>
      </dgm:t>
    </dgm:pt>
    <dgm:pt modelId="{F330C37B-3989-4278-889A-EC0C1075B6DB}" type="sibTrans" cxnId="{117ED620-A56D-4A19-9FEF-8FAFA30B7283}">
      <dgm:prSet/>
      <dgm:spPr/>
      <dgm:t>
        <a:bodyPr/>
        <a:lstStyle/>
        <a:p>
          <a:endParaRPr lang="el-GR"/>
        </a:p>
      </dgm:t>
    </dgm:pt>
    <dgm:pt modelId="{DCB93B9C-07B6-446F-BF8D-94AC436FE0E7}">
      <dgm:prSet phldrT="[Text]"/>
      <dgm:spPr>
        <a:solidFill>
          <a:srgbClr val="3971CB"/>
        </a:solidFill>
        <a:ln w="12700" cap="flat" cmpd="sng" algn="ctr">
          <a:solidFill>
            <a:prstClr val="white">
              <a:hueOff val="0"/>
              <a:satOff val="0"/>
              <a:lumOff val="0"/>
              <a:alphaOff val="0"/>
            </a:prstClr>
          </a:solidFill>
          <a:prstDash val="solid"/>
          <a:miter lim="800000"/>
        </a:ln>
        <a:effectLst/>
      </dgm:spPr>
      <dgm:t>
        <a:bodyPr spcFirstLastPara="0" vert="horz" wrap="square" lIns="64770" tIns="64770" rIns="64770" bIns="64770" numCol="1" spcCol="1270" anchor="ctr" anchorCtr="0"/>
        <a:lstStyle/>
        <a:p>
          <a:r>
            <a:rPr lang="el-GR">
              <a:solidFill>
                <a:schemeClr val="tx1"/>
              </a:solidFill>
              <a:effectLst/>
              <a:latin typeface="Calibri" panose="020F0502020204030204" pitchFamily="34" charset="0"/>
              <a:ea typeface="Calibri" panose="020F0502020204030204" pitchFamily="34" charset="0"/>
            </a:rPr>
            <a:t>Συστηματική </a:t>
          </a:r>
          <a:r>
            <a:rPr lang="el-GR" b="1">
              <a:solidFill>
                <a:schemeClr val="tx1"/>
              </a:solidFill>
              <a:effectLst/>
              <a:latin typeface="Calibri" panose="020F0502020204030204" pitchFamily="34" charset="0"/>
              <a:ea typeface="Calibri" panose="020F0502020204030204" pitchFamily="34" charset="0"/>
            </a:rPr>
            <a:t>μέτρηση</a:t>
          </a:r>
          <a:r>
            <a:rPr lang="el-GR">
              <a:solidFill>
                <a:schemeClr val="tx1"/>
              </a:solidFill>
              <a:effectLst/>
              <a:latin typeface="Calibri" panose="020F0502020204030204" pitchFamily="34" charset="0"/>
              <a:ea typeface="Calibri" panose="020F0502020204030204" pitchFamily="34" charset="0"/>
            </a:rPr>
            <a:t> και </a:t>
          </a:r>
          <a:r>
            <a:rPr lang="el-GR" b="1">
              <a:solidFill>
                <a:schemeClr val="tx1"/>
              </a:solidFill>
              <a:effectLst/>
              <a:latin typeface="Calibri" panose="020F0502020204030204" pitchFamily="34" charset="0"/>
              <a:ea typeface="Calibri" panose="020F0502020204030204" pitchFamily="34" charset="0"/>
            </a:rPr>
            <a:t>παρακολούθηση</a:t>
          </a:r>
          <a:r>
            <a:rPr lang="el-GR">
              <a:solidFill>
                <a:schemeClr val="tx1"/>
              </a:solidFill>
              <a:effectLst/>
              <a:latin typeface="Calibri" panose="020F0502020204030204" pitchFamily="34" charset="0"/>
              <a:ea typeface="Calibri" panose="020F0502020204030204" pitchFamily="34" charset="0"/>
            </a:rPr>
            <a:t> των τάσεων σε κοινωνικούς και οικονομικούς δείκτες </a:t>
          </a:r>
          <a:endParaRPr lang="el-GR">
            <a:solidFill>
              <a:schemeClr val="tx1"/>
            </a:solidFill>
          </a:endParaRPr>
        </a:p>
      </dgm:t>
    </dgm:pt>
    <dgm:pt modelId="{ED0C0523-ADB4-4F14-9438-B0E03C91C520}" type="parTrans" cxnId="{B1F1A244-38D0-4CAC-8A7E-3C1096E4FF1E}">
      <dgm:prSet/>
      <dgm:spPr/>
      <dgm:t>
        <a:bodyPr/>
        <a:lstStyle/>
        <a:p>
          <a:endParaRPr lang="el-GR"/>
        </a:p>
      </dgm:t>
    </dgm:pt>
    <dgm:pt modelId="{98B7382A-FBC0-44A6-94D1-234357E6D31E}" type="sibTrans" cxnId="{B1F1A244-38D0-4CAC-8A7E-3C1096E4FF1E}">
      <dgm:prSet/>
      <dgm:spPr/>
      <dgm:t>
        <a:bodyPr/>
        <a:lstStyle/>
        <a:p>
          <a:endParaRPr lang="el-GR"/>
        </a:p>
      </dgm:t>
    </dgm:pt>
    <dgm:pt modelId="{235B4B89-EE5A-47FB-9295-32C98EE2BFB4}" type="pres">
      <dgm:prSet presAssocID="{1685F7E1-6DB4-4096-A7BC-37EF3C05E047}" presName="diagram" presStyleCnt="0">
        <dgm:presLayoutVars>
          <dgm:dir/>
          <dgm:resizeHandles val="exact"/>
        </dgm:presLayoutVars>
      </dgm:prSet>
      <dgm:spPr/>
    </dgm:pt>
    <dgm:pt modelId="{19D46300-C1FA-4BC8-8A4A-C5A06748A0CB}" type="pres">
      <dgm:prSet presAssocID="{713F824F-5FFF-4B80-BB71-A33BE337CD9C}" presName="node" presStyleLbl="node1" presStyleIdx="0" presStyleCnt="2" custScaleX="134910">
        <dgm:presLayoutVars>
          <dgm:bulletEnabled val="1"/>
        </dgm:presLayoutVars>
      </dgm:prSet>
      <dgm:spPr/>
    </dgm:pt>
    <dgm:pt modelId="{FCEE0015-6A2B-418D-BDF2-B293CC62A455}" type="pres">
      <dgm:prSet presAssocID="{F330C37B-3989-4278-889A-EC0C1075B6DB}" presName="sibTrans" presStyleCnt="0"/>
      <dgm:spPr/>
    </dgm:pt>
    <dgm:pt modelId="{3301EBD2-0739-4819-8306-BD923AB63FFB}" type="pres">
      <dgm:prSet presAssocID="{DCB93B9C-07B6-446F-BF8D-94AC436FE0E7}" presName="node" presStyleLbl="node1" presStyleIdx="1" presStyleCnt="2" custScaleX="133129">
        <dgm:presLayoutVars>
          <dgm:bulletEnabled val="1"/>
        </dgm:presLayoutVars>
      </dgm:prSet>
      <dgm:spPr>
        <a:xfrm>
          <a:off x="843332" y="1615371"/>
          <a:ext cx="3071120" cy="1384125"/>
        </a:xfrm>
        <a:prstGeom prst="rect">
          <a:avLst/>
        </a:prstGeom>
      </dgm:spPr>
    </dgm:pt>
  </dgm:ptLst>
  <dgm:cxnLst>
    <dgm:cxn modelId="{117ED620-A56D-4A19-9FEF-8FAFA30B7283}" srcId="{1685F7E1-6DB4-4096-A7BC-37EF3C05E047}" destId="{713F824F-5FFF-4B80-BB71-A33BE337CD9C}" srcOrd="0" destOrd="0" parTransId="{245B1693-D807-43BE-8004-4F99227CA6F6}" sibTransId="{F330C37B-3989-4278-889A-EC0C1075B6DB}"/>
    <dgm:cxn modelId="{0C4F0436-481C-4438-99A5-C100CF25F342}" type="presOf" srcId="{713F824F-5FFF-4B80-BB71-A33BE337CD9C}" destId="{19D46300-C1FA-4BC8-8A4A-C5A06748A0CB}" srcOrd="0" destOrd="0" presId="urn:microsoft.com/office/officeart/2005/8/layout/default"/>
    <dgm:cxn modelId="{B1F1A244-38D0-4CAC-8A7E-3C1096E4FF1E}" srcId="{1685F7E1-6DB4-4096-A7BC-37EF3C05E047}" destId="{DCB93B9C-07B6-446F-BF8D-94AC436FE0E7}" srcOrd="1" destOrd="0" parTransId="{ED0C0523-ADB4-4F14-9438-B0E03C91C520}" sibTransId="{98B7382A-FBC0-44A6-94D1-234357E6D31E}"/>
    <dgm:cxn modelId="{9C150A8F-769D-43BC-81DC-787442DFDBFC}" type="presOf" srcId="{1685F7E1-6DB4-4096-A7BC-37EF3C05E047}" destId="{235B4B89-EE5A-47FB-9295-32C98EE2BFB4}" srcOrd="0" destOrd="0" presId="urn:microsoft.com/office/officeart/2005/8/layout/default"/>
    <dgm:cxn modelId="{48C01A93-BE2F-4741-A9F5-D3821D7553DB}" type="presOf" srcId="{DCB93B9C-07B6-446F-BF8D-94AC436FE0E7}" destId="{3301EBD2-0739-4819-8306-BD923AB63FFB}" srcOrd="0" destOrd="0" presId="urn:microsoft.com/office/officeart/2005/8/layout/default"/>
    <dgm:cxn modelId="{D650F759-0A53-4AC9-9529-618FB94BA67A}" type="presParOf" srcId="{235B4B89-EE5A-47FB-9295-32C98EE2BFB4}" destId="{19D46300-C1FA-4BC8-8A4A-C5A06748A0CB}" srcOrd="0" destOrd="0" presId="urn:microsoft.com/office/officeart/2005/8/layout/default"/>
    <dgm:cxn modelId="{154DB6A5-CDF3-4CD1-BAF1-92EF5F635DA5}" type="presParOf" srcId="{235B4B89-EE5A-47FB-9295-32C98EE2BFB4}" destId="{FCEE0015-6A2B-418D-BDF2-B293CC62A455}" srcOrd="1" destOrd="0" presId="urn:microsoft.com/office/officeart/2005/8/layout/default"/>
    <dgm:cxn modelId="{B314372B-4331-40F5-939B-DE6215331A2A}" type="presParOf" srcId="{235B4B89-EE5A-47FB-9295-32C98EE2BFB4}" destId="{3301EBD2-0739-4819-8306-BD923AB63FFB}"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E40BBE-E548-4E3A-B1DE-09906D2B27C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17E8F643-53FC-4E31-985D-720F6EBF6245}">
      <dgm:prSet phldrT="[Text]" custT="1"/>
      <dgm:spPr>
        <a:solidFill>
          <a:srgbClr val="799EDC"/>
        </a:solidFill>
        <a:ln>
          <a:noFill/>
        </a:ln>
        <a:effectLst>
          <a:innerShdw blurRad="114300">
            <a:prstClr val="black"/>
          </a:innerShdw>
        </a:effectLst>
      </dgm:spPr>
      <dgm:t>
        <a:bodyPr/>
        <a:lstStyle/>
        <a:p>
          <a:r>
            <a:rPr lang="el-GR" sz="1800">
              <a:solidFill>
                <a:schemeClr val="tx1"/>
              </a:solidFill>
            </a:rPr>
            <a:t>Ανάγκη για </a:t>
          </a:r>
          <a:r>
            <a:rPr lang="el-GR" sz="1800" b="1">
              <a:solidFill>
                <a:schemeClr val="tx1"/>
              </a:solidFill>
            </a:rPr>
            <a:t>τεκμηριωμένη καταγραφή</a:t>
          </a:r>
          <a:r>
            <a:rPr lang="el-GR" sz="1800">
              <a:solidFill>
                <a:schemeClr val="tx1"/>
              </a:solidFill>
            </a:rPr>
            <a:t> των επιδόσεων σε κοινωνικούς και οικονομικούς τομείς, ώστε να αποτελεί </a:t>
          </a:r>
          <a:r>
            <a:rPr lang="el-GR" sz="1800" b="1">
              <a:solidFill>
                <a:schemeClr val="tx1"/>
              </a:solidFill>
            </a:rPr>
            <a:t>εργαλείο</a:t>
          </a:r>
          <a:r>
            <a:rPr lang="el-GR" sz="1800">
              <a:solidFill>
                <a:schemeClr val="tx1"/>
              </a:solidFill>
            </a:rPr>
            <a:t> </a:t>
          </a:r>
          <a:r>
            <a:rPr lang="el-GR" sz="1800">
              <a:solidFill>
                <a:schemeClr val="tx1"/>
              </a:solidFill>
              <a:effectLst/>
              <a:latin typeface="Calibri" panose="020F0502020204030204" pitchFamily="34" charset="0"/>
              <a:ea typeface="Calibri" panose="020F0502020204030204" pitchFamily="34" charset="0"/>
            </a:rPr>
            <a:t>στον σχεδιασμό και την υποστήριξη μέτρων πολιτικής και στον δημόσιο διάλογο</a:t>
          </a:r>
          <a:endParaRPr lang="el-GR" sz="1800">
            <a:solidFill>
              <a:schemeClr val="tx1"/>
            </a:solidFill>
          </a:endParaRPr>
        </a:p>
      </dgm:t>
    </dgm:pt>
    <dgm:pt modelId="{4E8A61C8-6114-4AF7-A6F9-A3FE95786FCE}" type="parTrans" cxnId="{5B5F8BDD-205A-4156-88F6-18D96405C75A}">
      <dgm:prSet/>
      <dgm:spPr/>
      <dgm:t>
        <a:bodyPr/>
        <a:lstStyle/>
        <a:p>
          <a:endParaRPr lang="el-GR"/>
        </a:p>
      </dgm:t>
    </dgm:pt>
    <dgm:pt modelId="{FDD5692E-80E3-4447-968F-A717EB57AAEB}" type="sibTrans" cxnId="{5B5F8BDD-205A-4156-88F6-18D96405C75A}">
      <dgm:prSet/>
      <dgm:spPr/>
      <dgm:t>
        <a:bodyPr/>
        <a:lstStyle/>
        <a:p>
          <a:endParaRPr lang="el-GR"/>
        </a:p>
      </dgm:t>
    </dgm:pt>
    <dgm:pt modelId="{410E8A38-6E7A-4A02-B780-5C3B69C09DE9}" type="pres">
      <dgm:prSet presAssocID="{FFE40BBE-E548-4E3A-B1DE-09906D2B27CB}" presName="diagram" presStyleCnt="0">
        <dgm:presLayoutVars>
          <dgm:dir/>
          <dgm:resizeHandles val="exact"/>
        </dgm:presLayoutVars>
      </dgm:prSet>
      <dgm:spPr/>
    </dgm:pt>
    <dgm:pt modelId="{565E2672-7782-4748-BF63-9A1777017D1C}" type="pres">
      <dgm:prSet presAssocID="{17E8F643-53FC-4E31-985D-720F6EBF6245}" presName="node" presStyleLbl="node1" presStyleIdx="0" presStyleCnt="1" custScaleX="108343" custLinFactNeighborY="501">
        <dgm:presLayoutVars>
          <dgm:bulletEnabled val="1"/>
        </dgm:presLayoutVars>
      </dgm:prSet>
      <dgm:spPr/>
    </dgm:pt>
  </dgm:ptLst>
  <dgm:cxnLst>
    <dgm:cxn modelId="{86AFB3BB-5BC6-44E3-8D99-975767FEFDEB}" type="presOf" srcId="{17E8F643-53FC-4E31-985D-720F6EBF6245}" destId="{565E2672-7782-4748-BF63-9A1777017D1C}" srcOrd="0" destOrd="0" presId="urn:microsoft.com/office/officeart/2005/8/layout/default"/>
    <dgm:cxn modelId="{5B5F8BDD-205A-4156-88F6-18D96405C75A}" srcId="{FFE40BBE-E548-4E3A-B1DE-09906D2B27CB}" destId="{17E8F643-53FC-4E31-985D-720F6EBF6245}" srcOrd="0" destOrd="0" parTransId="{4E8A61C8-6114-4AF7-A6F9-A3FE95786FCE}" sibTransId="{FDD5692E-80E3-4447-968F-A717EB57AAEB}"/>
    <dgm:cxn modelId="{2FBFCCDF-864C-49B2-ABAD-D4D569435C1D}" type="presOf" srcId="{FFE40BBE-E548-4E3A-B1DE-09906D2B27CB}" destId="{410E8A38-6E7A-4A02-B780-5C3B69C09DE9}" srcOrd="0" destOrd="0" presId="urn:microsoft.com/office/officeart/2005/8/layout/default"/>
    <dgm:cxn modelId="{FDBC5F9A-41E3-4602-9FEB-FADCDC61D6BF}" type="presParOf" srcId="{410E8A38-6E7A-4A02-B780-5C3B69C09DE9}" destId="{565E2672-7782-4748-BF63-9A1777017D1C}"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46300-C1FA-4BC8-8A4A-C5A06748A0CB}">
      <dsp:nvSpPr>
        <dsp:cNvPr id="0" name=""/>
        <dsp:cNvSpPr/>
      </dsp:nvSpPr>
      <dsp:spPr>
        <a:xfrm>
          <a:off x="822789" y="558"/>
          <a:ext cx="3112206" cy="1384125"/>
        </a:xfrm>
        <a:prstGeom prst="rect">
          <a:avLst/>
        </a:prstGeom>
        <a:solidFill>
          <a:srgbClr val="3971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solidFill>
                <a:schemeClr val="tx1"/>
              </a:solidFill>
              <a:effectLst/>
              <a:latin typeface="Calibri" panose="020F0502020204030204" pitchFamily="34" charset="0"/>
              <a:ea typeface="Calibri" panose="020F0502020204030204" pitchFamily="34" charset="0"/>
            </a:rPr>
            <a:t>Ανάδειξη των διαφορετικών </a:t>
          </a:r>
          <a:r>
            <a:rPr lang="el-GR" sz="1700" b="1" kern="1200">
              <a:solidFill>
                <a:schemeClr val="tx1"/>
              </a:solidFill>
              <a:effectLst/>
              <a:latin typeface="Calibri" panose="020F0502020204030204" pitchFamily="34" charset="0"/>
              <a:ea typeface="Calibri" panose="020F0502020204030204" pitchFamily="34" charset="0"/>
            </a:rPr>
            <a:t>χαρακτηριστικών</a:t>
          </a:r>
          <a:r>
            <a:rPr lang="el-GR" sz="1700" kern="1200">
              <a:solidFill>
                <a:schemeClr val="tx1"/>
              </a:solidFill>
              <a:effectLst/>
              <a:latin typeface="Calibri" panose="020F0502020204030204" pitchFamily="34" charset="0"/>
              <a:ea typeface="Calibri" panose="020F0502020204030204" pitchFamily="34" charset="0"/>
            </a:rPr>
            <a:t>, των </a:t>
          </a:r>
          <a:r>
            <a:rPr lang="el-GR" sz="1700" b="1" kern="1200">
              <a:solidFill>
                <a:schemeClr val="tx1"/>
              </a:solidFill>
              <a:effectLst/>
              <a:latin typeface="Calibri" panose="020F0502020204030204" pitchFamily="34" charset="0"/>
              <a:ea typeface="Calibri" panose="020F0502020204030204" pitchFamily="34" charset="0"/>
            </a:rPr>
            <a:t>προκλήσεων</a:t>
          </a:r>
          <a:r>
            <a:rPr lang="el-GR" sz="1700" kern="1200">
              <a:solidFill>
                <a:schemeClr val="tx1"/>
              </a:solidFill>
              <a:effectLst/>
              <a:latin typeface="Calibri" panose="020F0502020204030204" pitchFamily="34" charset="0"/>
              <a:ea typeface="Calibri" panose="020F0502020204030204" pitchFamily="34" charset="0"/>
            </a:rPr>
            <a:t> και </a:t>
          </a:r>
          <a:r>
            <a:rPr lang="el-GR" sz="1700" b="1" kern="1200">
              <a:solidFill>
                <a:schemeClr val="tx1"/>
              </a:solidFill>
              <a:effectLst/>
              <a:latin typeface="Calibri" panose="020F0502020204030204" pitchFamily="34" charset="0"/>
              <a:ea typeface="Calibri" panose="020F0502020204030204" pitchFamily="34" charset="0"/>
            </a:rPr>
            <a:t>ευκαιριών</a:t>
          </a:r>
          <a:r>
            <a:rPr lang="el-GR" sz="1700" kern="1200">
              <a:solidFill>
                <a:schemeClr val="tx1"/>
              </a:solidFill>
              <a:effectLst/>
              <a:latin typeface="Calibri" panose="020F0502020204030204" pitchFamily="34" charset="0"/>
              <a:ea typeface="Calibri" panose="020F0502020204030204" pitchFamily="34" charset="0"/>
            </a:rPr>
            <a:t> που αντιμετωπίζουν οι περιφέρειες της χώρας</a:t>
          </a:r>
          <a:endParaRPr lang="el-GR" sz="1700" kern="1200">
            <a:solidFill>
              <a:schemeClr val="tx1"/>
            </a:solidFill>
          </a:endParaRPr>
        </a:p>
      </dsp:txBody>
      <dsp:txXfrm>
        <a:off x="822789" y="558"/>
        <a:ext cx="3112206" cy="1384125"/>
      </dsp:txXfrm>
    </dsp:sp>
    <dsp:sp modelId="{3301EBD2-0739-4819-8306-BD923AB63FFB}">
      <dsp:nvSpPr>
        <dsp:cNvPr id="0" name=""/>
        <dsp:cNvSpPr/>
      </dsp:nvSpPr>
      <dsp:spPr>
        <a:xfrm>
          <a:off x="843332" y="1615371"/>
          <a:ext cx="3071120" cy="1384125"/>
        </a:xfrm>
        <a:prstGeom prst="rect">
          <a:avLst/>
        </a:prstGeom>
        <a:solidFill>
          <a:srgbClr val="3971CB"/>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solidFill>
                <a:schemeClr val="tx1"/>
              </a:solidFill>
              <a:effectLst/>
              <a:latin typeface="Calibri" panose="020F0502020204030204" pitchFamily="34" charset="0"/>
              <a:ea typeface="Calibri" panose="020F0502020204030204" pitchFamily="34" charset="0"/>
            </a:rPr>
            <a:t>Συστηματική </a:t>
          </a:r>
          <a:r>
            <a:rPr lang="el-GR" sz="1700" b="1" kern="1200">
              <a:solidFill>
                <a:schemeClr val="tx1"/>
              </a:solidFill>
              <a:effectLst/>
              <a:latin typeface="Calibri" panose="020F0502020204030204" pitchFamily="34" charset="0"/>
              <a:ea typeface="Calibri" panose="020F0502020204030204" pitchFamily="34" charset="0"/>
            </a:rPr>
            <a:t>μέτρηση</a:t>
          </a:r>
          <a:r>
            <a:rPr lang="el-GR" sz="1700" kern="1200">
              <a:solidFill>
                <a:schemeClr val="tx1"/>
              </a:solidFill>
              <a:effectLst/>
              <a:latin typeface="Calibri" panose="020F0502020204030204" pitchFamily="34" charset="0"/>
              <a:ea typeface="Calibri" panose="020F0502020204030204" pitchFamily="34" charset="0"/>
            </a:rPr>
            <a:t> και </a:t>
          </a:r>
          <a:r>
            <a:rPr lang="el-GR" sz="1700" b="1" kern="1200">
              <a:solidFill>
                <a:schemeClr val="tx1"/>
              </a:solidFill>
              <a:effectLst/>
              <a:latin typeface="Calibri" panose="020F0502020204030204" pitchFamily="34" charset="0"/>
              <a:ea typeface="Calibri" panose="020F0502020204030204" pitchFamily="34" charset="0"/>
            </a:rPr>
            <a:t>παρακολούθηση</a:t>
          </a:r>
          <a:r>
            <a:rPr lang="el-GR" sz="1700" kern="1200">
              <a:solidFill>
                <a:schemeClr val="tx1"/>
              </a:solidFill>
              <a:effectLst/>
              <a:latin typeface="Calibri" panose="020F0502020204030204" pitchFamily="34" charset="0"/>
              <a:ea typeface="Calibri" panose="020F0502020204030204" pitchFamily="34" charset="0"/>
            </a:rPr>
            <a:t> των τάσεων σε κοινωνικούς και οικονομικούς δείκτες </a:t>
          </a:r>
          <a:endParaRPr lang="el-GR" sz="1700" kern="1200">
            <a:solidFill>
              <a:schemeClr val="tx1"/>
            </a:solidFill>
          </a:endParaRPr>
        </a:p>
      </dsp:txBody>
      <dsp:txXfrm>
        <a:off x="843332" y="1615371"/>
        <a:ext cx="3071120" cy="1384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E2672-7782-4748-BF63-9A1777017D1C}">
      <dsp:nvSpPr>
        <dsp:cNvPr id="0" name=""/>
        <dsp:cNvSpPr/>
      </dsp:nvSpPr>
      <dsp:spPr>
        <a:xfrm>
          <a:off x="512841" y="1448"/>
          <a:ext cx="3967558" cy="2197221"/>
        </a:xfrm>
        <a:prstGeom prst="rect">
          <a:avLst/>
        </a:prstGeom>
        <a:solidFill>
          <a:srgbClr val="799EDC"/>
        </a:solidFill>
        <a:ln w="12700" cap="flat" cmpd="sng" algn="ctr">
          <a:no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solidFill>
                <a:schemeClr val="tx1"/>
              </a:solidFill>
            </a:rPr>
            <a:t>Ανάγκη για </a:t>
          </a:r>
          <a:r>
            <a:rPr lang="el-GR" sz="1800" b="1" kern="1200">
              <a:solidFill>
                <a:schemeClr val="tx1"/>
              </a:solidFill>
            </a:rPr>
            <a:t>τεκμηριωμένη καταγραφή</a:t>
          </a:r>
          <a:r>
            <a:rPr lang="el-GR" sz="1800" kern="1200">
              <a:solidFill>
                <a:schemeClr val="tx1"/>
              </a:solidFill>
            </a:rPr>
            <a:t> των επιδόσεων σε κοινωνικούς και οικονομικούς τομείς, ώστε να αποτελεί </a:t>
          </a:r>
          <a:r>
            <a:rPr lang="el-GR" sz="1800" b="1" kern="1200">
              <a:solidFill>
                <a:schemeClr val="tx1"/>
              </a:solidFill>
            </a:rPr>
            <a:t>εργαλείο</a:t>
          </a:r>
          <a:r>
            <a:rPr lang="el-GR" sz="1800" kern="1200">
              <a:solidFill>
                <a:schemeClr val="tx1"/>
              </a:solidFill>
            </a:rPr>
            <a:t> </a:t>
          </a:r>
          <a:r>
            <a:rPr lang="el-GR" sz="1800" kern="1200">
              <a:solidFill>
                <a:schemeClr val="tx1"/>
              </a:solidFill>
              <a:effectLst/>
              <a:latin typeface="Calibri" panose="020F0502020204030204" pitchFamily="34" charset="0"/>
              <a:ea typeface="Calibri" panose="020F0502020204030204" pitchFamily="34" charset="0"/>
            </a:rPr>
            <a:t>στον σχεδιασμό και την υποστήριξη μέτρων πολιτικής και στον δημόσιο διάλογο</a:t>
          </a:r>
          <a:endParaRPr lang="el-GR" sz="1800" kern="1200">
            <a:solidFill>
              <a:schemeClr val="tx1"/>
            </a:solidFill>
          </a:endParaRPr>
        </a:p>
      </dsp:txBody>
      <dsp:txXfrm>
        <a:off x="512841" y="1448"/>
        <a:ext cx="3967558" cy="21972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717" cy="617912"/>
          </a:xfrm>
          <a:prstGeom prst="rect">
            <a:avLst/>
          </a:prstGeom>
        </p:spPr>
        <p:txBody>
          <a:bodyPr vert="horz" lIns="107488" tIns="53744" rIns="107488" bIns="53744" rtlCol="0"/>
          <a:lstStyle>
            <a:lvl1pPr algn="l">
              <a:defRPr sz="1400"/>
            </a:lvl1pPr>
          </a:lstStyle>
          <a:p>
            <a:endParaRPr lang="en-US"/>
          </a:p>
        </p:txBody>
      </p:sp>
      <p:sp>
        <p:nvSpPr>
          <p:cNvPr id="3" name="Date Placeholder 2"/>
          <p:cNvSpPr>
            <a:spLocks noGrp="1"/>
          </p:cNvSpPr>
          <p:nvPr>
            <p:ph type="dt" sz="quarter" idx="1"/>
          </p:nvPr>
        </p:nvSpPr>
        <p:spPr>
          <a:xfrm>
            <a:off x="4142775" y="0"/>
            <a:ext cx="3170717" cy="617912"/>
          </a:xfrm>
          <a:prstGeom prst="rect">
            <a:avLst/>
          </a:prstGeom>
        </p:spPr>
        <p:txBody>
          <a:bodyPr vert="horz" lIns="107488" tIns="53744" rIns="107488" bIns="53744" rtlCol="0"/>
          <a:lstStyle>
            <a:lvl1pPr algn="r">
              <a:defRPr sz="1400"/>
            </a:lvl1pPr>
          </a:lstStyle>
          <a:p>
            <a:fld id="{27569A6B-ADC9-46D0-BF86-07FAD7171A9F}" type="datetimeFigureOut">
              <a:rPr lang="en-US" smtClean="0"/>
              <a:t>6/11/2026</a:t>
            </a:fld>
            <a:endParaRPr lang="en-US"/>
          </a:p>
        </p:txBody>
      </p:sp>
      <p:sp>
        <p:nvSpPr>
          <p:cNvPr id="4" name="Footer Placeholder 3"/>
          <p:cNvSpPr>
            <a:spLocks noGrp="1"/>
          </p:cNvSpPr>
          <p:nvPr>
            <p:ph type="ftr" sz="quarter" idx="2"/>
          </p:nvPr>
        </p:nvSpPr>
        <p:spPr>
          <a:xfrm>
            <a:off x="0" y="11726488"/>
            <a:ext cx="3170717" cy="617912"/>
          </a:xfrm>
          <a:prstGeom prst="rect">
            <a:avLst/>
          </a:prstGeom>
        </p:spPr>
        <p:txBody>
          <a:bodyPr vert="horz" lIns="107488" tIns="53744" rIns="107488" bIns="53744" rtlCol="0" anchor="b"/>
          <a:lstStyle>
            <a:lvl1pPr algn="l">
              <a:defRPr sz="1400"/>
            </a:lvl1pPr>
          </a:lstStyle>
          <a:p>
            <a:endParaRPr lang="en-US"/>
          </a:p>
        </p:txBody>
      </p:sp>
      <p:sp>
        <p:nvSpPr>
          <p:cNvPr id="5" name="Slide Number Placeholder 4"/>
          <p:cNvSpPr>
            <a:spLocks noGrp="1"/>
          </p:cNvSpPr>
          <p:nvPr>
            <p:ph type="sldNum" sz="quarter" idx="3"/>
          </p:nvPr>
        </p:nvSpPr>
        <p:spPr>
          <a:xfrm>
            <a:off x="4142775" y="11726488"/>
            <a:ext cx="3170717" cy="617912"/>
          </a:xfrm>
          <a:prstGeom prst="rect">
            <a:avLst/>
          </a:prstGeom>
        </p:spPr>
        <p:txBody>
          <a:bodyPr vert="horz" lIns="107488" tIns="53744" rIns="107488" bIns="53744" rtlCol="0" anchor="b"/>
          <a:lstStyle>
            <a:lvl1pPr algn="r">
              <a:defRPr sz="1400"/>
            </a:lvl1pPr>
          </a:lstStyle>
          <a:p>
            <a:fld id="{0A97E5F6-07EA-456C-A138-4E6579CC1C85}" type="slidenum">
              <a:rPr lang="en-US" smtClean="0"/>
              <a:t>‹#›</a:t>
            </a:fld>
            <a:endParaRPr lang="en-US"/>
          </a:p>
        </p:txBody>
      </p:sp>
    </p:spTree>
    <p:extLst>
      <p:ext uri="{BB962C8B-B14F-4D97-AF65-F5344CB8AC3E}">
        <p14:creationId xmlns:p14="http://schemas.microsoft.com/office/powerpoint/2010/main" val="3546578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619364"/>
          </a:xfrm>
          <a:prstGeom prst="rect">
            <a:avLst/>
          </a:prstGeom>
        </p:spPr>
        <p:txBody>
          <a:bodyPr vert="horz" lIns="112320" tIns="56161" rIns="112320" bIns="56161" rtlCol="0"/>
          <a:lstStyle>
            <a:lvl1pPr algn="l">
              <a:defRPr sz="1500"/>
            </a:lvl1pPr>
          </a:lstStyle>
          <a:p>
            <a:endParaRPr lang="en-US"/>
          </a:p>
        </p:txBody>
      </p:sp>
      <p:sp>
        <p:nvSpPr>
          <p:cNvPr id="3" name="Date Placeholder 2"/>
          <p:cNvSpPr>
            <a:spLocks noGrp="1"/>
          </p:cNvSpPr>
          <p:nvPr>
            <p:ph type="dt" idx="1"/>
          </p:nvPr>
        </p:nvSpPr>
        <p:spPr>
          <a:xfrm>
            <a:off x="4143588" y="0"/>
            <a:ext cx="3169920" cy="619364"/>
          </a:xfrm>
          <a:prstGeom prst="rect">
            <a:avLst/>
          </a:prstGeom>
        </p:spPr>
        <p:txBody>
          <a:bodyPr vert="horz" lIns="112320" tIns="56161" rIns="112320" bIns="56161" rtlCol="0"/>
          <a:lstStyle>
            <a:lvl1pPr algn="r">
              <a:defRPr sz="1500"/>
            </a:lvl1pPr>
          </a:lstStyle>
          <a:p>
            <a:fld id="{EE06794D-DF47-496A-890D-96EE275C20AC}" type="datetimeFigureOut">
              <a:rPr lang="en-US" smtClean="0"/>
              <a:t>6/11/2026</a:t>
            </a:fld>
            <a:endParaRPr lang="en-US"/>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320" tIns="56161" rIns="112320" bIns="56161" rtlCol="0" anchor="ctr"/>
          <a:lstStyle/>
          <a:p>
            <a:endParaRPr lang="en-US"/>
          </a:p>
        </p:txBody>
      </p:sp>
      <p:sp>
        <p:nvSpPr>
          <p:cNvPr id="5" name="Notes Placeholder 4"/>
          <p:cNvSpPr>
            <a:spLocks noGrp="1"/>
          </p:cNvSpPr>
          <p:nvPr>
            <p:ph type="body" sz="quarter" idx="3"/>
          </p:nvPr>
        </p:nvSpPr>
        <p:spPr>
          <a:xfrm>
            <a:off x="731521" y="5940742"/>
            <a:ext cx="5852160" cy="4860608"/>
          </a:xfrm>
          <a:prstGeom prst="rect">
            <a:avLst/>
          </a:prstGeom>
        </p:spPr>
        <p:txBody>
          <a:bodyPr vert="horz" lIns="112320" tIns="56161" rIns="112320" bIns="561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725038"/>
            <a:ext cx="3169920" cy="619362"/>
          </a:xfrm>
          <a:prstGeom prst="rect">
            <a:avLst/>
          </a:prstGeom>
        </p:spPr>
        <p:txBody>
          <a:bodyPr vert="horz" lIns="112320" tIns="56161" rIns="112320" bIns="56161" rtlCol="0" anchor="b"/>
          <a:lstStyle>
            <a:lvl1pPr algn="l">
              <a:defRPr sz="1500"/>
            </a:lvl1pPr>
          </a:lstStyle>
          <a:p>
            <a:endParaRPr lang="en-US"/>
          </a:p>
        </p:txBody>
      </p:sp>
      <p:sp>
        <p:nvSpPr>
          <p:cNvPr id="7" name="Slide Number Placeholder 6"/>
          <p:cNvSpPr>
            <a:spLocks noGrp="1"/>
          </p:cNvSpPr>
          <p:nvPr>
            <p:ph type="sldNum" sz="quarter" idx="5"/>
          </p:nvPr>
        </p:nvSpPr>
        <p:spPr>
          <a:xfrm>
            <a:off x="4143588" y="11725038"/>
            <a:ext cx="3169920" cy="619362"/>
          </a:xfrm>
          <a:prstGeom prst="rect">
            <a:avLst/>
          </a:prstGeom>
        </p:spPr>
        <p:txBody>
          <a:bodyPr vert="horz" lIns="112320" tIns="56161" rIns="112320" bIns="56161" rtlCol="0" anchor="b"/>
          <a:lstStyle>
            <a:lvl1pPr algn="r">
              <a:defRPr sz="1500"/>
            </a:lvl1pPr>
          </a:lstStyle>
          <a:p>
            <a:fld id="{007345E4-71B6-443B-ABCB-F85BA0D548E8}" type="slidenum">
              <a:rPr lang="en-US" smtClean="0"/>
              <a:t>‹#›</a:t>
            </a:fld>
            <a:endParaRPr lang="en-US"/>
          </a:p>
        </p:txBody>
      </p:sp>
    </p:spTree>
    <p:extLst>
      <p:ext uri="{BB962C8B-B14F-4D97-AF65-F5344CB8AC3E}">
        <p14:creationId xmlns:p14="http://schemas.microsoft.com/office/powerpoint/2010/main" val="3437346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2057" eaLnBrk="0" hangingPunct="0">
              <a:defRPr>
                <a:solidFill>
                  <a:schemeClr val="tx1"/>
                </a:solidFill>
                <a:latin typeface="Arial" panose="020B0604020202020204" pitchFamily="34" charset="0"/>
              </a:defRPr>
            </a:lvl1pPr>
            <a:lvl2pPr marL="873338" indent="-335899" defTabSz="1142057" eaLnBrk="0" hangingPunct="0">
              <a:defRPr>
                <a:solidFill>
                  <a:schemeClr val="tx1"/>
                </a:solidFill>
                <a:latin typeface="Arial" panose="020B0604020202020204" pitchFamily="34" charset="0"/>
              </a:defRPr>
            </a:lvl2pPr>
            <a:lvl3pPr marL="1343597" indent="-268719" defTabSz="1142057" eaLnBrk="0" hangingPunct="0">
              <a:defRPr>
                <a:solidFill>
                  <a:schemeClr val="tx1"/>
                </a:solidFill>
                <a:latin typeface="Arial" panose="020B0604020202020204" pitchFamily="34" charset="0"/>
              </a:defRPr>
            </a:lvl3pPr>
            <a:lvl4pPr marL="1881035" indent="-268719" defTabSz="1142057" eaLnBrk="0" hangingPunct="0">
              <a:defRPr>
                <a:solidFill>
                  <a:schemeClr val="tx1"/>
                </a:solidFill>
                <a:latin typeface="Arial" panose="020B0604020202020204" pitchFamily="34" charset="0"/>
              </a:defRPr>
            </a:lvl4pPr>
            <a:lvl5pPr marL="2418474" indent="-268719" defTabSz="1142057" eaLnBrk="0" hangingPunct="0">
              <a:defRPr>
                <a:solidFill>
                  <a:schemeClr val="tx1"/>
                </a:solidFill>
                <a:latin typeface="Arial" panose="020B0604020202020204" pitchFamily="34" charset="0"/>
              </a:defRPr>
            </a:lvl5pPr>
            <a:lvl6pPr marL="2955912" indent="-268719" defTabSz="1142057" eaLnBrk="0" fontAlgn="base" hangingPunct="0">
              <a:spcBef>
                <a:spcPct val="0"/>
              </a:spcBef>
              <a:spcAft>
                <a:spcPct val="0"/>
              </a:spcAft>
              <a:defRPr>
                <a:solidFill>
                  <a:schemeClr val="tx1"/>
                </a:solidFill>
                <a:latin typeface="Arial" panose="020B0604020202020204" pitchFamily="34" charset="0"/>
              </a:defRPr>
            </a:lvl6pPr>
            <a:lvl7pPr marL="3493351" indent="-268719" defTabSz="1142057" eaLnBrk="0" fontAlgn="base" hangingPunct="0">
              <a:spcBef>
                <a:spcPct val="0"/>
              </a:spcBef>
              <a:spcAft>
                <a:spcPct val="0"/>
              </a:spcAft>
              <a:defRPr>
                <a:solidFill>
                  <a:schemeClr val="tx1"/>
                </a:solidFill>
                <a:latin typeface="Arial" panose="020B0604020202020204" pitchFamily="34" charset="0"/>
              </a:defRPr>
            </a:lvl7pPr>
            <a:lvl8pPr marL="4030790" indent="-268719" defTabSz="1142057" eaLnBrk="0" fontAlgn="base" hangingPunct="0">
              <a:spcBef>
                <a:spcPct val="0"/>
              </a:spcBef>
              <a:spcAft>
                <a:spcPct val="0"/>
              </a:spcAft>
              <a:defRPr>
                <a:solidFill>
                  <a:schemeClr val="tx1"/>
                </a:solidFill>
                <a:latin typeface="Arial" panose="020B0604020202020204" pitchFamily="34" charset="0"/>
              </a:defRPr>
            </a:lvl8pPr>
            <a:lvl9pPr marL="4568228" indent="-268719" defTabSz="1142057" eaLnBrk="0" fontAlgn="base" hangingPunct="0">
              <a:spcBef>
                <a:spcPct val="0"/>
              </a:spcBef>
              <a:spcAft>
                <a:spcPct val="0"/>
              </a:spcAft>
              <a:defRPr>
                <a:solidFill>
                  <a:schemeClr val="tx1"/>
                </a:solidFill>
                <a:latin typeface="Arial" panose="020B0604020202020204" pitchFamily="34" charset="0"/>
              </a:defRPr>
            </a:lvl9pPr>
          </a:lstStyle>
          <a:p>
            <a:r>
              <a:rPr lang="en-US" altLang="el-GR">
                <a:latin typeface="Times New Roman" panose="02020603050405020304" pitchFamily="18" charset="0"/>
              </a:rPr>
              <a:t>2010 FMA conference Hamburg - Emerging Markets I - G.Gatopoulos</a:t>
            </a:r>
            <a:endParaRPr lang="de-DE" altLang="el-GR">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xfrm>
            <a:off x="2527300" y="633413"/>
            <a:ext cx="5630863" cy="316865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l-GR"/>
          </a:p>
        </p:txBody>
      </p:sp>
      <p:sp>
        <p:nvSpPr>
          <p:cNvPr id="22533"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42057" eaLnBrk="0" hangingPunct="0">
              <a:defRPr>
                <a:solidFill>
                  <a:schemeClr val="tx1"/>
                </a:solidFill>
                <a:latin typeface="Arial" panose="020B0604020202020204" pitchFamily="34" charset="0"/>
              </a:defRPr>
            </a:lvl1pPr>
            <a:lvl2pPr marL="873338" indent="-335899" defTabSz="1142057" eaLnBrk="0" hangingPunct="0">
              <a:defRPr>
                <a:solidFill>
                  <a:schemeClr val="tx1"/>
                </a:solidFill>
                <a:latin typeface="Arial" panose="020B0604020202020204" pitchFamily="34" charset="0"/>
              </a:defRPr>
            </a:lvl2pPr>
            <a:lvl3pPr marL="1343597" indent="-268719" defTabSz="1142057" eaLnBrk="0" hangingPunct="0">
              <a:defRPr>
                <a:solidFill>
                  <a:schemeClr val="tx1"/>
                </a:solidFill>
                <a:latin typeface="Arial" panose="020B0604020202020204" pitchFamily="34" charset="0"/>
              </a:defRPr>
            </a:lvl3pPr>
            <a:lvl4pPr marL="1881035" indent="-268719" defTabSz="1142057" eaLnBrk="0" hangingPunct="0">
              <a:defRPr>
                <a:solidFill>
                  <a:schemeClr val="tx1"/>
                </a:solidFill>
                <a:latin typeface="Arial" panose="020B0604020202020204" pitchFamily="34" charset="0"/>
              </a:defRPr>
            </a:lvl4pPr>
            <a:lvl5pPr marL="2418474" indent="-268719" defTabSz="1142057" eaLnBrk="0" hangingPunct="0">
              <a:defRPr>
                <a:solidFill>
                  <a:schemeClr val="tx1"/>
                </a:solidFill>
                <a:latin typeface="Arial" panose="020B0604020202020204" pitchFamily="34" charset="0"/>
              </a:defRPr>
            </a:lvl5pPr>
            <a:lvl6pPr marL="2955912" indent="-268719" defTabSz="1142057" eaLnBrk="0" fontAlgn="base" hangingPunct="0">
              <a:spcBef>
                <a:spcPct val="0"/>
              </a:spcBef>
              <a:spcAft>
                <a:spcPct val="0"/>
              </a:spcAft>
              <a:defRPr>
                <a:solidFill>
                  <a:schemeClr val="tx1"/>
                </a:solidFill>
                <a:latin typeface="Arial" panose="020B0604020202020204" pitchFamily="34" charset="0"/>
              </a:defRPr>
            </a:lvl6pPr>
            <a:lvl7pPr marL="3493351" indent="-268719" defTabSz="1142057" eaLnBrk="0" fontAlgn="base" hangingPunct="0">
              <a:spcBef>
                <a:spcPct val="0"/>
              </a:spcBef>
              <a:spcAft>
                <a:spcPct val="0"/>
              </a:spcAft>
              <a:defRPr>
                <a:solidFill>
                  <a:schemeClr val="tx1"/>
                </a:solidFill>
                <a:latin typeface="Arial" panose="020B0604020202020204" pitchFamily="34" charset="0"/>
              </a:defRPr>
            </a:lvl7pPr>
            <a:lvl8pPr marL="4030790" indent="-268719" defTabSz="1142057" eaLnBrk="0" fontAlgn="base" hangingPunct="0">
              <a:spcBef>
                <a:spcPct val="0"/>
              </a:spcBef>
              <a:spcAft>
                <a:spcPct val="0"/>
              </a:spcAft>
              <a:defRPr>
                <a:solidFill>
                  <a:schemeClr val="tx1"/>
                </a:solidFill>
                <a:latin typeface="Arial" panose="020B0604020202020204" pitchFamily="34" charset="0"/>
              </a:defRPr>
            </a:lvl8pPr>
            <a:lvl9pPr marL="4568228" indent="-268719" defTabSz="1142057" eaLnBrk="0" fontAlgn="base" hangingPunct="0">
              <a:spcBef>
                <a:spcPct val="0"/>
              </a:spcBef>
              <a:spcAft>
                <a:spcPct val="0"/>
              </a:spcAft>
              <a:defRPr>
                <a:solidFill>
                  <a:schemeClr val="tx1"/>
                </a:solidFill>
                <a:latin typeface="Arial" panose="020B0604020202020204" pitchFamily="34" charset="0"/>
              </a:defRPr>
            </a:lvl9pPr>
          </a:lstStyle>
          <a:p>
            <a:endParaRPr lang="en-US" altLang="el-GR">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007345E4-71B6-443B-ABCB-F85BA0D548E8}" type="slidenum">
              <a:rPr lang="en-US" smtClean="0"/>
              <a:t>11</a:t>
            </a:fld>
            <a:endParaRPr lang="en-US"/>
          </a:p>
        </p:txBody>
      </p:sp>
    </p:spTree>
    <p:extLst>
      <p:ext uri="{BB962C8B-B14F-4D97-AF65-F5344CB8AC3E}">
        <p14:creationId xmlns:p14="http://schemas.microsoft.com/office/powerpoint/2010/main" val="639044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007345E4-71B6-443B-ABCB-F85BA0D548E8}" type="slidenum">
              <a:rPr lang="en-US" smtClean="0"/>
              <a:t>13</a:t>
            </a:fld>
            <a:endParaRPr lang="en-US"/>
          </a:p>
        </p:txBody>
      </p:sp>
    </p:spTree>
    <p:extLst>
      <p:ext uri="{BB962C8B-B14F-4D97-AF65-F5344CB8AC3E}">
        <p14:creationId xmlns:p14="http://schemas.microsoft.com/office/powerpoint/2010/main" val="3321675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007345E4-71B6-443B-ABCB-F85BA0D548E8}" type="slidenum">
              <a:rPr lang="en-US" smtClean="0"/>
              <a:t>14</a:t>
            </a:fld>
            <a:endParaRPr lang="en-US"/>
          </a:p>
        </p:txBody>
      </p:sp>
    </p:spTree>
    <p:extLst>
      <p:ext uri="{BB962C8B-B14F-4D97-AF65-F5344CB8AC3E}">
        <p14:creationId xmlns:p14="http://schemas.microsoft.com/office/powerpoint/2010/main" val="3152749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007345E4-71B6-443B-ABCB-F85BA0D548E8}" type="slidenum">
              <a:rPr lang="en-US" smtClean="0"/>
              <a:t>15</a:t>
            </a:fld>
            <a:endParaRPr lang="en-US"/>
          </a:p>
        </p:txBody>
      </p:sp>
    </p:spTree>
    <p:extLst>
      <p:ext uri="{BB962C8B-B14F-4D97-AF65-F5344CB8AC3E}">
        <p14:creationId xmlns:p14="http://schemas.microsoft.com/office/powerpoint/2010/main" val="1827693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810D7-DDB8-740E-0805-AA95CA485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CB39B-CDA6-024D-7A6C-82D19FFD38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A4D3C9-0DE6-B02D-A35E-FA0D041C5615}"/>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A0365BA4-32B3-85A8-8978-967BE62497B5}"/>
              </a:ext>
            </a:extLst>
          </p:cNvPr>
          <p:cNvSpPr>
            <a:spLocks noGrp="1"/>
          </p:cNvSpPr>
          <p:nvPr>
            <p:ph type="sldNum" sz="quarter" idx="5"/>
          </p:nvPr>
        </p:nvSpPr>
        <p:spPr/>
        <p:txBody>
          <a:bodyPr/>
          <a:lstStyle/>
          <a:p>
            <a:fld id="{007345E4-71B6-443B-ABCB-F85BA0D548E8}" type="slidenum">
              <a:rPr lang="en-US" smtClean="0"/>
              <a:t>16</a:t>
            </a:fld>
            <a:endParaRPr lang="en-US"/>
          </a:p>
        </p:txBody>
      </p:sp>
    </p:spTree>
    <p:extLst>
      <p:ext uri="{BB962C8B-B14F-4D97-AF65-F5344CB8AC3E}">
        <p14:creationId xmlns:p14="http://schemas.microsoft.com/office/powerpoint/2010/main" val="843093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007345E4-71B6-443B-ABCB-F85BA0D548E8}" type="slidenum">
              <a:rPr lang="en-US" smtClean="0"/>
              <a:t>17</a:t>
            </a:fld>
            <a:endParaRPr lang="en-US"/>
          </a:p>
        </p:txBody>
      </p:sp>
    </p:spTree>
    <p:extLst>
      <p:ext uri="{BB962C8B-B14F-4D97-AF65-F5344CB8AC3E}">
        <p14:creationId xmlns:p14="http://schemas.microsoft.com/office/powerpoint/2010/main" val="2676188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007345E4-71B6-443B-ABCB-F85BA0D548E8}" type="slidenum">
              <a:rPr lang="en-US" smtClean="0"/>
              <a:t>18</a:t>
            </a:fld>
            <a:endParaRPr lang="en-US"/>
          </a:p>
        </p:txBody>
      </p:sp>
    </p:spTree>
    <p:extLst>
      <p:ext uri="{BB962C8B-B14F-4D97-AF65-F5344CB8AC3E}">
        <p14:creationId xmlns:p14="http://schemas.microsoft.com/office/powerpoint/2010/main" val="1284859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007345E4-71B6-443B-ABCB-F85BA0D548E8}" type="slidenum">
              <a:rPr lang="en-US" smtClean="0"/>
              <a:t>22</a:t>
            </a:fld>
            <a:endParaRPr lang="en-US"/>
          </a:p>
        </p:txBody>
      </p:sp>
    </p:spTree>
    <p:extLst>
      <p:ext uri="{BB962C8B-B14F-4D97-AF65-F5344CB8AC3E}">
        <p14:creationId xmlns:p14="http://schemas.microsoft.com/office/powerpoint/2010/main" val="35562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7345E4-71B6-443B-ABCB-F85BA0D548E8}" type="slidenum">
              <a:rPr lang="en-US" smtClean="0"/>
              <a:t>23</a:t>
            </a:fld>
            <a:endParaRPr lang="en-US"/>
          </a:p>
        </p:txBody>
      </p:sp>
    </p:spTree>
    <p:extLst>
      <p:ext uri="{BB962C8B-B14F-4D97-AF65-F5344CB8AC3E}">
        <p14:creationId xmlns:p14="http://schemas.microsoft.com/office/powerpoint/2010/main" val="3650816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7345E4-71B6-443B-ABCB-F85BA0D548E8}" type="slidenum">
              <a:rPr lang="en-US" smtClean="0"/>
              <a:t>24</a:t>
            </a:fld>
            <a:endParaRPr lang="en-US"/>
          </a:p>
        </p:txBody>
      </p:sp>
    </p:spTree>
    <p:extLst>
      <p:ext uri="{BB962C8B-B14F-4D97-AF65-F5344CB8AC3E}">
        <p14:creationId xmlns:p14="http://schemas.microsoft.com/office/powerpoint/2010/main" val="201418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007345E4-71B6-443B-ABCB-F85BA0D548E8}" type="slidenum">
              <a:rPr lang="en-US" smtClean="0"/>
              <a:t>3</a:t>
            </a:fld>
            <a:endParaRPr lang="en-US"/>
          </a:p>
        </p:txBody>
      </p:sp>
    </p:spTree>
    <p:extLst>
      <p:ext uri="{BB962C8B-B14F-4D97-AF65-F5344CB8AC3E}">
        <p14:creationId xmlns:p14="http://schemas.microsoft.com/office/powerpoint/2010/main" val="4233840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007345E4-71B6-443B-ABCB-F85BA0D548E8}" type="slidenum">
              <a:rPr lang="en-US" smtClean="0"/>
              <a:t>26</a:t>
            </a:fld>
            <a:endParaRPr lang="en-US"/>
          </a:p>
        </p:txBody>
      </p:sp>
    </p:spTree>
    <p:extLst>
      <p:ext uri="{BB962C8B-B14F-4D97-AF65-F5344CB8AC3E}">
        <p14:creationId xmlns:p14="http://schemas.microsoft.com/office/powerpoint/2010/main" val="347589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61FD1-679D-A65A-219A-C19CBC4349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FBE465-530F-72CB-494B-56F704B038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FF735C-852C-A499-5461-BF7B3B1FEB40}"/>
              </a:ext>
            </a:extLst>
          </p:cNvPr>
          <p:cNvSpPr>
            <a:spLocks noGrp="1"/>
          </p:cNvSpPr>
          <p:nvPr>
            <p:ph type="body" idx="1"/>
          </p:nvPr>
        </p:nvSpPr>
        <p:spPr/>
        <p:txBody>
          <a:bodyPr/>
          <a:lstStyle/>
          <a:p>
            <a:r>
              <a:rPr lang="en-GB"/>
              <a:t>Need to check projections. E.g. </a:t>
            </a:r>
            <a:r>
              <a:rPr lang="en-GB" err="1"/>
              <a:t>Ipiros</a:t>
            </a:r>
            <a:r>
              <a:rPr lang="en-GB"/>
              <a:t> is expected to record significantly higher population in 2100?</a:t>
            </a:r>
            <a:endParaRPr lang="el-GR"/>
          </a:p>
        </p:txBody>
      </p:sp>
      <p:sp>
        <p:nvSpPr>
          <p:cNvPr id="4" name="Slide Number Placeholder 3">
            <a:extLst>
              <a:ext uri="{FF2B5EF4-FFF2-40B4-BE49-F238E27FC236}">
                <a16:creationId xmlns:a16="http://schemas.microsoft.com/office/drawing/2014/main" id="{7F0EF7BF-5FF3-E32F-FCAC-83FB59DA20FC}"/>
              </a:ext>
            </a:extLst>
          </p:cNvPr>
          <p:cNvSpPr>
            <a:spLocks noGrp="1"/>
          </p:cNvSpPr>
          <p:nvPr>
            <p:ph type="sldNum" sz="quarter" idx="5"/>
          </p:nvPr>
        </p:nvSpPr>
        <p:spPr/>
        <p:txBody>
          <a:bodyPr/>
          <a:lstStyle/>
          <a:p>
            <a:fld id="{007345E4-71B6-443B-ABCB-F85BA0D548E8}" type="slidenum">
              <a:rPr lang="en-US" smtClean="0"/>
              <a:t>4</a:t>
            </a:fld>
            <a:endParaRPr lang="en-US"/>
          </a:p>
        </p:txBody>
      </p:sp>
    </p:spTree>
    <p:extLst>
      <p:ext uri="{BB962C8B-B14F-4D97-AF65-F5344CB8AC3E}">
        <p14:creationId xmlns:p14="http://schemas.microsoft.com/office/powerpoint/2010/main" val="2138324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7750E-5964-E52F-C773-4725EDD9E0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2A27A0-BED8-24C6-508C-ACA6C59E1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9658AC-2442-98B3-AABB-733C26ECF997}"/>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27889750-C9DE-E825-17CB-D83B3D94AFAB}"/>
              </a:ext>
            </a:extLst>
          </p:cNvPr>
          <p:cNvSpPr>
            <a:spLocks noGrp="1"/>
          </p:cNvSpPr>
          <p:nvPr>
            <p:ph type="sldNum" sz="quarter" idx="5"/>
          </p:nvPr>
        </p:nvSpPr>
        <p:spPr/>
        <p:txBody>
          <a:bodyPr/>
          <a:lstStyle/>
          <a:p>
            <a:fld id="{007345E4-71B6-443B-ABCB-F85BA0D548E8}" type="slidenum">
              <a:rPr lang="en-US" smtClean="0"/>
              <a:t>5</a:t>
            </a:fld>
            <a:endParaRPr lang="en-US"/>
          </a:p>
        </p:txBody>
      </p:sp>
    </p:spTree>
    <p:extLst>
      <p:ext uri="{BB962C8B-B14F-4D97-AF65-F5344CB8AC3E}">
        <p14:creationId xmlns:p14="http://schemas.microsoft.com/office/powerpoint/2010/main" val="184744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007345E4-71B6-443B-ABCB-F85BA0D548E8}" type="slidenum">
              <a:rPr lang="en-US" smtClean="0"/>
              <a:t>6</a:t>
            </a:fld>
            <a:endParaRPr lang="en-US"/>
          </a:p>
        </p:txBody>
      </p:sp>
    </p:spTree>
    <p:extLst>
      <p:ext uri="{BB962C8B-B14F-4D97-AF65-F5344CB8AC3E}">
        <p14:creationId xmlns:p14="http://schemas.microsoft.com/office/powerpoint/2010/main" val="571565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007345E4-71B6-443B-ABCB-F85BA0D548E8}" type="slidenum">
              <a:rPr lang="en-US" smtClean="0"/>
              <a:t>7</a:t>
            </a:fld>
            <a:endParaRPr lang="en-US"/>
          </a:p>
        </p:txBody>
      </p:sp>
    </p:spTree>
    <p:extLst>
      <p:ext uri="{BB962C8B-B14F-4D97-AF65-F5344CB8AC3E}">
        <p14:creationId xmlns:p14="http://schemas.microsoft.com/office/powerpoint/2010/main" val="2429145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B3E2F-8819-8FCA-2AC9-4AAEDEC75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9234C-8A0F-DD3D-AE07-E39D5F6091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57BF8-C84C-7271-DB4C-9253151375F1}"/>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461A6387-0372-D7CC-B693-F10A9FB628F3}"/>
              </a:ext>
            </a:extLst>
          </p:cNvPr>
          <p:cNvSpPr>
            <a:spLocks noGrp="1"/>
          </p:cNvSpPr>
          <p:nvPr>
            <p:ph type="sldNum" sz="quarter" idx="5"/>
          </p:nvPr>
        </p:nvSpPr>
        <p:spPr/>
        <p:txBody>
          <a:bodyPr/>
          <a:lstStyle/>
          <a:p>
            <a:fld id="{007345E4-71B6-443B-ABCB-F85BA0D548E8}" type="slidenum">
              <a:rPr lang="en-US" smtClean="0"/>
              <a:t>8</a:t>
            </a:fld>
            <a:endParaRPr lang="en-US"/>
          </a:p>
        </p:txBody>
      </p:sp>
    </p:spTree>
    <p:extLst>
      <p:ext uri="{BB962C8B-B14F-4D97-AF65-F5344CB8AC3E}">
        <p14:creationId xmlns:p14="http://schemas.microsoft.com/office/powerpoint/2010/main" val="42407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9038D-7582-AF57-66CC-737A6BC56E4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A69E10B-4F07-7DF3-CB09-D120F2DE3A5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B3540DA-C7E8-BBBC-E2B1-738B9FD9B4CC}"/>
              </a:ext>
            </a:extLst>
          </p:cNvPr>
          <p:cNvSpPr>
            <a:spLocks noGrp="1"/>
          </p:cNvSpPr>
          <p:nvPr>
            <p:ph type="body" idx="1"/>
          </p:nvPr>
        </p:nvSpPr>
        <p:spPr/>
        <p:txBody>
          <a:bodyPr/>
          <a:lstStyle/>
          <a:p>
            <a:endParaRPr lang="en-US"/>
          </a:p>
        </p:txBody>
      </p:sp>
      <p:sp>
        <p:nvSpPr>
          <p:cNvPr id="4" name="Θέση αριθμού διαφάνειας 3">
            <a:extLst>
              <a:ext uri="{FF2B5EF4-FFF2-40B4-BE49-F238E27FC236}">
                <a16:creationId xmlns:a16="http://schemas.microsoft.com/office/drawing/2014/main" id="{A1E0D818-309C-8378-3175-3A24B229BCDF}"/>
              </a:ext>
            </a:extLst>
          </p:cNvPr>
          <p:cNvSpPr>
            <a:spLocks noGrp="1"/>
          </p:cNvSpPr>
          <p:nvPr>
            <p:ph type="sldNum" sz="quarter" idx="5"/>
          </p:nvPr>
        </p:nvSpPr>
        <p:spPr/>
        <p:txBody>
          <a:bodyPr/>
          <a:lstStyle/>
          <a:p>
            <a:fld id="{007345E4-71B6-443B-ABCB-F85BA0D548E8}" type="slidenum">
              <a:rPr lang="en-US" smtClean="0"/>
              <a:t>9</a:t>
            </a:fld>
            <a:endParaRPr lang="en-US"/>
          </a:p>
        </p:txBody>
      </p:sp>
    </p:spTree>
    <p:extLst>
      <p:ext uri="{BB962C8B-B14F-4D97-AF65-F5344CB8AC3E}">
        <p14:creationId xmlns:p14="http://schemas.microsoft.com/office/powerpoint/2010/main" val="66390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007345E4-71B6-443B-ABCB-F85BA0D548E8}" type="slidenum">
              <a:rPr lang="en-US" smtClean="0"/>
              <a:t>10</a:t>
            </a:fld>
            <a:endParaRPr lang="en-US"/>
          </a:p>
        </p:txBody>
      </p:sp>
    </p:spTree>
    <p:extLst>
      <p:ext uri="{BB962C8B-B14F-4D97-AF65-F5344CB8AC3E}">
        <p14:creationId xmlns:p14="http://schemas.microsoft.com/office/powerpoint/2010/main" val="331347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0376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cxnSp>
        <p:nvCxnSpPr>
          <p:cNvPr id="6" name="Straight Connector 5">
            <a:extLst>
              <a:ext uri="{FF2B5EF4-FFF2-40B4-BE49-F238E27FC236}">
                <a16:creationId xmlns:a16="http://schemas.microsoft.com/office/drawing/2014/main" id="{DD71A89B-D57F-4C6D-A90F-A56F03C71802}"/>
              </a:ext>
            </a:extLst>
          </p:cNvPr>
          <p:cNvCxnSpPr/>
          <p:nvPr userDrawn="1"/>
        </p:nvCxnSpPr>
        <p:spPr>
          <a:xfrm>
            <a:off x="838200" y="1244009"/>
            <a:ext cx="10515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68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46512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278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lvl1pPr>
          </a:lstStyle>
          <a:p>
            <a:r>
              <a:rPr lang="el-GR"/>
              <a:t>Ιούνιος 2026</a:t>
            </a:r>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8587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cxnSp>
        <p:nvCxnSpPr>
          <p:cNvPr id="7" name="Straight Connector 6">
            <a:extLst>
              <a:ext uri="{FF2B5EF4-FFF2-40B4-BE49-F238E27FC236}">
                <a16:creationId xmlns:a16="http://schemas.microsoft.com/office/drawing/2014/main" id="{DCCA33A5-11B7-4EBC-BE26-820D0CBB439C}"/>
              </a:ext>
            </a:extLst>
          </p:cNvPr>
          <p:cNvCxnSpPr/>
          <p:nvPr userDrawn="1"/>
        </p:nvCxnSpPr>
        <p:spPr>
          <a:xfrm>
            <a:off x="838200" y="1244009"/>
            <a:ext cx="10515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Footer Placeholder 5">
            <a:extLst>
              <a:ext uri="{FF2B5EF4-FFF2-40B4-BE49-F238E27FC236}">
                <a16:creationId xmlns:a16="http://schemas.microsoft.com/office/drawing/2014/main" id="{ACBBB60C-5CEC-3A4A-AD25-41B884524F2A}"/>
              </a:ext>
            </a:extLst>
          </p:cNvPr>
          <p:cNvSpPr>
            <a:spLocks noGrp="1"/>
          </p:cNvSpPr>
          <p:nvPr>
            <p:ph type="ftr" sz="quarter" idx="11"/>
          </p:nvPr>
        </p:nvSpPr>
        <p:spPr>
          <a:xfrm>
            <a:off x="4038600" y="6356350"/>
            <a:ext cx="4114800" cy="365125"/>
          </a:xfrm>
          <a:prstGeom prst="rect">
            <a:avLst/>
          </a:prstGeom>
        </p:spPr>
        <p:txBody>
          <a:bodyPr/>
          <a:lstStyle>
            <a:lvl1pPr algn="ctr">
              <a:defRPr sz="1400"/>
            </a:lvl1pPr>
          </a:lstStyle>
          <a:p>
            <a:r>
              <a:rPr lang="el-GR"/>
              <a:t>Ιούνιος 2026</a:t>
            </a:r>
            <a:endParaRPr lang="en-US"/>
          </a:p>
        </p:txBody>
      </p:sp>
      <p:pic>
        <p:nvPicPr>
          <p:cNvPr id="9" name="Picture 8">
            <a:extLst>
              <a:ext uri="{FF2B5EF4-FFF2-40B4-BE49-F238E27FC236}">
                <a16:creationId xmlns:a16="http://schemas.microsoft.com/office/drawing/2014/main" id="{69424EA2-5F18-4ADF-B55C-8158FAE3DCF5}"/>
              </a:ext>
            </a:extLst>
          </p:cNvPr>
          <p:cNvPicPr>
            <a:picLocks noChangeAspect="1"/>
          </p:cNvPicPr>
          <p:nvPr userDrawn="1"/>
        </p:nvPicPr>
        <p:blipFill>
          <a:blip r:embed="rId2">
            <a:alphaModFix amt="55000"/>
          </a:blip>
          <a:stretch>
            <a:fillRect/>
          </a:stretch>
        </p:blipFill>
        <p:spPr>
          <a:xfrm>
            <a:off x="1070392" y="6308878"/>
            <a:ext cx="367990" cy="367990"/>
          </a:xfrm>
          <a:prstGeom prst="rect">
            <a:avLst/>
          </a:prstGeom>
        </p:spPr>
      </p:pic>
    </p:spTree>
    <p:extLst>
      <p:ext uri="{BB962C8B-B14F-4D97-AF65-F5344CB8AC3E}">
        <p14:creationId xmlns:p14="http://schemas.microsoft.com/office/powerpoint/2010/main" val="408836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34647"/>
            <a:ext cx="10515600" cy="910951"/>
          </a:xfrm>
        </p:spPr>
        <p:txBody>
          <a:bodyPr/>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838200" y="1418637"/>
            <a:ext cx="10515600" cy="3853766"/>
          </a:xfrm>
        </p:spPr>
        <p:txBody>
          <a:bodyPr>
            <a:normAutofit/>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
        <p:nvSpPr>
          <p:cNvPr id="7" name="Text Placeholder 2">
            <a:extLst>
              <a:ext uri="{FF2B5EF4-FFF2-40B4-BE49-F238E27FC236}">
                <a16:creationId xmlns:a16="http://schemas.microsoft.com/office/drawing/2014/main" id="{09D77D42-BD5B-42BC-8B14-46D792C8AB41}"/>
              </a:ext>
            </a:extLst>
          </p:cNvPr>
          <p:cNvSpPr>
            <a:spLocks noGrp="1"/>
          </p:cNvSpPr>
          <p:nvPr>
            <p:ph type="body" idx="13"/>
          </p:nvPr>
        </p:nvSpPr>
        <p:spPr>
          <a:xfrm>
            <a:off x="839789" y="5445442"/>
            <a:ext cx="10514012" cy="737871"/>
          </a:xfrm>
          <a:gradFill>
            <a:gsLst>
              <a:gs pos="0">
                <a:srgbClr val="9BB6E6">
                  <a:lumMod val="90000"/>
                  <a:lumOff val="10000"/>
                  <a:alpha val="92000"/>
                </a:srgbClr>
              </a:gs>
              <a:gs pos="50000">
                <a:srgbClr val="8EAADC"/>
              </a:gs>
              <a:gs pos="100000">
                <a:srgbClr val="799EDC"/>
              </a:gs>
              <a:gs pos="95000">
                <a:srgbClr val="799EDC"/>
              </a:gs>
            </a:gsLst>
            <a:lin ang="5400000" scaled="1"/>
          </a:gradFill>
        </p:spPr>
        <p:txBody>
          <a:bodyPr anchor="t">
            <a:normAutofit/>
          </a:bodyPr>
          <a:lstStyle>
            <a:lvl1pPr marL="0" indent="0">
              <a:lnSpc>
                <a:spcPct val="100000"/>
              </a:lnSpc>
              <a:spcBef>
                <a:spcPts val="300"/>
              </a:spcBef>
              <a:buNone/>
              <a:defRPr sz="1600" b="1" i="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cxnSp>
        <p:nvCxnSpPr>
          <p:cNvPr id="8" name="Straight Connector 7">
            <a:extLst>
              <a:ext uri="{FF2B5EF4-FFF2-40B4-BE49-F238E27FC236}">
                <a16:creationId xmlns:a16="http://schemas.microsoft.com/office/drawing/2014/main" id="{C884F695-EA18-47E0-81E6-88E563844409}"/>
              </a:ext>
            </a:extLst>
          </p:cNvPr>
          <p:cNvCxnSpPr/>
          <p:nvPr userDrawn="1"/>
        </p:nvCxnSpPr>
        <p:spPr>
          <a:xfrm>
            <a:off x="838200" y="1245600"/>
            <a:ext cx="10515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E49E2A68-AD06-2047-87A0-C3E167D56E3C}"/>
              </a:ext>
            </a:extLst>
          </p:cNvPr>
          <p:cNvSpPr>
            <a:spLocks noGrp="1"/>
          </p:cNvSpPr>
          <p:nvPr>
            <p:ph type="ftr" sz="quarter" idx="11"/>
          </p:nvPr>
        </p:nvSpPr>
        <p:spPr>
          <a:xfrm>
            <a:off x="4038600" y="6356350"/>
            <a:ext cx="4114800" cy="365125"/>
          </a:xfrm>
          <a:prstGeom prst="rect">
            <a:avLst/>
          </a:prstGeom>
        </p:spPr>
        <p:txBody>
          <a:bodyPr/>
          <a:lstStyle>
            <a:lvl1pPr algn="ctr">
              <a:defRPr sz="1400"/>
            </a:lvl1pPr>
          </a:lstStyle>
          <a:p>
            <a:r>
              <a:rPr lang="el-GR"/>
              <a:t>Ιούνιος 2026</a:t>
            </a:r>
            <a:endParaRPr lang="en-US"/>
          </a:p>
        </p:txBody>
      </p:sp>
      <p:pic>
        <p:nvPicPr>
          <p:cNvPr id="10" name="Picture 9">
            <a:extLst>
              <a:ext uri="{FF2B5EF4-FFF2-40B4-BE49-F238E27FC236}">
                <a16:creationId xmlns:a16="http://schemas.microsoft.com/office/drawing/2014/main" id="{E80A035A-D717-4C21-8F93-860C37F12220}"/>
              </a:ext>
            </a:extLst>
          </p:cNvPr>
          <p:cNvPicPr>
            <a:picLocks noChangeAspect="1"/>
          </p:cNvPicPr>
          <p:nvPr userDrawn="1"/>
        </p:nvPicPr>
        <p:blipFill>
          <a:blip r:embed="rId2">
            <a:alphaModFix amt="55000"/>
          </a:blip>
          <a:stretch>
            <a:fillRect/>
          </a:stretch>
        </p:blipFill>
        <p:spPr>
          <a:xfrm>
            <a:off x="1070392" y="6308878"/>
            <a:ext cx="367990" cy="367990"/>
          </a:xfrm>
          <a:prstGeom prst="rect">
            <a:avLst/>
          </a:prstGeom>
        </p:spPr>
      </p:pic>
    </p:spTree>
    <p:extLst>
      <p:ext uri="{BB962C8B-B14F-4D97-AF65-F5344CB8AC3E}">
        <p14:creationId xmlns:p14="http://schemas.microsoft.com/office/powerpoint/2010/main" val="73345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880472"/>
          </a:xfrm>
        </p:spPr>
        <p:txBody>
          <a:bodyPr>
            <a:normAutofit/>
          </a:bodyPr>
          <a:lstStyle>
            <a:lvl1pPr>
              <a:defRPr sz="3200">
                <a:solidFill>
                  <a:schemeClr val="accent1">
                    <a:lumMod val="75000"/>
                  </a:schemeClr>
                </a:solidFill>
              </a:defRPr>
            </a:lvl1pPr>
          </a:lstStyle>
          <a:p>
            <a:r>
              <a:rPr lang="en-GB"/>
              <a:t>Click to edit Master title style</a:t>
            </a:r>
            <a:endParaRPr lang="en-US"/>
          </a:p>
        </p:txBody>
      </p:sp>
      <p:sp>
        <p:nvSpPr>
          <p:cNvPr id="3" name="Content Placeholder 2"/>
          <p:cNvSpPr>
            <a:spLocks noGrp="1"/>
          </p:cNvSpPr>
          <p:nvPr>
            <p:ph sz="half" idx="1"/>
          </p:nvPr>
        </p:nvSpPr>
        <p:spPr>
          <a:xfrm>
            <a:off x="838200" y="1473202"/>
            <a:ext cx="5181600" cy="4703763"/>
          </a:xfrm>
        </p:spPr>
        <p:txBody>
          <a:bodyPr>
            <a:normAutofit/>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473202"/>
            <a:ext cx="5181600" cy="4703763"/>
          </a:xfrm>
        </p:spPr>
        <p:txBody>
          <a:bodyPr/>
          <a:lstStyle>
            <a:lvl1pPr>
              <a:defRPr sz="24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cxnSp>
        <p:nvCxnSpPr>
          <p:cNvPr id="8" name="Straight Connector 7">
            <a:extLst>
              <a:ext uri="{FF2B5EF4-FFF2-40B4-BE49-F238E27FC236}">
                <a16:creationId xmlns:a16="http://schemas.microsoft.com/office/drawing/2014/main" id="{5AC629E1-6FE4-4CF2-9366-DA6BA2531A80}"/>
              </a:ext>
            </a:extLst>
          </p:cNvPr>
          <p:cNvCxnSpPr/>
          <p:nvPr userDrawn="1"/>
        </p:nvCxnSpPr>
        <p:spPr>
          <a:xfrm>
            <a:off x="838200" y="1245600"/>
            <a:ext cx="10515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E410AFAF-3176-1F4A-B917-024695759FFA}"/>
              </a:ext>
            </a:extLst>
          </p:cNvPr>
          <p:cNvSpPr>
            <a:spLocks noGrp="1"/>
          </p:cNvSpPr>
          <p:nvPr>
            <p:ph type="ftr" sz="quarter" idx="11"/>
          </p:nvPr>
        </p:nvSpPr>
        <p:spPr>
          <a:xfrm>
            <a:off x="4038600" y="6356350"/>
            <a:ext cx="4114800" cy="365125"/>
          </a:xfrm>
          <a:prstGeom prst="rect">
            <a:avLst/>
          </a:prstGeom>
        </p:spPr>
        <p:txBody>
          <a:bodyPr/>
          <a:lstStyle>
            <a:lvl1pPr algn="ctr">
              <a:defRPr sz="1400"/>
            </a:lvl1pPr>
          </a:lstStyle>
          <a:p>
            <a:r>
              <a:rPr lang="el-GR"/>
              <a:t>Ιούνιος 2026</a:t>
            </a:r>
            <a:endParaRPr lang="en-US"/>
          </a:p>
        </p:txBody>
      </p:sp>
      <p:pic>
        <p:nvPicPr>
          <p:cNvPr id="10" name="Picture 9">
            <a:extLst>
              <a:ext uri="{FF2B5EF4-FFF2-40B4-BE49-F238E27FC236}">
                <a16:creationId xmlns:a16="http://schemas.microsoft.com/office/drawing/2014/main" id="{FD840C8D-EDB2-44CA-B77C-BF6EF8BD0AD2}"/>
              </a:ext>
            </a:extLst>
          </p:cNvPr>
          <p:cNvPicPr>
            <a:picLocks noChangeAspect="1"/>
          </p:cNvPicPr>
          <p:nvPr userDrawn="1"/>
        </p:nvPicPr>
        <p:blipFill>
          <a:blip r:embed="rId2">
            <a:alphaModFix amt="55000"/>
          </a:blip>
          <a:stretch>
            <a:fillRect/>
          </a:stretch>
        </p:blipFill>
        <p:spPr>
          <a:xfrm>
            <a:off x="1070392" y="6308878"/>
            <a:ext cx="367990" cy="367990"/>
          </a:xfrm>
          <a:prstGeom prst="rect">
            <a:avLst/>
          </a:prstGeom>
        </p:spPr>
      </p:pic>
    </p:spTree>
    <p:extLst>
      <p:ext uri="{BB962C8B-B14F-4D97-AF65-F5344CB8AC3E}">
        <p14:creationId xmlns:p14="http://schemas.microsoft.com/office/powerpoint/2010/main" val="71672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841781"/>
          </a:xfrm>
        </p:spPr>
        <p:txBody>
          <a:bodyPr>
            <a:normAutofit/>
          </a:bodyPr>
          <a:lstStyle>
            <a:lvl1pPr>
              <a:defRPr sz="3200">
                <a:solidFill>
                  <a:schemeClr val="accent1">
                    <a:lumMod val="75000"/>
                  </a:schemeClr>
                </a:solidFill>
              </a:defRPr>
            </a:lvl1pPr>
          </a:lstStyle>
          <a:p>
            <a:r>
              <a:rPr lang="en-GB"/>
              <a:t>Click to edit Master title style</a:t>
            </a:r>
            <a:endParaRPr lang="en-US"/>
          </a:p>
        </p:txBody>
      </p:sp>
      <p:sp>
        <p:nvSpPr>
          <p:cNvPr id="3" name="Content Placeholder 2"/>
          <p:cNvSpPr>
            <a:spLocks noGrp="1"/>
          </p:cNvSpPr>
          <p:nvPr>
            <p:ph sz="half" idx="1"/>
          </p:nvPr>
        </p:nvSpPr>
        <p:spPr>
          <a:xfrm>
            <a:off x="571500" y="1379949"/>
            <a:ext cx="3629025" cy="3856261"/>
          </a:xfrm>
        </p:spPr>
        <p:txBody>
          <a:bodyPr>
            <a:normAutofit/>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0" name="Text Placeholder 2">
            <a:extLst>
              <a:ext uri="{FF2B5EF4-FFF2-40B4-BE49-F238E27FC236}">
                <a16:creationId xmlns:a16="http://schemas.microsoft.com/office/drawing/2014/main" id="{35C9A34A-CACA-49DE-9DAD-D82FCDE06847}"/>
              </a:ext>
            </a:extLst>
          </p:cNvPr>
          <p:cNvSpPr>
            <a:spLocks noGrp="1"/>
          </p:cNvSpPr>
          <p:nvPr>
            <p:ph type="body" idx="13"/>
          </p:nvPr>
        </p:nvSpPr>
        <p:spPr>
          <a:xfrm>
            <a:off x="839789" y="5236212"/>
            <a:ext cx="10514012" cy="947102"/>
          </a:xfrm>
          <a:gradFill>
            <a:gsLst>
              <a:gs pos="0">
                <a:srgbClr val="9BB6E6">
                  <a:lumMod val="90000"/>
                  <a:lumOff val="10000"/>
                </a:srgbClr>
              </a:gs>
              <a:gs pos="50000">
                <a:srgbClr val="8EAADC"/>
              </a:gs>
              <a:gs pos="100000">
                <a:srgbClr val="799EDC"/>
              </a:gs>
              <a:gs pos="95000">
                <a:srgbClr val="799EDC"/>
              </a:gs>
            </a:gsLst>
            <a:lin ang="5400000" scaled="1"/>
          </a:gradFill>
        </p:spPr>
        <p:txBody>
          <a:bodyPr anchor="t">
            <a:normAutofit/>
          </a:bodyPr>
          <a:lstStyle>
            <a:lvl1pPr marL="0" indent="0">
              <a:lnSpc>
                <a:spcPct val="100000"/>
              </a:lnSpc>
              <a:spcBef>
                <a:spcPts val="300"/>
              </a:spcBef>
              <a:buNone/>
              <a:defRPr sz="1600" b="1" i="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cxnSp>
        <p:nvCxnSpPr>
          <p:cNvPr id="8" name="Straight Connector 7">
            <a:extLst>
              <a:ext uri="{FF2B5EF4-FFF2-40B4-BE49-F238E27FC236}">
                <a16:creationId xmlns:a16="http://schemas.microsoft.com/office/drawing/2014/main" id="{A3824598-3A9E-4A9F-860F-7A36D992DC54}"/>
              </a:ext>
            </a:extLst>
          </p:cNvPr>
          <p:cNvCxnSpPr/>
          <p:nvPr userDrawn="1"/>
        </p:nvCxnSpPr>
        <p:spPr>
          <a:xfrm>
            <a:off x="838200" y="1245600"/>
            <a:ext cx="10515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140DD694-759E-374B-897B-9D3954B133CA}"/>
              </a:ext>
            </a:extLst>
          </p:cNvPr>
          <p:cNvSpPr>
            <a:spLocks noGrp="1"/>
          </p:cNvSpPr>
          <p:nvPr>
            <p:ph type="ftr" sz="quarter" idx="11"/>
          </p:nvPr>
        </p:nvSpPr>
        <p:spPr>
          <a:xfrm>
            <a:off x="4038600" y="6356350"/>
            <a:ext cx="4114800" cy="365125"/>
          </a:xfrm>
          <a:prstGeom prst="rect">
            <a:avLst/>
          </a:prstGeom>
        </p:spPr>
        <p:txBody>
          <a:bodyPr/>
          <a:lstStyle>
            <a:lvl1pPr algn="ctr">
              <a:defRPr sz="1400"/>
            </a:lvl1pPr>
          </a:lstStyle>
          <a:p>
            <a:r>
              <a:rPr lang="el-GR"/>
              <a:t>Ιούνιος 2026</a:t>
            </a:r>
            <a:endParaRPr lang="en-US"/>
          </a:p>
        </p:txBody>
      </p:sp>
      <p:pic>
        <p:nvPicPr>
          <p:cNvPr id="11" name="Picture 10">
            <a:extLst>
              <a:ext uri="{FF2B5EF4-FFF2-40B4-BE49-F238E27FC236}">
                <a16:creationId xmlns:a16="http://schemas.microsoft.com/office/drawing/2014/main" id="{BF491263-BA72-46C6-B042-08E5F2D52F06}"/>
              </a:ext>
            </a:extLst>
          </p:cNvPr>
          <p:cNvPicPr>
            <a:picLocks noChangeAspect="1"/>
          </p:cNvPicPr>
          <p:nvPr userDrawn="1"/>
        </p:nvPicPr>
        <p:blipFill>
          <a:blip r:embed="rId2">
            <a:alphaModFix amt="55000"/>
          </a:blip>
          <a:stretch>
            <a:fillRect/>
          </a:stretch>
        </p:blipFill>
        <p:spPr>
          <a:xfrm>
            <a:off x="1070392" y="6308878"/>
            <a:ext cx="367990" cy="367990"/>
          </a:xfrm>
          <a:prstGeom prst="rect">
            <a:avLst/>
          </a:prstGeom>
        </p:spPr>
      </p:pic>
      <p:sp>
        <p:nvSpPr>
          <p:cNvPr id="5" name="Content Placeholder 2">
            <a:extLst>
              <a:ext uri="{FF2B5EF4-FFF2-40B4-BE49-F238E27FC236}">
                <a16:creationId xmlns:a16="http://schemas.microsoft.com/office/drawing/2014/main" id="{2AB57844-CD67-39D3-7011-77F8AB7C8B00}"/>
              </a:ext>
            </a:extLst>
          </p:cNvPr>
          <p:cNvSpPr>
            <a:spLocks noGrp="1"/>
          </p:cNvSpPr>
          <p:nvPr>
            <p:ph sz="half" idx="14"/>
          </p:nvPr>
        </p:nvSpPr>
        <p:spPr>
          <a:xfrm>
            <a:off x="4257675" y="1369248"/>
            <a:ext cx="3629025" cy="3856261"/>
          </a:xfrm>
        </p:spPr>
        <p:txBody>
          <a:bodyPr>
            <a:normAutofit/>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5A1A3F2F-FD30-8EFC-97EC-853EB02F63A1}"/>
              </a:ext>
            </a:extLst>
          </p:cNvPr>
          <p:cNvSpPr>
            <a:spLocks noGrp="1"/>
          </p:cNvSpPr>
          <p:nvPr>
            <p:ph sz="half" idx="15"/>
          </p:nvPr>
        </p:nvSpPr>
        <p:spPr>
          <a:xfrm>
            <a:off x="7943850" y="1379949"/>
            <a:ext cx="3629025" cy="3856261"/>
          </a:xfrm>
        </p:spPr>
        <p:txBody>
          <a:bodyPr>
            <a:normAutofit/>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3677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841781"/>
          </a:xfrm>
        </p:spPr>
        <p:txBody>
          <a:bodyPr>
            <a:normAutofit/>
          </a:bodyPr>
          <a:lstStyle>
            <a:lvl1pPr>
              <a:defRPr sz="3200">
                <a:solidFill>
                  <a:schemeClr val="accent1">
                    <a:lumMod val="75000"/>
                  </a:schemeClr>
                </a:solidFill>
              </a:defRPr>
            </a:lvl1pPr>
          </a:lstStyle>
          <a:p>
            <a:r>
              <a:rPr lang="en-GB"/>
              <a:t>Click to edit Master title style</a:t>
            </a:r>
            <a:endParaRPr lang="en-US"/>
          </a:p>
        </p:txBody>
      </p:sp>
      <p:sp>
        <p:nvSpPr>
          <p:cNvPr id="3" name="Content Placeholder 2"/>
          <p:cNvSpPr>
            <a:spLocks noGrp="1"/>
          </p:cNvSpPr>
          <p:nvPr>
            <p:ph sz="half" idx="1"/>
          </p:nvPr>
        </p:nvSpPr>
        <p:spPr>
          <a:xfrm>
            <a:off x="838200" y="1379949"/>
            <a:ext cx="5181600" cy="3856261"/>
          </a:xfrm>
        </p:spPr>
        <p:txBody>
          <a:bodyPr>
            <a:normAutofit/>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379949"/>
            <a:ext cx="5181600" cy="3856262"/>
          </a:xfrm>
        </p:spPr>
        <p:txBody>
          <a:bodyPr/>
          <a:lstStyle>
            <a:lvl1pPr>
              <a:defRPr sz="24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0" name="Text Placeholder 2">
            <a:extLst>
              <a:ext uri="{FF2B5EF4-FFF2-40B4-BE49-F238E27FC236}">
                <a16:creationId xmlns:a16="http://schemas.microsoft.com/office/drawing/2014/main" id="{35C9A34A-CACA-49DE-9DAD-D82FCDE06847}"/>
              </a:ext>
            </a:extLst>
          </p:cNvPr>
          <p:cNvSpPr>
            <a:spLocks noGrp="1"/>
          </p:cNvSpPr>
          <p:nvPr>
            <p:ph type="body" idx="13"/>
          </p:nvPr>
        </p:nvSpPr>
        <p:spPr>
          <a:xfrm>
            <a:off x="839789" y="5236212"/>
            <a:ext cx="10514012" cy="947102"/>
          </a:xfrm>
          <a:gradFill>
            <a:gsLst>
              <a:gs pos="0">
                <a:srgbClr val="9BB6E6">
                  <a:lumMod val="90000"/>
                  <a:lumOff val="10000"/>
                </a:srgbClr>
              </a:gs>
              <a:gs pos="50000">
                <a:srgbClr val="8EAADC"/>
              </a:gs>
              <a:gs pos="100000">
                <a:srgbClr val="799EDC"/>
              </a:gs>
              <a:gs pos="95000">
                <a:srgbClr val="799EDC"/>
              </a:gs>
            </a:gsLst>
            <a:lin ang="5400000" scaled="1"/>
          </a:gradFill>
        </p:spPr>
        <p:txBody>
          <a:bodyPr anchor="t">
            <a:normAutofit/>
          </a:bodyPr>
          <a:lstStyle>
            <a:lvl1pPr marL="0" indent="0">
              <a:lnSpc>
                <a:spcPct val="100000"/>
              </a:lnSpc>
              <a:spcBef>
                <a:spcPts val="300"/>
              </a:spcBef>
              <a:buNone/>
              <a:defRPr sz="1600" b="1" i="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cxnSp>
        <p:nvCxnSpPr>
          <p:cNvPr id="8" name="Straight Connector 7">
            <a:extLst>
              <a:ext uri="{FF2B5EF4-FFF2-40B4-BE49-F238E27FC236}">
                <a16:creationId xmlns:a16="http://schemas.microsoft.com/office/drawing/2014/main" id="{A3824598-3A9E-4A9F-860F-7A36D992DC54}"/>
              </a:ext>
            </a:extLst>
          </p:cNvPr>
          <p:cNvCxnSpPr/>
          <p:nvPr userDrawn="1"/>
        </p:nvCxnSpPr>
        <p:spPr>
          <a:xfrm>
            <a:off x="838200" y="1245600"/>
            <a:ext cx="10515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140DD694-759E-374B-897B-9D3954B133CA}"/>
              </a:ext>
            </a:extLst>
          </p:cNvPr>
          <p:cNvSpPr>
            <a:spLocks noGrp="1"/>
          </p:cNvSpPr>
          <p:nvPr>
            <p:ph type="ftr" sz="quarter" idx="11"/>
          </p:nvPr>
        </p:nvSpPr>
        <p:spPr>
          <a:xfrm>
            <a:off x="4038600" y="6356350"/>
            <a:ext cx="4114800" cy="365125"/>
          </a:xfrm>
          <a:prstGeom prst="rect">
            <a:avLst/>
          </a:prstGeom>
        </p:spPr>
        <p:txBody>
          <a:bodyPr/>
          <a:lstStyle>
            <a:lvl1pPr algn="ctr">
              <a:defRPr sz="1400"/>
            </a:lvl1pPr>
          </a:lstStyle>
          <a:p>
            <a:r>
              <a:rPr lang="el-GR"/>
              <a:t>Ιούνιος 2026</a:t>
            </a:r>
            <a:endParaRPr lang="en-US"/>
          </a:p>
        </p:txBody>
      </p:sp>
      <p:pic>
        <p:nvPicPr>
          <p:cNvPr id="11" name="Picture 10">
            <a:extLst>
              <a:ext uri="{FF2B5EF4-FFF2-40B4-BE49-F238E27FC236}">
                <a16:creationId xmlns:a16="http://schemas.microsoft.com/office/drawing/2014/main" id="{BF491263-BA72-46C6-B042-08E5F2D52F06}"/>
              </a:ext>
            </a:extLst>
          </p:cNvPr>
          <p:cNvPicPr>
            <a:picLocks noChangeAspect="1"/>
          </p:cNvPicPr>
          <p:nvPr userDrawn="1"/>
        </p:nvPicPr>
        <p:blipFill>
          <a:blip r:embed="rId2">
            <a:alphaModFix amt="55000"/>
          </a:blip>
          <a:stretch>
            <a:fillRect/>
          </a:stretch>
        </p:blipFill>
        <p:spPr>
          <a:xfrm>
            <a:off x="1070392" y="6308878"/>
            <a:ext cx="367990" cy="367990"/>
          </a:xfrm>
          <a:prstGeom prst="rect">
            <a:avLst/>
          </a:prstGeom>
        </p:spPr>
      </p:pic>
    </p:spTree>
    <p:extLst>
      <p:ext uri="{BB962C8B-B14F-4D97-AF65-F5344CB8AC3E}">
        <p14:creationId xmlns:p14="http://schemas.microsoft.com/office/powerpoint/2010/main" val="210647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845549"/>
          </a:xfrm>
        </p:spPr>
        <p:txBody>
          <a:bodyPr>
            <a:normAutofit/>
          </a:bodyPr>
          <a:lstStyle>
            <a:lvl1pPr>
              <a:defRPr sz="3200">
                <a:solidFill>
                  <a:schemeClr val="accent1">
                    <a:lumMod val="75000"/>
                  </a:schemeClr>
                </a:solidFill>
              </a:defRPr>
            </a:lvl1pPr>
          </a:lstStyle>
          <a:p>
            <a:r>
              <a:rPr lang="en-GB"/>
              <a:t>Click to edit Master title style</a:t>
            </a:r>
            <a:endParaRPr lang="en-US"/>
          </a:p>
        </p:txBody>
      </p:sp>
      <p:sp>
        <p:nvSpPr>
          <p:cNvPr id="4" name="Content Placeholder 3"/>
          <p:cNvSpPr>
            <a:spLocks noGrp="1"/>
          </p:cNvSpPr>
          <p:nvPr>
            <p:ph sz="half" idx="2"/>
          </p:nvPr>
        </p:nvSpPr>
        <p:spPr>
          <a:xfrm>
            <a:off x="839789" y="2505077"/>
            <a:ext cx="5157787" cy="3684587"/>
          </a:xfrm>
        </p:spPr>
        <p:txBody>
          <a:bodyPr/>
          <a:lstStyle>
            <a:lvl1pPr>
              <a:defRPr sz="20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172201" y="2540001"/>
            <a:ext cx="5183188" cy="36496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
        <p:nvSpPr>
          <p:cNvPr id="13" name="Text Placeholder 2">
            <a:extLst>
              <a:ext uri="{FF2B5EF4-FFF2-40B4-BE49-F238E27FC236}">
                <a16:creationId xmlns:a16="http://schemas.microsoft.com/office/drawing/2014/main" id="{7EF252F5-3600-454E-8BE4-8BF38672476A}"/>
              </a:ext>
            </a:extLst>
          </p:cNvPr>
          <p:cNvSpPr>
            <a:spLocks noGrp="1"/>
          </p:cNvSpPr>
          <p:nvPr>
            <p:ph type="body" idx="15"/>
          </p:nvPr>
        </p:nvSpPr>
        <p:spPr>
          <a:xfrm>
            <a:off x="6172201" y="1412289"/>
            <a:ext cx="5157788" cy="1092788"/>
          </a:xfrm>
          <a:gradFill>
            <a:gsLst>
              <a:gs pos="0">
                <a:srgbClr val="9BB6E6">
                  <a:lumMod val="90000"/>
                  <a:lumOff val="10000"/>
                </a:srgbClr>
              </a:gs>
              <a:gs pos="50000">
                <a:srgbClr val="8EAADC"/>
              </a:gs>
              <a:gs pos="100000">
                <a:srgbClr val="799EDC"/>
              </a:gs>
              <a:gs pos="95000">
                <a:srgbClr val="799EDC"/>
              </a:gs>
            </a:gsLst>
            <a:lin ang="5400000" scaled="1"/>
          </a:gradFill>
        </p:spPr>
        <p:txBody>
          <a:bodyPr anchor="t">
            <a:normAutofit/>
          </a:bodyPr>
          <a:lstStyle>
            <a:lvl1pPr marL="0" indent="0">
              <a:lnSpc>
                <a:spcPct val="100000"/>
              </a:lnSpc>
              <a:spcBef>
                <a:spcPts val="300"/>
              </a:spcBef>
              <a:buNone/>
              <a:defRPr sz="1600" b="1" i="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4" name="Text Placeholder 2">
            <a:extLst>
              <a:ext uri="{FF2B5EF4-FFF2-40B4-BE49-F238E27FC236}">
                <a16:creationId xmlns:a16="http://schemas.microsoft.com/office/drawing/2014/main" id="{1D8D0F72-342D-4149-831F-B86A85710322}"/>
              </a:ext>
            </a:extLst>
          </p:cNvPr>
          <p:cNvSpPr>
            <a:spLocks noGrp="1"/>
          </p:cNvSpPr>
          <p:nvPr>
            <p:ph type="body" idx="16"/>
          </p:nvPr>
        </p:nvSpPr>
        <p:spPr>
          <a:xfrm>
            <a:off x="839788" y="1412289"/>
            <a:ext cx="5157788" cy="1092787"/>
          </a:xfrm>
          <a:gradFill>
            <a:gsLst>
              <a:gs pos="0">
                <a:srgbClr val="9BB6E6">
                  <a:lumMod val="90000"/>
                  <a:lumOff val="10000"/>
                </a:srgbClr>
              </a:gs>
              <a:gs pos="50000">
                <a:srgbClr val="8EAADC"/>
              </a:gs>
              <a:gs pos="100000">
                <a:srgbClr val="799EDC"/>
              </a:gs>
              <a:gs pos="95000">
                <a:srgbClr val="799EDC"/>
              </a:gs>
            </a:gsLst>
            <a:lin ang="5400000" scaled="1"/>
          </a:gradFill>
        </p:spPr>
        <p:txBody>
          <a:bodyPr anchor="t">
            <a:normAutofit/>
          </a:bodyPr>
          <a:lstStyle>
            <a:lvl1pPr marL="0" indent="0">
              <a:lnSpc>
                <a:spcPct val="100000"/>
              </a:lnSpc>
              <a:spcBef>
                <a:spcPts val="300"/>
              </a:spcBef>
              <a:buNone/>
              <a:defRPr sz="1600" b="1" i="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cxnSp>
        <p:nvCxnSpPr>
          <p:cNvPr id="10" name="Straight Connector 9">
            <a:extLst>
              <a:ext uri="{FF2B5EF4-FFF2-40B4-BE49-F238E27FC236}">
                <a16:creationId xmlns:a16="http://schemas.microsoft.com/office/drawing/2014/main" id="{896581D8-A7EB-43A3-8A8E-D61065A017B9}"/>
              </a:ext>
            </a:extLst>
          </p:cNvPr>
          <p:cNvCxnSpPr/>
          <p:nvPr userDrawn="1"/>
        </p:nvCxnSpPr>
        <p:spPr>
          <a:xfrm>
            <a:off x="839788" y="1245600"/>
            <a:ext cx="10515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Footer Placeholder 5">
            <a:extLst>
              <a:ext uri="{FF2B5EF4-FFF2-40B4-BE49-F238E27FC236}">
                <a16:creationId xmlns:a16="http://schemas.microsoft.com/office/drawing/2014/main" id="{B70DB012-C4D5-F94B-9AAF-B742DB00F6D2}"/>
              </a:ext>
            </a:extLst>
          </p:cNvPr>
          <p:cNvSpPr>
            <a:spLocks noGrp="1"/>
          </p:cNvSpPr>
          <p:nvPr>
            <p:ph type="ftr" sz="quarter" idx="11"/>
          </p:nvPr>
        </p:nvSpPr>
        <p:spPr>
          <a:xfrm>
            <a:off x="4038600" y="6356350"/>
            <a:ext cx="4114800" cy="365125"/>
          </a:xfrm>
          <a:prstGeom prst="rect">
            <a:avLst/>
          </a:prstGeom>
        </p:spPr>
        <p:txBody>
          <a:bodyPr/>
          <a:lstStyle>
            <a:lvl1pPr algn="ctr">
              <a:defRPr sz="1400"/>
            </a:lvl1pPr>
          </a:lstStyle>
          <a:p>
            <a:r>
              <a:rPr lang="el-GR"/>
              <a:t>Ιούνιος 2026</a:t>
            </a:r>
            <a:endParaRPr lang="en-US"/>
          </a:p>
        </p:txBody>
      </p:sp>
      <p:pic>
        <p:nvPicPr>
          <p:cNvPr id="12" name="Picture 11">
            <a:extLst>
              <a:ext uri="{FF2B5EF4-FFF2-40B4-BE49-F238E27FC236}">
                <a16:creationId xmlns:a16="http://schemas.microsoft.com/office/drawing/2014/main" id="{4A1E08E7-7AD6-4273-B1A9-B1B3A30E3CC0}"/>
              </a:ext>
            </a:extLst>
          </p:cNvPr>
          <p:cNvPicPr>
            <a:picLocks noChangeAspect="1"/>
          </p:cNvPicPr>
          <p:nvPr userDrawn="1"/>
        </p:nvPicPr>
        <p:blipFill>
          <a:blip r:embed="rId2">
            <a:alphaModFix amt="55000"/>
          </a:blip>
          <a:stretch>
            <a:fillRect/>
          </a:stretch>
        </p:blipFill>
        <p:spPr>
          <a:xfrm>
            <a:off x="1070392" y="6308878"/>
            <a:ext cx="367990" cy="367990"/>
          </a:xfrm>
          <a:prstGeom prst="rect">
            <a:avLst/>
          </a:prstGeom>
        </p:spPr>
      </p:pic>
    </p:spTree>
    <p:extLst>
      <p:ext uri="{BB962C8B-B14F-4D97-AF65-F5344CB8AC3E}">
        <p14:creationId xmlns:p14="http://schemas.microsoft.com/office/powerpoint/2010/main" val="221349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828918"/>
          </a:xfrm>
        </p:spPr>
        <p:txBody>
          <a:bodyPr>
            <a:normAutofit/>
          </a:bodyPr>
          <a:lstStyle>
            <a:lvl1pPr>
              <a:defRPr sz="3200">
                <a:solidFill>
                  <a:schemeClr val="accent1">
                    <a:lumMod val="75000"/>
                  </a:schemeClr>
                </a:solidFill>
              </a:defRPr>
            </a:lvl1pPr>
          </a:lstStyle>
          <a:p>
            <a:r>
              <a:rPr lang="en-GB"/>
              <a:t>Click to edit Master title style</a:t>
            </a:r>
            <a:endParaRPr lang="en-US"/>
          </a:p>
        </p:txBody>
      </p:sp>
      <p:sp>
        <p:nvSpPr>
          <p:cNvPr id="4" name="Content Placeholder 3"/>
          <p:cNvSpPr>
            <a:spLocks noGrp="1"/>
          </p:cNvSpPr>
          <p:nvPr>
            <p:ph sz="half" idx="2"/>
          </p:nvPr>
        </p:nvSpPr>
        <p:spPr>
          <a:xfrm>
            <a:off x="839789" y="2123441"/>
            <a:ext cx="5157787" cy="3649663"/>
          </a:xfrm>
        </p:spPr>
        <p:txBody>
          <a:bodyPr/>
          <a:lstStyle>
            <a:lvl1pPr>
              <a:defRPr sz="20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172201" y="2123441"/>
            <a:ext cx="5183188" cy="3649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
        <p:nvSpPr>
          <p:cNvPr id="14" name="Text Placeholder 2">
            <a:extLst>
              <a:ext uri="{FF2B5EF4-FFF2-40B4-BE49-F238E27FC236}">
                <a16:creationId xmlns:a16="http://schemas.microsoft.com/office/drawing/2014/main" id="{1CBA41F3-CE16-404D-95C0-D5F86707AC06}"/>
              </a:ext>
            </a:extLst>
          </p:cNvPr>
          <p:cNvSpPr>
            <a:spLocks noGrp="1"/>
          </p:cNvSpPr>
          <p:nvPr>
            <p:ph type="body" idx="17"/>
          </p:nvPr>
        </p:nvSpPr>
        <p:spPr>
          <a:xfrm>
            <a:off x="838200" y="1297157"/>
            <a:ext cx="5157788" cy="804118"/>
          </a:xfrm>
          <a:gradFill>
            <a:gsLst>
              <a:gs pos="0">
                <a:srgbClr val="9BB6E6">
                  <a:lumMod val="90000"/>
                  <a:lumOff val="10000"/>
                </a:srgbClr>
              </a:gs>
              <a:gs pos="50000">
                <a:srgbClr val="8EAADC"/>
              </a:gs>
              <a:gs pos="100000">
                <a:srgbClr val="799EDC"/>
              </a:gs>
              <a:gs pos="95000">
                <a:srgbClr val="799EDC"/>
              </a:gs>
            </a:gsLst>
            <a:lin ang="5400000" scaled="1"/>
          </a:gradFill>
        </p:spPr>
        <p:txBody>
          <a:bodyPr anchor="t">
            <a:normAutofit/>
          </a:bodyPr>
          <a:lstStyle>
            <a:lvl1pPr marL="0" indent="0">
              <a:lnSpc>
                <a:spcPct val="100000"/>
              </a:lnSpc>
              <a:spcBef>
                <a:spcPts val="300"/>
              </a:spcBef>
              <a:buNone/>
              <a:defRPr sz="1600" b="1" i="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5" name="Text Placeholder 2">
            <a:extLst>
              <a:ext uri="{FF2B5EF4-FFF2-40B4-BE49-F238E27FC236}">
                <a16:creationId xmlns:a16="http://schemas.microsoft.com/office/drawing/2014/main" id="{2A9B5FA2-9F5D-4565-8502-C37DCCAD2E94}"/>
              </a:ext>
            </a:extLst>
          </p:cNvPr>
          <p:cNvSpPr>
            <a:spLocks noGrp="1"/>
          </p:cNvSpPr>
          <p:nvPr>
            <p:ph type="body" idx="18"/>
          </p:nvPr>
        </p:nvSpPr>
        <p:spPr>
          <a:xfrm>
            <a:off x="6172201" y="1297157"/>
            <a:ext cx="5157788" cy="804118"/>
          </a:xfrm>
          <a:gradFill>
            <a:gsLst>
              <a:gs pos="0">
                <a:srgbClr val="9BB6E6">
                  <a:lumMod val="90000"/>
                  <a:lumOff val="10000"/>
                </a:srgbClr>
              </a:gs>
              <a:gs pos="50000">
                <a:srgbClr val="8EAADC"/>
              </a:gs>
              <a:gs pos="100000">
                <a:srgbClr val="799EDC"/>
              </a:gs>
              <a:gs pos="95000">
                <a:srgbClr val="799EDC"/>
              </a:gs>
            </a:gsLst>
            <a:lin ang="5400000" scaled="1"/>
          </a:gradFill>
        </p:spPr>
        <p:txBody>
          <a:bodyPr anchor="t">
            <a:normAutofit/>
          </a:bodyPr>
          <a:lstStyle>
            <a:lvl1pPr marL="0" indent="0">
              <a:lnSpc>
                <a:spcPct val="100000"/>
              </a:lnSpc>
              <a:spcBef>
                <a:spcPts val="300"/>
              </a:spcBef>
              <a:buNone/>
              <a:defRPr sz="1600" b="1" i="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6" name="Text Placeholder 2">
            <a:extLst>
              <a:ext uri="{FF2B5EF4-FFF2-40B4-BE49-F238E27FC236}">
                <a16:creationId xmlns:a16="http://schemas.microsoft.com/office/drawing/2014/main" id="{9868D26E-9AE1-4F3B-8305-AF407B69C116}"/>
              </a:ext>
            </a:extLst>
          </p:cNvPr>
          <p:cNvSpPr>
            <a:spLocks noGrp="1"/>
          </p:cNvSpPr>
          <p:nvPr>
            <p:ph type="body" idx="19"/>
          </p:nvPr>
        </p:nvSpPr>
        <p:spPr>
          <a:xfrm>
            <a:off x="838200" y="5795270"/>
            <a:ext cx="10515600" cy="509526"/>
          </a:xfrm>
          <a:gradFill>
            <a:gsLst>
              <a:gs pos="0">
                <a:srgbClr val="9BB6E6">
                  <a:lumMod val="90000"/>
                  <a:lumOff val="10000"/>
                </a:srgbClr>
              </a:gs>
              <a:gs pos="50000">
                <a:srgbClr val="8EAADC"/>
              </a:gs>
              <a:gs pos="100000">
                <a:srgbClr val="799EDC"/>
              </a:gs>
              <a:gs pos="95000">
                <a:srgbClr val="799EDC"/>
              </a:gs>
            </a:gsLst>
            <a:lin ang="5400000" scaled="1"/>
          </a:gradFill>
        </p:spPr>
        <p:txBody>
          <a:bodyPr anchor="t">
            <a:normAutofit/>
          </a:bodyPr>
          <a:lstStyle>
            <a:lvl1pPr marL="0" indent="0">
              <a:lnSpc>
                <a:spcPct val="100000"/>
              </a:lnSpc>
              <a:spcBef>
                <a:spcPts val="300"/>
              </a:spcBef>
              <a:buNone/>
              <a:defRPr sz="1600" b="1" i="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cxnSp>
        <p:nvCxnSpPr>
          <p:cNvPr id="10" name="Straight Connector 9">
            <a:extLst>
              <a:ext uri="{FF2B5EF4-FFF2-40B4-BE49-F238E27FC236}">
                <a16:creationId xmlns:a16="http://schemas.microsoft.com/office/drawing/2014/main" id="{7F7DB2D6-8C49-4FD2-B9FC-78942EA5CC5E}"/>
              </a:ext>
            </a:extLst>
          </p:cNvPr>
          <p:cNvCxnSpPr/>
          <p:nvPr userDrawn="1"/>
        </p:nvCxnSpPr>
        <p:spPr>
          <a:xfrm>
            <a:off x="914401" y="1245600"/>
            <a:ext cx="10515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Footer Placeholder 5">
            <a:extLst>
              <a:ext uri="{FF2B5EF4-FFF2-40B4-BE49-F238E27FC236}">
                <a16:creationId xmlns:a16="http://schemas.microsoft.com/office/drawing/2014/main" id="{47C91CBD-D768-EE43-B7A3-8279209D41FA}"/>
              </a:ext>
            </a:extLst>
          </p:cNvPr>
          <p:cNvSpPr>
            <a:spLocks noGrp="1"/>
          </p:cNvSpPr>
          <p:nvPr>
            <p:ph type="ftr" sz="quarter" idx="11"/>
          </p:nvPr>
        </p:nvSpPr>
        <p:spPr>
          <a:xfrm>
            <a:off x="4038600" y="6356350"/>
            <a:ext cx="4114800" cy="365125"/>
          </a:xfrm>
          <a:prstGeom prst="rect">
            <a:avLst/>
          </a:prstGeom>
        </p:spPr>
        <p:txBody>
          <a:bodyPr/>
          <a:lstStyle>
            <a:lvl1pPr algn="ctr">
              <a:defRPr sz="1400"/>
            </a:lvl1pPr>
          </a:lstStyle>
          <a:p>
            <a:r>
              <a:rPr lang="el-GR"/>
              <a:t>Ιούνιος 2026</a:t>
            </a:r>
            <a:endParaRPr lang="en-US"/>
          </a:p>
        </p:txBody>
      </p:sp>
      <p:pic>
        <p:nvPicPr>
          <p:cNvPr id="12" name="Picture 11">
            <a:extLst>
              <a:ext uri="{FF2B5EF4-FFF2-40B4-BE49-F238E27FC236}">
                <a16:creationId xmlns:a16="http://schemas.microsoft.com/office/drawing/2014/main" id="{46A8AA98-B8F3-4252-A8B2-C362518E1DFD}"/>
              </a:ext>
            </a:extLst>
          </p:cNvPr>
          <p:cNvPicPr>
            <a:picLocks noChangeAspect="1"/>
          </p:cNvPicPr>
          <p:nvPr userDrawn="1"/>
        </p:nvPicPr>
        <p:blipFill>
          <a:blip r:embed="rId2">
            <a:alphaModFix amt="55000"/>
          </a:blip>
          <a:stretch>
            <a:fillRect/>
          </a:stretch>
        </p:blipFill>
        <p:spPr>
          <a:xfrm>
            <a:off x="1070392" y="6308878"/>
            <a:ext cx="367990" cy="367990"/>
          </a:xfrm>
          <a:prstGeom prst="rect">
            <a:avLst/>
          </a:prstGeom>
        </p:spPr>
      </p:pic>
    </p:spTree>
    <p:extLst>
      <p:ext uri="{BB962C8B-B14F-4D97-AF65-F5344CB8AC3E}">
        <p14:creationId xmlns:p14="http://schemas.microsoft.com/office/powerpoint/2010/main" val="380789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6524"/>
            <a:ext cx="10515600" cy="844552"/>
          </a:xfrm>
        </p:spPr>
        <p:txBody>
          <a:bodyPr>
            <a:normAutofit/>
          </a:bodyPr>
          <a:lstStyle>
            <a:lvl1pPr>
              <a:defRPr sz="3200">
                <a:solidFill>
                  <a:schemeClr val="accent1">
                    <a:lumMod val="75000"/>
                  </a:schemeClr>
                </a:solidFill>
              </a:defRPr>
            </a:lvl1pPr>
          </a:lstStyle>
          <a:p>
            <a:r>
              <a:rPr lang="en-GB"/>
              <a:t>Click to edit Master title style</a:t>
            </a:r>
            <a:endParaRPr lang="en-US"/>
          </a:p>
        </p:txBody>
      </p:sp>
      <p:sp>
        <p:nvSpPr>
          <p:cNvPr id="4" name="Content Placeholder 3"/>
          <p:cNvSpPr>
            <a:spLocks noGrp="1"/>
          </p:cNvSpPr>
          <p:nvPr>
            <p:ph sz="half" idx="2"/>
          </p:nvPr>
        </p:nvSpPr>
        <p:spPr>
          <a:xfrm>
            <a:off x="868364" y="1524953"/>
            <a:ext cx="5157787" cy="2111373"/>
          </a:xfrm>
        </p:spPr>
        <p:txBody>
          <a:bodyPr/>
          <a:lstStyle>
            <a:lvl1pPr>
              <a:defRPr sz="20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172201" y="1535113"/>
            <a:ext cx="5151435" cy="2101214"/>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
        <p:nvSpPr>
          <p:cNvPr id="10" name="Content Placeholder 3">
            <a:extLst>
              <a:ext uri="{FF2B5EF4-FFF2-40B4-BE49-F238E27FC236}">
                <a16:creationId xmlns:a16="http://schemas.microsoft.com/office/drawing/2014/main" id="{98484B2C-C2AB-465A-8712-74D864A3E80A}"/>
              </a:ext>
            </a:extLst>
          </p:cNvPr>
          <p:cNvSpPr>
            <a:spLocks noGrp="1"/>
          </p:cNvSpPr>
          <p:nvPr>
            <p:ph sz="half" idx="16"/>
          </p:nvPr>
        </p:nvSpPr>
        <p:spPr>
          <a:xfrm>
            <a:off x="877889" y="3649028"/>
            <a:ext cx="5157787" cy="2140584"/>
          </a:xfrm>
        </p:spPr>
        <p:txBody>
          <a:bodyPr/>
          <a:lstStyle>
            <a:lvl1pPr>
              <a:defRPr sz="20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Content Placeholder 5">
            <a:extLst>
              <a:ext uri="{FF2B5EF4-FFF2-40B4-BE49-F238E27FC236}">
                <a16:creationId xmlns:a16="http://schemas.microsoft.com/office/drawing/2014/main" id="{A787E896-9DC2-4D75-A71B-D96EC569DAFF}"/>
              </a:ext>
            </a:extLst>
          </p:cNvPr>
          <p:cNvSpPr>
            <a:spLocks noGrp="1"/>
          </p:cNvSpPr>
          <p:nvPr>
            <p:ph sz="quarter" idx="17"/>
          </p:nvPr>
        </p:nvSpPr>
        <p:spPr>
          <a:xfrm>
            <a:off x="6181726" y="3649663"/>
            <a:ext cx="5151435" cy="2147251"/>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2">
            <a:extLst>
              <a:ext uri="{FF2B5EF4-FFF2-40B4-BE49-F238E27FC236}">
                <a16:creationId xmlns:a16="http://schemas.microsoft.com/office/drawing/2014/main" id="{C3F54E2B-D18B-4085-A2BC-A60E193FCA64}"/>
              </a:ext>
            </a:extLst>
          </p:cNvPr>
          <p:cNvSpPr>
            <a:spLocks noGrp="1"/>
          </p:cNvSpPr>
          <p:nvPr>
            <p:ph type="body" idx="20"/>
          </p:nvPr>
        </p:nvSpPr>
        <p:spPr>
          <a:xfrm>
            <a:off x="868363" y="1010922"/>
            <a:ext cx="5157788" cy="501329"/>
          </a:xfrm>
          <a:gradFill>
            <a:gsLst>
              <a:gs pos="0">
                <a:srgbClr val="9BB6E6">
                  <a:lumMod val="90000"/>
                  <a:lumOff val="10000"/>
                </a:srgbClr>
              </a:gs>
              <a:gs pos="50000">
                <a:srgbClr val="8EAADC"/>
              </a:gs>
              <a:gs pos="100000">
                <a:srgbClr val="799EDC"/>
              </a:gs>
              <a:gs pos="95000">
                <a:srgbClr val="799EDC"/>
              </a:gs>
            </a:gsLst>
            <a:lin ang="5400000" scaled="1"/>
          </a:gradFill>
        </p:spPr>
        <p:txBody>
          <a:bodyPr anchor="t">
            <a:normAutofit/>
          </a:bodyPr>
          <a:lstStyle>
            <a:lvl1pPr marL="0" indent="0">
              <a:lnSpc>
                <a:spcPct val="100000"/>
              </a:lnSpc>
              <a:spcBef>
                <a:spcPts val="0"/>
              </a:spcBef>
              <a:buNone/>
              <a:defRPr sz="1400" b="1" i="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8" name="Text Placeholder 2">
            <a:extLst>
              <a:ext uri="{FF2B5EF4-FFF2-40B4-BE49-F238E27FC236}">
                <a16:creationId xmlns:a16="http://schemas.microsoft.com/office/drawing/2014/main" id="{81E7E582-976C-4059-99F3-FD37B71E8C31}"/>
              </a:ext>
            </a:extLst>
          </p:cNvPr>
          <p:cNvSpPr>
            <a:spLocks noGrp="1"/>
          </p:cNvSpPr>
          <p:nvPr>
            <p:ph type="body" idx="21"/>
          </p:nvPr>
        </p:nvSpPr>
        <p:spPr>
          <a:xfrm>
            <a:off x="6165848" y="1010922"/>
            <a:ext cx="5157788" cy="501329"/>
          </a:xfrm>
          <a:gradFill>
            <a:gsLst>
              <a:gs pos="0">
                <a:srgbClr val="9BB6E6">
                  <a:lumMod val="90000"/>
                  <a:lumOff val="10000"/>
                </a:srgbClr>
              </a:gs>
              <a:gs pos="50000">
                <a:srgbClr val="8EAADC"/>
              </a:gs>
              <a:gs pos="100000">
                <a:srgbClr val="799EDC"/>
              </a:gs>
              <a:gs pos="95000">
                <a:srgbClr val="799EDC"/>
              </a:gs>
            </a:gsLst>
            <a:lin ang="5400000" scaled="1"/>
          </a:gradFill>
        </p:spPr>
        <p:txBody>
          <a:bodyPr anchor="t">
            <a:normAutofit/>
          </a:bodyPr>
          <a:lstStyle>
            <a:lvl1pPr marL="0" indent="0">
              <a:lnSpc>
                <a:spcPct val="100000"/>
              </a:lnSpc>
              <a:spcBef>
                <a:spcPts val="0"/>
              </a:spcBef>
              <a:buNone/>
              <a:defRPr sz="1400" b="1" i="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9" name="Text Placeholder 2">
            <a:extLst>
              <a:ext uri="{FF2B5EF4-FFF2-40B4-BE49-F238E27FC236}">
                <a16:creationId xmlns:a16="http://schemas.microsoft.com/office/drawing/2014/main" id="{4FB7FDE1-CA4D-49CE-A3EB-7F2D8731C413}"/>
              </a:ext>
            </a:extLst>
          </p:cNvPr>
          <p:cNvSpPr>
            <a:spLocks noGrp="1"/>
          </p:cNvSpPr>
          <p:nvPr>
            <p:ph type="body" idx="22"/>
          </p:nvPr>
        </p:nvSpPr>
        <p:spPr>
          <a:xfrm>
            <a:off x="877889" y="5798346"/>
            <a:ext cx="5157788" cy="501329"/>
          </a:xfrm>
          <a:gradFill>
            <a:gsLst>
              <a:gs pos="0">
                <a:srgbClr val="9BB6E6">
                  <a:lumMod val="90000"/>
                  <a:lumOff val="10000"/>
                </a:srgbClr>
              </a:gs>
              <a:gs pos="50000">
                <a:srgbClr val="8EAADC"/>
              </a:gs>
              <a:gs pos="100000">
                <a:srgbClr val="799EDC"/>
              </a:gs>
              <a:gs pos="95000">
                <a:srgbClr val="799EDC"/>
              </a:gs>
            </a:gsLst>
            <a:lin ang="5400000" scaled="1"/>
          </a:gradFill>
        </p:spPr>
        <p:txBody>
          <a:bodyPr anchor="t">
            <a:normAutofit/>
          </a:bodyPr>
          <a:lstStyle>
            <a:lvl1pPr marL="0" indent="0">
              <a:lnSpc>
                <a:spcPct val="100000"/>
              </a:lnSpc>
              <a:spcBef>
                <a:spcPts val="0"/>
              </a:spcBef>
              <a:buNone/>
              <a:defRPr sz="1400" b="1" i="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20" name="Text Placeholder 2">
            <a:extLst>
              <a:ext uri="{FF2B5EF4-FFF2-40B4-BE49-F238E27FC236}">
                <a16:creationId xmlns:a16="http://schemas.microsoft.com/office/drawing/2014/main" id="{04678356-8A5E-4277-9C33-6CEADE8CC782}"/>
              </a:ext>
            </a:extLst>
          </p:cNvPr>
          <p:cNvSpPr>
            <a:spLocks noGrp="1"/>
          </p:cNvSpPr>
          <p:nvPr>
            <p:ph type="body" idx="23"/>
          </p:nvPr>
        </p:nvSpPr>
        <p:spPr>
          <a:xfrm>
            <a:off x="6196012" y="5810250"/>
            <a:ext cx="5157788" cy="501329"/>
          </a:xfrm>
          <a:gradFill>
            <a:gsLst>
              <a:gs pos="0">
                <a:srgbClr val="9BB6E6">
                  <a:lumMod val="90000"/>
                  <a:lumOff val="10000"/>
                </a:srgbClr>
              </a:gs>
              <a:gs pos="50000">
                <a:srgbClr val="8EAADC"/>
              </a:gs>
              <a:gs pos="100000">
                <a:srgbClr val="799EDC"/>
              </a:gs>
              <a:gs pos="95000">
                <a:srgbClr val="799EDC"/>
              </a:gs>
            </a:gsLst>
            <a:lin ang="5400000" scaled="1"/>
          </a:gradFill>
        </p:spPr>
        <p:txBody>
          <a:bodyPr anchor="t">
            <a:normAutofit/>
          </a:bodyPr>
          <a:lstStyle>
            <a:lvl1pPr marL="0" indent="0">
              <a:lnSpc>
                <a:spcPct val="100000"/>
              </a:lnSpc>
              <a:spcBef>
                <a:spcPts val="0"/>
              </a:spcBef>
              <a:buNone/>
              <a:defRPr sz="1400" b="1" i="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cxnSp>
        <p:nvCxnSpPr>
          <p:cNvPr id="13" name="Straight Connector 12">
            <a:extLst>
              <a:ext uri="{FF2B5EF4-FFF2-40B4-BE49-F238E27FC236}">
                <a16:creationId xmlns:a16="http://schemas.microsoft.com/office/drawing/2014/main" id="{BF083983-47CB-477B-BB86-C3EFFDE2F14C}"/>
              </a:ext>
            </a:extLst>
          </p:cNvPr>
          <p:cNvCxnSpPr/>
          <p:nvPr userDrawn="1"/>
        </p:nvCxnSpPr>
        <p:spPr>
          <a:xfrm>
            <a:off x="817561" y="981075"/>
            <a:ext cx="10515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Footer Placeholder 5">
            <a:extLst>
              <a:ext uri="{FF2B5EF4-FFF2-40B4-BE49-F238E27FC236}">
                <a16:creationId xmlns:a16="http://schemas.microsoft.com/office/drawing/2014/main" id="{12C0F384-FAF2-6B4A-9198-2B5074A67105}"/>
              </a:ext>
            </a:extLst>
          </p:cNvPr>
          <p:cNvSpPr>
            <a:spLocks noGrp="1"/>
          </p:cNvSpPr>
          <p:nvPr>
            <p:ph type="ftr" sz="quarter" idx="11"/>
          </p:nvPr>
        </p:nvSpPr>
        <p:spPr>
          <a:xfrm>
            <a:off x="4038600" y="6356350"/>
            <a:ext cx="4114800" cy="365125"/>
          </a:xfrm>
          <a:prstGeom prst="rect">
            <a:avLst/>
          </a:prstGeom>
        </p:spPr>
        <p:txBody>
          <a:bodyPr/>
          <a:lstStyle>
            <a:lvl1pPr algn="ctr">
              <a:defRPr sz="1400"/>
            </a:lvl1pPr>
          </a:lstStyle>
          <a:p>
            <a:r>
              <a:rPr lang="el-GR"/>
              <a:t>Ιούνιος 2026</a:t>
            </a:r>
            <a:endParaRPr lang="en-US"/>
          </a:p>
        </p:txBody>
      </p:sp>
      <p:pic>
        <p:nvPicPr>
          <p:cNvPr id="16" name="Picture 15">
            <a:extLst>
              <a:ext uri="{FF2B5EF4-FFF2-40B4-BE49-F238E27FC236}">
                <a16:creationId xmlns:a16="http://schemas.microsoft.com/office/drawing/2014/main" id="{60F4CA4C-F0B0-40FE-BE20-B01519C46F9E}"/>
              </a:ext>
            </a:extLst>
          </p:cNvPr>
          <p:cNvPicPr>
            <a:picLocks noChangeAspect="1"/>
          </p:cNvPicPr>
          <p:nvPr userDrawn="1"/>
        </p:nvPicPr>
        <p:blipFill>
          <a:blip r:embed="rId2">
            <a:alphaModFix amt="55000"/>
          </a:blip>
          <a:stretch>
            <a:fillRect/>
          </a:stretch>
        </p:blipFill>
        <p:spPr>
          <a:xfrm>
            <a:off x="1070392" y="6308878"/>
            <a:ext cx="367990" cy="367990"/>
          </a:xfrm>
          <a:prstGeom prst="rect">
            <a:avLst/>
          </a:prstGeom>
        </p:spPr>
      </p:pic>
    </p:spTree>
    <p:extLst>
      <p:ext uri="{BB962C8B-B14F-4D97-AF65-F5344CB8AC3E}">
        <p14:creationId xmlns:p14="http://schemas.microsoft.com/office/powerpoint/2010/main" val="2400857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34647"/>
            <a:ext cx="10515600" cy="89471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452882"/>
            <a:ext cx="10515600" cy="479520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3636132094"/>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80" r:id="rId5"/>
    <p:sldLayoutId id="2147484169" r:id="rId6"/>
    <p:sldLayoutId id="2147484170" r:id="rId7"/>
    <p:sldLayoutId id="2147484171" r:id="rId8"/>
    <p:sldLayoutId id="2147484172" r:id="rId9"/>
    <p:sldLayoutId id="2147484173" r:id="rId10"/>
    <p:sldLayoutId id="2147484174" r:id="rId11"/>
    <p:sldLayoutId id="2147484178" r:id="rId12"/>
    <p:sldLayoutId id="2147484179" r:id="rId13"/>
  </p:sldLayoutIdLst>
  <p:hf hdr="0" dt="0"/>
  <p:txStyles>
    <p:titleStyle>
      <a:lvl1pPr algn="l" defTabSz="914377" rtl="0" eaLnBrk="1" latinLnBrk="0" hangingPunct="1">
        <a:lnSpc>
          <a:spcPct val="90000"/>
        </a:lnSpc>
        <a:spcBef>
          <a:spcPct val="0"/>
        </a:spcBef>
        <a:buNone/>
        <a:defRPr sz="4000" kern="1200">
          <a:solidFill>
            <a:schemeClr val="accent1">
              <a:lumMod val="75000"/>
            </a:schemeClr>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hart" Target="../charts/char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chart" Target="../charts/chart23.xml"/><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chart" Target="../charts/char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7"/>
          <p:cNvSpPr txBox="1">
            <a:spLocks noChangeArrowheads="1"/>
          </p:cNvSpPr>
          <p:nvPr/>
        </p:nvSpPr>
        <p:spPr bwMode="auto">
          <a:xfrm>
            <a:off x="1749879" y="1038597"/>
            <a:ext cx="8616746" cy="508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nchor="t">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28600" indent="-228600" algn="ctr">
              <a:lnSpc>
                <a:spcPct val="100000"/>
              </a:lnSpc>
              <a:buNone/>
              <a:tabLst>
                <a:tab pos="0" algn="l"/>
              </a:tabLst>
            </a:pPr>
            <a:endParaRPr lang="en-GB" sz="3600" b="1">
              <a:solidFill>
                <a:srgbClr val="000099"/>
              </a:solidFill>
              <a:latin typeface="+mj-lt"/>
            </a:endParaRPr>
          </a:p>
          <a:p>
            <a:pPr marL="228600" indent="-228600" algn="ctr">
              <a:lnSpc>
                <a:spcPct val="100000"/>
              </a:lnSpc>
              <a:buNone/>
              <a:tabLst>
                <a:tab pos="0" algn="l"/>
              </a:tabLst>
            </a:pPr>
            <a:r>
              <a:rPr lang="el-GR" sz="3200" b="1">
                <a:solidFill>
                  <a:srgbClr val="000099"/>
                </a:solidFill>
                <a:latin typeface="+mj-lt"/>
              </a:rPr>
              <a:t>Έκθεση κοινωνικών και οικονομικών τάσεων στις ελληνικές περιφέρειες</a:t>
            </a:r>
            <a:endParaRPr lang="en-GB" sz="3200" b="1">
              <a:solidFill>
                <a:srgbClr val="000099"/>
              </a:solidFill>
              <a:latin typeface="+mj-lt"/>
            </a:endParaRPr>
          </a:p>
          <a:p>
            <a:pPr marL="228600" indent="-228600" algn="ctr">
              <a:lnSpc>
                <a:spcPct val="100000"/>
              </a:lnSpc>
              <a:buNone/>
              <a:tabLst>
                <a:tab pos="0" algn="l"/>
              </a:tabLst>
            </a:pPr>
            <a:endParaRPr lang="en-GB" sz="2400" b="1">
              <a:solidFill>
                <a:srgbClr val="000099"/>
              </a:solidFill>
              <a:latin typeface="+mj-lt"/>
            </a:endParaRPr>
          </a:p>
          <a:p>
            <a:pPr algn="ctr">
              <a:spcBef>
                <a:spcPts val="600"/>
              </a:spcBef>
            </a:pPr>
            <a:r>
              <a:rPr lang="el-GR" sz="2000" b="1">
                <a:solidFill>
                  <a:srgbClr val="000099"/>
                </a:solidFill>
                <a:latin typeface="+mj-lt"/>
              </a:rPr>
              <a:t>Τεύχος 3</a:t>
            </a:r>
            <a:r>
              <a:rPr lang="el-GR" sz="2000" b="1" baseline="30000">
                <a:solidFill>
                  <a:srgbClr val="000099"/>
                </a:solidFill>
                <a:latin typeface="+mj-lt"/>
              </a:rPr>
              <a:t>ο</a:t>
            </a:r>
            <a:r>
              <a:rPr lang="el-GR" sz="2000" b="1">
                <a:solidFill>
                  <a:srgbClr val="000099"/>
                </a:solidFill>
                <a:latin typeface="+mj-lt"/>
              </a:rPr>
              <a:t> </a:t>
            </a:r>
          </a:p>
          <a:p>
            <a:pPr algn="ctr">
              <a:spcBef>
                <a:spcPts val="600"/>
              </a:spcBef>
            </a:pPr>
            <a:r>
              <a:rPr lang="el-GR" sz="2000" b="1">
                <a:solidFill>
                  <a:srgbClr val="000099"/>
                </a:solidFill>
              </a:rPr>
              <a:t>Κύρια ευρήματα</a:t>
            </a:r>
            <a:endParaRPr lang="en-US" sz="2000" b="1">
              <a:solidFill>
                <a:srgbClr val="000099"/>
              </a:solidFill>
            </a:endParaRPr>
          </a:p>
          <a:p>
            <a:pPr algn="ctr">
              <a:spcBef>
                <a:spcPts val="600"/>
              </a:spcBef>
            </a:pPr>
            <a:endParaRPr lang="el-GR" sz="2000" b="1">
              <a:solidFill>
                <a:srgbClr val="000099"/>
              </a:solidFill>
              <a:latin typeface="+mj-lt"/>
            </a:endParaRPr>
          </a:p>
          <a:p>
            <a:pPr algn="ctr">
              <a:spcBef>
                <a:spcPts val="600"/>
              </a:spcBef>
            </a:pPr>
            <a:r>
              <a:rPr lang="el-GR" b="1">
                <a:solidFill>
                  <a:srgbClr val="000099"/>
                </a:solidFill>
                <a:latin typeface="+mj-lt"/>
              </a:rPr>
              <a:t>Με την υποστήριξη των:</a:t>
            </a:r>
          </a:p>
          <a:p>
            <a:pPr algn="ctr">
              <a:spcBef>
                <a:spcPts val="600"/>
              </a:spcBef>
            </a:pPr>
            <a:endParaRPr lang="el-GR" sz="2000" b="1">
              <a:solidFill>
                <a:srgbClr val="000099"/>
              </a:solidFill>
              <a:latin typeface="+mj-lt"/>
            </a:endParaRPr>
          </a:p>
          <a:p>
            <a:pPr algn="ctr">
              <a:spcBef>
                <a:spcPts val="600"/>
              </a:spcBef>
            </a:pPr>
            <a:endParaRPr lang="el-GR" sz="2000" b="1">
              <a:solidFill>
                <a:srgbClr val="000099"/>
              </a:solidFill>
              <a:latin typeface="+mj-lt"/>
            </a:endParaRPr>
          </a:p>
          <a:p>
            <a:pPr algn="ctr">
              <a:spcBef>
                <a:spcPts val="600"/>
              </a:spcBef>
            </a:pPr>
            <a:r>
              <a:rPr lang="el-GR" sz="2000" b="1">
                <a:solidFill>
                  <a:srgbClr val="000099"/>
                </a:solidFill>
                <a:latin typeface="+mj-lt"/>
              </a:rPr>
              <a:t>Εκδήλωση παρουσίασης</a:t>
            </a:r>
            <a:endParaRPr lang="el-GR" sz="2000" b="1">
              <a:solidFill>
                <a:srgbClr val="548DD4"/>
              </a:solidFill>
              <a:latin typeface="Calibri" panose="020F0502020204030204" pitchFamily="34" charset="0"/>
              <a:cs typeface="Arial" panose="020B0604020202020204" pitchFamily="34" charset="0"/>
            </a:endParaRPr>
          </a:p>
          <a:p>
            <a:pPr algn="ctr">
              <a:spcBef>
                <a:spcPts val="600"/>
              </a:spcBef>
            </a:pPr>
            <a:r>
              <a:rPr lang="el-GR" altLang="el-GR" sz="2000" b="1">
                <a:solidFill>
                  <a:srgbClr val="000099"/>
                </a:solidFill>
                <a:latin typeface="+mj-lt"/>
              </a:rPr>
              <a:t>Πάτρα, 10 Ιουνίου 2026</a:t>
            </a:r>
            <a:endParaRPr lang="en-US" altLang="el-GR" sz="2000" b="1">
              <a:solidFill>
                <a:srgbClr val="000099"/>
              </a:solidFill>
              <a:latin typeface="+mj-lt"/>
            </a:endParaRPr>
          </a:p>
        </p:txBody>
      </p:sp>
      <p:sp>
        <p:nvSpPr>
          <p:cNvPr id="7173" name="Rectangle 15"/>
          <p:cNvSpPr>
            <a:spLocks noChangeArrowheads="1"/>
          </p:cNvSpPr>
          <p:nvPr/>
        </p:nvSpPr>
        <p:spPr bwMode="auto">
          <a:xfrm>
            <a:off x="4752975" y="2952750"/>
            <a:ext cx="990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l-GR"/>
          </a:p>
        </p:txBody>
      </p:sp>
      <p:pic>
        <p:nvPicPr>
          <p:cNvPr id="3" name="Picture 2" descr="ΤΟ ΕΠΙΜΕΛΗΤΗΡΙΟ ΑΧΑΙΑΣ ΜΕ ΝΕΟ ΛΟΓΟΤΥΠΟ-ΣΗΜΑ! – ΕΠΙΜΕΛΗΤΗΡΙΟ ΑΧΑΙΑΣ">
            <a:extLst>
              <a:ext uri="{FF2B5EF4-FFF2-40B4-BE49-F238E27FC236}">
                <a16:creationId xmlns:a16="http://schemas.microsoft.com/office/drawing/2014/main" id="{212E6773-CB99-8EA8-94AD-222EF6DE44AE}"/>
              </a:ext>
            </a:extLst>
          </p:cNvPr>
          <p:cNvPicPr>
            <a:picLocks noChangeAspect="1"/>
          </p:cNvPicPr>
          <p:nvPr/>
        </p:nvPicPr>
        <p:blipFill>
          <a:blip r:embed="rId3"/>
          <a:stretch>
            <a:fillRect/>
          </a:stretch>
        </p:blipFill>
        <p:spPr>
          <a:xfrm>
            <a:off x="3913238" y="4533449"/>
            <a:ext cx="1568520" cy="749248"/>
          </a:xfrm>
          <a:prstGeom prst="rect">
            <a:avLst/>
          </a:prstGeom>
        </p:spPr>
      </p:pic>
      <p:pic>
        <p:nvPicPr>
          <p:cNvPr id="4" name="Picture 3" descr="A green and white logo&#10;&#10;Description automatically generated">
            <a:extLst>
              <a:ext uri="{FF2B5EF4-FFF2-40B4-BE49-F238E27FC236}">
                <a16:creationId xmlns:a16="http://schemas.microsoft.com/office/drawing/2014/main" id="{27D3901F-D0C0-579D-669E-F4F86403BB5F}"/>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285664" y="337814"/>
            <a:ext cx="1301949" cy="1314005"/>
          </a:xfrm>
          <a:prstGeom prst="rect">
            <a:avLst/>
          </a:prstGeom>
        </p:spPr>
      </p:pic>
      <p:pic>
        <p:nvPicPr>
          <p:cNvPr id="6" name="Picture 5" descr="Αρχείο:University of Patras logo with name.png - Βικιπαίδεια">
            <a:extLst>
              <a:ext uri="{FF2B5EF4-FFF2-40B4-BE49-F238E27FC236}">
                <a16:creationId xmlns:a16="http://schemas.microsoft.com/office/drawing/2014/main" id="{AA2C2C12-126F-79AC-0B4F-D90F9FA0AD42}"/>
              </a:ext>
            </a:extLst>
          </p:cNvPr>
          <p:cNvPicPr>
            <a:picLocks noChangeAspect="1"/>
          </p:cNvPicPr>
          <p:nvPr/>
        </p:nvPicPr>
        <p:blipFill>
          <a:blip r:embed="rId5"/>
          <a:stretch>
            <a:fillRect/>
          </a:stretch>
        </p:blipFill>
        <p:spPr>
          <a:xfrm>
            <a:off x="6315428" y="4541056"/>
            <a:ext cx="2043543" cy="7416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7C90233-94B4-DA1A-ECC4-2787DBB34B6A}"/>
              </a:ext>
            </a:extLst>
          </p:cNvPr>
          <p:cNvGraphicFramePr>
            <a:graphicFrameLocks/>
          </p:cNvGraphicFramePr>
          <p:nvPr>
            <p:extLst>
              <p:ext uri="{D42A27DB-BD31-4B8C-83A1-F6EECF244321}">
                <p14:modId xmlns:p14="http://schemas.microsoft.com/office/powerpoint/2010/main" val="4020099599"/>
              </p:ext>
            </p:extLst>
          </p:nvPr>
        </p:nvGraphicFramePr>
        <p:xfrm>
          <a:off x="838199" y="1393585"/>
          <a:ext cx="5162400" cy="376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Τίτλος 1">
            <a:extLst>
              <a:ext uri="{FF2B5EF4-FFF2-40B4-BE49-F238E27FC236}">
                <a16:creationId xmlns:a16="http://schemas.microsoft.com/office/drawing/2014/main" id="{B9F26F09-32AC-9932-8EB5-157319954C36}"/>
              </a:ext>
            </a:extLst>
          </p:cNvPr>
          <p:cNvSpPr>
            <a:spLocks noGrp="1"/>
          </p:cNvSpPr>
          <p:nvPr>
            <p:ph type="title"/>
          </p:nvPr>
        </p:nvSpPr>
        <p:spPr/>
        <p:txBody>
          <a:bodyPr>
            <a:normAutofit/>
          </a:bodyPr>
          <a:lstStyle/>
          <a:p>
            <a:r>
              <a:rPr lang="el-GR" sz="2400" b="1">
                <a:latin typeface="+mn-lt"/>
              </a:rPr>
              <a:t>Ενισχύεται διαρκώς το ανθρώπινο δυναμικό σε θέσεις Ε&amp;Α στις ελληνικές περιφέρειες την τριετία 2021-2023, ακολουθώντας την ευρωπαϊκή τάση.</a:t>
            </a:r>
            <a:endParaRPr lang="en-US" sz="2000" b="1">
              <a:latin typeface="+mn-lt"/>
            </a:endParaRPr>
          </a:p>
        </p:txBody>
      </p:sp>
      <p:sp>
        <p:nvSpPr>
          <p:cNvPr id="5" name="Θέση αριθμού διαφάνειας 4">
            <a:extLst>
              <a:ext uri="{FF2B5EF4-FFF2-40B4-BE49-F238E27FC236}">
                <a16:creationId xmlns:a16="http://schemas.microsoft.com/office/drawing/2014/main" id="{F27D2F99-C0B4-0F58-B6AC-868773ACB091}"/>
              </a:ext>
            </a:extLst>
          </p:cNvPr>
          <p:cNvSpPr>
            <a:spLocks noGrp="1"/>
          </p:cNvSpPr>
          <p:nvPr>
            <p:ph type="sldNum" sz="quarter" idx="12"/>
          </p:nvPr>
        </p:nvSpPr>
        <p:spPr/>
        <p:txBody>
          <a:bodyPr/>
          <a:lstStyle/>
          <a:p>
            <a:fld id="{3A98EE3D-8CD1-4C3F-BD1C-C98C9596463C}" type="slidenum">
              <a:rPr lang="en-US" smtClean="0"/>
              <a:t>10</a:t>
            </a:fld>
            <a:endParaRPr lang="en-US"/>
          </a:p>
        </p:txBody>
      </p:sp>
      <p:sp>
        <p:nvSpPr>
          <p:cNvPr id="6" name="Θέση κειμένου 5">
            <a:extLst>
              <a:ext uri="{FF2B5EF4-FFF2-40B4-BE49-F238E27FC236}">
                <a16:creationId xmlns:a16="http://schemas.microsoft.com/office/drawing/2014/main" id="{685848A9-1A3D-3949-5799-FC2D9F092FA2}"/>
              </a:ext>
            </a:extLst>
          </p:cNvPr>
          <p:cNvSpPr>
            <a:spLocks noGrp="1"/>
          </p:cNvSpPr>
          <p:nvPr>
            <p:ph type="body" idx="13"/>
          </p:nvPr>
        </p:nvSpPr>
        <p:spPr>
          <a:xfrm>
            <a:off x="839788" y="5657850"/>
            <a:ext cx="10514012" cy="590550"/>
          </a:xfrm>
        </p:spPr>
        <p:txBody>
          <a:bodyPr anchor="ctr" anchorCtr="0">
            <a:normAutofit/>
          </a:bodyPr>
          <a:lstStyle/>
          <a:p>
            <a:pPr algn="ctr">
              <a:spcAft>
                <a:spcPts val="300"/>
              </a:spcAft>
            </a:pPr>
            <a:r>
              <a:rPr lang="el-GR" sz="1400"/>
              <a:t>Παραμένει, ωστόσο, έντονη η διαπεριφερειακή ετερογένεια στο ποσοστό του εργατικού δυναμικού σε τομείς επιστήμης και τεχνολογίας, με μόνη την Αττική να πλησιάζει τον μέσο όρο της ΕΕ-27 και τις υπόλοιπες περιφέρειες να υπολείπονται αισθητά.</a:t>
            </a:r>
            <a:endParaRPr lang="en-US" sz="1400"/>
          </a:p>
        </p:txBody>
      </p:sp>
      <p:sp>
        <p:nvSpPr>
          <p:cNvPr id="7" name="Θέση υποσέλιδου 6">
            <a:extLst>
              <a:ext uri="{FF2B5EF4-FFF2-40B4-BE49-F238E27FC236}">
                <a16:creationId xmlns:a16="http://schemas.microsoft.com/office/drawing/2014/main" id="{B0D77B66-158E-3E30-B437-518DBC19E409}"/>
              </a:ext>
            </a:extLst>
          </p:cNvPr>
          <p:cNvSpPr>
            <a:spLocks noGrp="1"/>
          </p:cNvSpPr>
          <p:nvPr>
            <p:ph type="ftr" sz="quarter" idx="11"/>
          </p:nvPr>
        </p:nvSpPr>
        <p:spPr/>
        <p:txBody>
          <a:bodyPr/>
          <a:lstStyle/>
          <a:p>
            <a:r>
              <a:rPr lang="el-GR"/>
              <a:t>Ιούνιος 2026</a:t>
            </a:r>
            <a:endParaRPr lang="en-US"/>
          </a:p>
        </p:txBody>
      </p:sp>
      <p:sp>
        <p:nvSpPr>
          <p:cNvPr id="10" name="Θέση υποσέλιδου 6">
            <a:extLst>
              <a:ext uri="{FF2B5EF4-FFF2-40B4-BE49-F238E27FC236}">
                <a16:creationId xmlns:a16="http://schemas.microsoft.com/office/drawing/2014/main" id="{11C62505-421C-F9A6-DEEB-A5048CB163FF}"/>
              </a:ext>
            </a:extLst>
          </p:cNvPr>
          <p:cNvSpPr txBox="1">
            <a:spLocks/>
          </p:cNvSpPr>
          <p:nvPr/>
        </p:nvSpPr>
        <p:spPr>
          <a:xfrm>
            <a:off x="787756" y="5193907"/>
            <a:ext cx="10616487" cy="423853"/>
          </a:xfrm>
          <a:prstGeom prst="rect">
            <a:avLst/>
          </a:prstGeom>
        </p:spPr>
        <p:txBody>
          <a:bodyP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15000"/>
              </a:lnSpc>
              <a:spcAft>
                <a:spcPts val="600"/>
              </a:spcAft>
            </a:pPr>
            <a:r>
              <a:rPr lang="el-GR" sz="1000" b="1">
                <a:effectLst/>
                <a:latin typeface="Calibri" panose="020F0502020204030204" pitchFamily="34" charset="0"/>
                <a:ea typeface="Calibri" panose="020F0502020204030204" pitchFamily="34" charset="0"/>
                <a:cs typeface="Arial" panose="020B0604020202020204" pitchFamily="34" charset="0"/>
              </a:rPr>
              <a:t>Πηγή:</a:t>
            </a:r>
            <a:r>
              <a:rPr lang="el-GR" sz="1000">
                <a:effectLst/>
                <a:latin typeface="Calibri" panose="020F0502020204030204" pitchFamily="34" charset="0"/>
                <a:ea typeface="Calibri" panose="020F0502020204030204" pitchFamily="34" charset="0"/>
                <a:cs typeface="Arial" panose="020B0604020202020204" pitchFamily="34" charset="0"/>
              </a:rPr>
              <a:t> </a:t>
            </a:r>
            <a:r>
              <a:rPr lang="en-US" sz="1000">
                <a:effectLst/>
                <a:latin typeface="Calibri" panose="020F0502020204030204" pitchFamily="34" charset="0"/>
                <a:ea typeface="Calibri" panose="020F0502020204030204" pitchFamily="34" charset="0"/>
                <a:cs typeface="Arial" panose="020B0604020202020204" pitchFamily="34" charset="0"/>
              </a:rPr>
              <a:t>Eurostat</a:t>
            </a:r>
            <a:r>
              <a:rPr lang="el-GR" sz="1000">
                <a:effectLst/>
                <a:latin typeface="Calibri" panose="020F0502020204030204" pitchFamily="34" charset="0"/>
                <a:ea typeface="Calibri" panose="020F0502020204030204" pitchFamily="34" charset="0"/>
                <a:cs typeface="Arial" panose="020B0604020202020204" pitchFamily="34" charset="0"/>
              </a:rPr>
              <a:t>, </a:t>
            </a:r>
            <a:r>
              <a:rPr lang="el-GR" sz="1000" b="1">
                <a:effectLst/>
                <a:latin typeface="Calibri" panose="020F0502020204030204" pitchFamily="34" charset="0"/>
                <a:ea typeface="Calibri" panose="020F0502020204030204" pitchFamily="34" charset="0"/>
                <a:cs typeface="Arial" panose="020B0604020202020204" pitchFamily="34" charset="0"/>
              </a:rPr>
              <a:t>Επεξεργασία στοιχείων:</a:t>
            </a:r>
            <a:r>
              <a:rPr lang="el-GR" sz="1000">
                <a:effectLst/>
                <a:latin typeface="Calibri" panose="020F0502020204030204" pitchFamily="34" charset="0"/>
                <a:ea typeface="Calibri" panose="020F0502020204030204" pitchFamily="34" charset="0"/>
                <a:cs typeface="Arial" panose="020B0604020202020204" pitchFamily="34" charset="0"/>
              </a:rPr>
              <a:t> ΙΟΒΕ. </a:t>
            </a:r>
            <a:r>
              <a:rPr lang="el-GR" sz="1000" b="1">
                <a:effectLst/>
                <a:latin typeface="Calibri" panose="020F0502020204030204" pitchFamily="34" charset="0"/>
                <a:ea typeface="Calibri" panose="020F0502020204030204" pitchFamily="34" charset="0"/>
                <a:cs typeface="Arial" panose="020B0604020202020204" pitchFamily="34" charset="0"/>
              </a:rPr>
              <a:t>Σημείωση</a:t>
            </a:r>
            <a:r>
              <a:rPr lang="el-GR" sz="1000">
                <a:effectLst/>
                <a:latin typeface="Calibri" panose="020F0502020204030204" pitchFamily="34" charset="0"/>
                <a:ea typeface="Calibri" panose="020F0502020204030204" pitchFamily="34" charset="0"/>
                <a:cs typeface="Arial" panose="020B0604020202020204" pitchFamily="34" charset="0"/>
              </a:rPr>
              <a:t>: Σύμφωνα με τον ορισμό της </a:t>
            </a:r>
            <a:r>
              <a:rPr lang="en-US" sz="1000">
                <a:effectLst/>
                <a:latin typeface="Calibri" panose="020F0502020204030204" pitchFamily="34" charset="0"/>
                <a:ea typeface="Calibri" panose="020F0502020204030204" pitchFamily="34" charset="0"/>
                <a:cs typeface="Arial" panose="020B0604020202020204" pitchFamily="34" charset="0"/>
              </a:rPr>
              <a:t>Eurostat</a:t>
            </a:r>
            <a:r>
              <a:rPr lang="el-GR" sz="1000">
                <a:effectLst/>
                <a:latin typeface="Calibri" panose="020F0502020204030204" pitchFamily="34" charset="0"/>
                <a:ea typeface="Calibri" panose="020F0502020204030204" pitchFamily="34" charset="0"/>
                <a:cs typeface="Arial" panose="020B0604020202020204" pitchFamily="34" charset="0"/>
              </a:rPr>
              <a:t>, η έννοια του «εργαζόμενου στην Ε&amp;Α» σχετίζεται με το πραγματικό επάγγελμα των ατόμων, ενώ </a:t>
            </a:r>
            <a:r>
              <a:rPr lang="el-GR" sz="1000">
                <a:latin typeface="Calibri" panose="020F0502020204030204" pitchFamily="34" charset="0"/>
                <a:cs typeface="Arial" panose="020B0604020202020204" pitchFamily="34" charset="0"/>
              </a:rPr>
              <a:t>η έννοια του «Ανθρώπινου Δυναμικού στην Επιστήμη και την Τεχνολογία» καλύπτει τόσο το επάγγελμα όσο και το εκπαιδευτικό υπόβαθρο.</a:t>
            </a:r>
            <a:endParaRPr lang="en-US" sz="1000">
              <a:latin typeface="Calibri" panose="020F050202020403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97EB3EF0-9E61-7CA9-300E-FBB748C18746}"/>
              </a:ext>
            </a:extLst>
          </p:cNvPr>
          <p:cNvGraphicFramePr>
            <a:graphicFrameLocks/>
          </p:cNvGraphicFramePr>
          <p:nvPr>
            <p:extLst>
              <p:ext uri="{D42A27DB-BD31-4B8C-83A1-F6EECF244321}">
                <p14:modId xmlns:p14="http://schemas.microsoft.com/office/powerpoint/2010/main" val="729906366"/>
              </p:ext>
            </p:extLst>
          </p:nvPr>
        </p:nvGraphicFramePr>
        <p:xfrm>
          <a:off x="6191403" y="1393585"/>
          <a:ext cx="5162400" cy="3769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6222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9C1C4C0-B24E-493D-9D22-A67DF32EC70E}"/>
              </a:ext>
            </a:extLst>
          </p:cNvPr>
          <p:cNvSpPr>
            <a:spLocks noGrp="1"/>
          </p:cNvSpPr>
          <p:nvPr>
            <p:ph type="sldNum" sz="quarter" idx="12"/>
          </p:nvPr>
        </p:nvSpPr>
        <p:spPr/>
        <p:txBody>
          <a:bodyPr>
            <a:normAutofit/>
          </a:bodyPr>
          <a:lstStyle/>
          <a:p>
            <a:pPr>
              <a:spcAft>
                <a:spcPts val="600"/>
              </a:spcAft>
            </a:pPr>
            <a:fld id="{3A98EE3D-8CD1-4C3F-BD1C-C98C9596463C}" type="slidenum">
              <a:rPr lang="en-US" sz="1050">
                <a:solidFill>
                  <a:schemeClr val="tx1">
                    <a:alpha val="80000"/>
                  </a:schemeClr>
                </a:solidFill>
              </a:rPr>
              <a:pPr>
                <a:spcAft>
                  <a:spcPts val="600"/>
                </a:spcAft>
              </a:pPr>
              <a:t>11</a:t>
            </a:fld>
            <a:endParaRPr lang="en-US" sz="1050">
              <a:solidFill>
                <a:schemeClr val="tx1">
                  <a:alpha val="80000"/>
                </a:schemeClr>
              </a:solidFill>
            </a:endParaRPr>
          </a:p>
        </p:txBody>
      </p:sp>
      <p:sp>
        <p:nvSpPr>
          <p:cNvPr id="2" name="Title 1">
            <a:extLst>
              <a:ext uri="{FF2B5EF4-FFF2-40B4-BE49-F238E27FC236}">
                <a16:creationId xmlns:a16="http://schemas.microsoft.com/office/drawing/2014/main" id="{31F651D6-E6B2-448E-A684-15BD9E4C8D8A}"/>
              </a:ext>
            </a:extLst>
          </p:cNvPr>
          <p:cNvSpPr>
            <a:spLocks noGrp="1"/>
          </p:cNvSpPr>
          <p:nvPr>
            <p:ph type="title" idx="4294967295"/>
          </p:nvPr>
        </p:nvSpPr>
        <p:spPr>
          <a:xfrm>
            <a:off x="0" y="963613"/>
            <a:ext cx="3494088" cy="4930775"/>
          </a:xfrm>
        </p:spPr>
        <p:txBody>
          <a:bodyPr>
            <a:normAutofit/>
          </a:bodyPr>
          <a:lstStyle/>
          <a:p>
            <a:pPr algn="r"/>
            <a:r>
              <a:rPr lang="el-GR" b="1">
                <a:solidFill>
                  <a:schemeClr val="accent1"/>
                </a:solidFill>
              </a:rPr>
              <a:t>Περιεχόμενα</a:t>
            </a:r>
            <a:endParaRPr lang="en-US" b="1">
              <a:solidFill>
                <a:schemeClr val="accent1"/>
              </a:solidFill>
            </a:endParaRPr>
          </a:p>
        </p:txBody>
      </p:sp>
      <p:sp>
        <p:nvSpPr>
          <p:cNvPr id="3" name="Content Placeholder 2">
            <a:extLst>
              <a:ext uri="{FF2B5EF4-FFF2-40B4-BE49-F238E27FC236}">
                <a16:creationId xmlns:a16="http://schemas.microsoft.com/office/drawing/2014/main" id="{C5125050-9CCB-433C-883F-3E337D3C3E62}"/>
              </a:ext>
            </a:extLst>
          </p:cNvPr>
          <p:cNvSpPr>
            <a:spLocks noGrp="1"/>
          </p:cNvSpPr>
          <p:nvPr>
            <p:ph idx="4294967295"/>
          </p:nvPr>
        </p:nvSpPr>
        <p:spPr>
          <a:xfrm>
            <a:off x="5116530" y="963613"/>
            <a:ext cx="5866544" cy="4930775"/>
          </a:xfrm>
        </p:spPr>
        <p:txBody>
          <a:bodyPr anchor="ctr">
            <a:normAutofit/>
          </a:bodyPr>
          <a:lstStyle/>
          <a:p>
            <a:pPr marL="227965" indent="-227965">
              <a:spcBef>
                <a:spcPts val="1800"/>
              </a:spcBef>
              <a:spcAft>
                <a:spcPts val="600"/>
              </a:spcAft>
            </a:pPr>
            <a:endParaRPr lang="el-GR">
              <a:cs typeface="Calibri" panose="020F0502020204030204"/>
            </a:endParaRPr>
          </a:p>
          <a:p>
            <a:pPr marL="285750" indent="-285750">
              <a:lnSpc>
                <a:spcPct val="100000"/>
              </a:lnSpc>
              <a:spcBef>
                <a:spcPts val="600"/>
              </a:spcBef>
              <a:spcAft>
                <a:spcPts val="600"/>
              </a:spcAft>
            </a:pPr>
            <a:r>
              <a:rPr lang="el-GR" sz="2400"/>
              <a:t>Δημογραφικές τάσεις</a:t>
            </a:r>
          </a:p>
          <a:p>
            <a:pPr marL="285750" indent="-285750">
              <a:lnSpc>
                <a:spcPct val="100000"/>
              </a:lnSpc>
              <a:spcBef>
                <a:spcPts val="600"/>
              </a:spcBef>
              <a:spcAft>
                <a:spcPts val="600"/>
              </a:spcAft>
            </a:pPr>
            <a:r>
              <a:rPr lang="el-GR" sz="2400">
                <a:cs typeface="Calibri"/>
              </a:rPr>
              <a:t>Οικονομία &amp; ε</a:t>
            </a:r>
            <a:r>
              <a:rPr lang="el-GR" sz="2400"/>
              <a:t>πιχειρηματικότητα</a:t>
            </a:r>
          </a:p>
          <a:p>
            <a:pPr marL="285750" indent="-285750">
              <a:lnSpc>
                <a:spcPct val="100000"/>
              </a:lnSpc>
              <a:spcBef>
                <a:spcPts val="600"/>
              </a:spcBef>
              <a:spcAft>
                <a:spcPts val="600"/>
              </a:spcAft>
            </a:pPr>
            <a:r>
              <a:rPr lang="el-GR" sz="2400" b="1">
                <a:cs typeface="Calibri" panose="020F0502020204030204"/>
              </a:rPr>
              <a:t>Χρηματοπιστωτικός τομέας</a:t>
            </a:r>
          </a:p>
          <a:p>
            <a:pPr marL="285750" indent="-285750">
              <a:lnSpc>
                <a:spcPct val="100000"/>
              </a:lnSpc>
              <a:spcBef>
                <a:spcPts val="600"/>
              </a:spcBef>
              <a:spcAft>
                <a:spcPts val="600"/>
              </a:spcAft>
            </a:pPr>
            <a:r>
              <a:rPr lang="el-GR" sz="2400">
                <a:cs typeface="Calibri" panose="020F0502020204030204"/>
              </a:rPr>
              <a:t>Αγορά εργασίας</a:t>
            </a:r>
          </a:p>
          <a:p>
            <a:pPr marL="285750" indent="-285750">
              <a:lnSpc>
                <a:spcPct val="100000"/>
              </a:lnSpc>
              <a:spcBef>
                <a:spcPts val="600"/>
              </a:spcBef>
              <a:spcAft>
                <a:spcPts val="600"/>
              </a:spcAft>
            </a:pPr>
            <a:r>
              <a:rPr lang="el-GR" sz="2400">
                <a:cs typeface="Calibri" panose="020F0502020204030204"/>
              </a:rPr>
              <a:t>Κοινωνική ένταξη</a:t>
            </a:r>
          </a:p>
          <a:p>
            <a:pPr marL="285750" indent="-285750">
              <a:lnSpc>
                <a:spcPct val="100000"/>
              </a:lnSpc>
              <a:spcBef>
                <a:spcPts val="600"/>
              </a:spcBef>
              <a:spcAft>
                <a:spcPts val="600"/>
              </a:spcAft>
            </a:pPr>
            <a:r>
              <a:rPr lang="el-GR" sz="2400">
                <a:cs typeface="Calibri" panose="020F0502020204030204"/>
              </a:rPr>
              <a:t>Περιβάλλον, τουρισμός</a:t>
            </a:r>
          </a:p>
          <a:p>
            <a:pPr marL="227965" indent="-227965">
              <a:spcBef>
                <a:spcPts val="1800"/>
              </a:spcBef>
              <a:spcAft>
                <a:spcPts val="600"/>
              </a:spcAft>
            </a:pPr>
            <a:endParaRPr lang="en-US">
              <a:cs typeface="Calibri" panose="020F0502020204030204"/>
            </a:endParaRPr>
          </a:p>
        </p:txBody>
      </p:sp>
    </p:spTree>
    <p:extLst>
      <p:ext uri="{BB962C8B-B14F-4D97-AF65-F5344CB8AC3E}">
        <p14:creationId xmlns:p14="http://schemas.microsoft.com/office/powerpoint/2010/main" val="329724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DDBB39-35CA-7C8A-2308-D31F89B91672}"/>
              </a:ext>
            </a:extLst>
          </p:cNvPr>
          <p:cNvSpPr>
            <a:spLocks noGrp="1"/>
          </p:cNvSpPr>
          <p:nvPr>
            <p:ph type="title"/>
          </p:nvPr>
        </p:nvSpPr>
        <p:spPr/>
        <p:txBody>
          <a:bodyPr>
            <a:noAutofit/>
          </a:bodyPr>
          <a:lstStyle/>
          <a:p>
            <a:r>
              <a:rPr lang="el-GR" sz="2400" b="1"/>
              <a:t>Ο ρυθμός πιστωτικής επέκτασης προς τις επιχειρήσεις καταγράφεται θετικός μόνο σε 8 από τις 13 περιφέρειες…</a:t>
            </a:r>
          </a:p>
        </p:txBody>
      </p:sp>
      <p:sp>
        <p:nvSpPr>
          <p:cNvPr id="2" name="Slide Number Placeholder 1">
            <a:extLst>
              <a:ext uri="{FF2B5EF4-FFF2-40B4-BE49-F238E27FC236}">
                <a16:creationId xmlns:a16="http://schemas.microsoft.com/office/drawing/2014/main" id="{11538E04-CE52-290A-7644-DA635AD9EE1D}"/>
              </a:ext>
            </a:extLst>
          </p:cNvPr>
          <p:cNvSpPr>
            <a:spLocks noGrp="1"/>
          </p:cNvSpPr>
          <p:nvPr>
            <p:ph type="sldNum" sz="quarter" idx="12"/>
          </p:nvPr>
        </p:nvSpPr>
        <p:spPr/>
        <p:txBody>
          <a:bodyPr/>
          <a:lstStyle/>
          <a:p>
            <a:fld id="{3A98EE3D-8CD1-4C3F-BD1C-C98C9596463C}" type="slidenum">
              <a:rPr lang="en-US" smtClean="0"/>
              <a:t>12</a:t>
            </a:fld>
            <a:endParaRPr lang="en-US"/>
          </a:p>
        </p:txBody>
      </p:sp>
      <p:sp>
        <p:nvSpPr>
          <p:cNvPr id="10" name="Text Placeholder 9">
            <a:extLst>
              <a:ext uri="{FF2B5EF4-FFF2-40B4-BE49-F238E27FC236}">
                <a16:creationId xmlns:a16="http://schemas.microsoft.com/office/drawing/2014/main" id="{AB60B05B-514E-B2A4-C302-09C3B0459A4A}"/>
              </a:ext>
            </a:extLst>
          </p:cNvPr>
          <p:cNvSpPr>
            <a:spLocks noGrp="1"/>
          </p:cNvSpPr>
          <p:nvPr>
            <p:ph type="body" idx="13"/>
          </p:nvPr>
        </p:nvSpPr>
        <p:spPr>
          <a:xfrm>
            <a:off x="839788" y="5517225"/>
            <a:ext cx="10514012" cy="751758"/>
          </a:xfrm>
        </p:spPr>
        <p:txBody>
          <a:bodyPr>
            <a:normAutofit/>
          </a:bodyPr>
          <a:lstStyle/>
          <a:p>
            <a:pPr algn="ctr">
              <a:lnSpc>
                <a:spcPct val="110000"/>
              </a:lnSpc>
              <a:spcBef>
                <a:spcPts val="200"/>
              </a:spcBef>
            </a:pPr>
            <a:r>
              <a:rPr lang="el-GR"/>
              <a:t>… ενώ οι ιδιωτικές καταθέσεις προς τις τράπεζες ανακάμπτουν μεν καθολικά, ωστόσο με σημαντικά διαφορετικό ρυθμό μεταξύ των περιφερειών.</a:t>
            </a:r>
          </a:p>
        </p:txBody>
      </p:sp>
      <p:sp>
        <p:nvSpPr>
          <p:cNvPr id="6" name="Footer Placeholder 5">
            <a:extLst>
              <a:ext uri="{FF2B5EF4-FFF2-40B4-BE49-F238E27FC236}">
                <a16:creationId xmlns:a16="http://schemas.microsoft.com/office/drawing/2014/main" id="{232D2680-B362-ED4D-1E2A-C0282916686D}"/>
              </a:ext>
            </a:extLst>
          </p:cNvPr>
          <p:cNvSpPr>
            <a:spLocks noGrp="1"/>
          </p:cNvSpPr>
          <p:nvPr>
            <p:ph type="ftr" sz="quarter" idx="11"/>
          </p:nvPr>
        </p:nvSpPr>
        <p:spPr/>
        <p:txBody>
          <a:bodyPr/>
          <a:lstStyle/>
          <a:p>
            <a:r>
              <a:rPr lang="el-GR"/>
              <a:t>Ιούνιος 2026</a:t>
            </a:r>
            <a:endParaRPr lang="en-US"/>
          </a:p>
        </p:txBody>
      </p:sp>
      <p:sp>
        <p:nvSpPr>
          <p:cNvPr id="14" name="Θέση υποσέλιδου 6">
            <a:extLst>
              <a:ext uri="{FF2B5EF4-FFF2-40B4-BE49-F238E27FC236}">
                <a16:creationId xmlns:a16="http://schemas.microsoft.com/office/drawing/2014/main" id="{5707A53D-CEE3-7B9D-8859-A714C01A9B16}"/>
              </a:ext>
            </a:extLst>
          </p:cNvPr>
          <p:cNvSpPr txBox="1">
            <a:spLocks/>
          </p:cNvSpPr>
          <p:nvPr/>
        </p:nvSpPr>
        <p:spPr>
          <a:xfrm>
            <a:off x="838199" y="5081180"/>
            <a:ext cx="4114800" cy="365125"/>
          </a:xfrm>
          <a:prstGeom prst="rect">
            <a:avLst/>
          </a:prstGeom>
        </p:spPr>
        <p:txBody>
          <a:bodyP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15000"/>
              </a:lnSpc>
              <a:spcAft>
                <a:spcPts val="600"/>
              </a:spcAft>
            </a:pPr>
            <a:r>
              <a:rPr lang="el-GR" sz="1000" b="1">
                <a:effectLst/>
                <a:latin typeface="Calibri" panose="020F0502020204030204" pitchFamily="34" charset="0"/>
                <a:ea typeface="Calibri" panose="020F0502020204030204" pitchFamily="34" charset="0"/>
                <a:cs typeface="Arial" panose="020B0604020202020204" pitchFamily="34" charset="0"/>
              </a:rPr>
              <a:t>Πηγές:</a:t>
            </a:r>
            <a:r>
              <a:rPr lang="el-GR" sz="1000">
                <a:effectLst/>
                <a:latin typeface="Calibri" panose="020F0502020204030204" pitchFamily="34" charset="0"/>
                <a:ea typeface="Calibri" panose="020F0502020204030204" pitchFamily="34" charset="0"/>
                <a:cs typeface="Arial" panose="020B0604020202020204" pitchFamily="34" charset="0"/>
              </a:rPr>
              <a:t> </a:t>
            </a:r>
            <a:r>
              <a:rPr lang="el-GR" sz="1000" err="1">
                <a:effectLst/>
                <a:latin typeface="Calibri" panose="020F0502020204030204" pitchFamily="34" charset="0"/>
                <a:ea typeface="Calibri" panose="020F0502020204030204" pitchFamily="34" charset="0"/>
                <a:cs typeface="Arial" panose="020B0604020202020204" pitchFamily="34" charset="0"/>
              </a:rPr>
              <a:t>ΤτΕ</a:t>
            </a:r>
            <a:r>
              <a:rPr lang="el-GR" sz="1000">
                <a:effectLst/>
                <a:latin typeface="Calibri" panose="020F0502020204030204" pitchFamily="34" charset="0"/>
                <a:ea typeface="Calibri" panose="020F0502020204030204" pitchFamily="34" charset="0"/>
                <a:cs typeface="Arial" panose="020B0604020202020204" pitchFamily="34" charset="0"/>
              </a:rPr>
              <a:t>, ΕΛΣΤΑΤ, </a:t>
            </a:r>
            <a:r>
              <a:rPr lang="el-GR" sz="1000" b="1">
                <a:effectLst/>
                <a:latin typeface="Calibri" panose="020F0502020204030204" pitchFamily="34" charset="0"/>
                <a:ea typeface="Calibri" panose="020F0502020204030204" pitchFamily="34" charset="0"/>
                <a:cs typeface="Arial" panose="020B0604020202020204" pitchFamily="34" charset="0"/>
              </a:rPr>
              <a:t>Επεξεργασία στοιχείων:</a:t>
            </a:r>
            <a:r>
              <a:rPr lang="el-GR" sz="1000">
                <a:effectLst/>
                <a:latin typeface="Calibri" panose="020F0502020204030204" pitchFamily="34" charset="0"/>
                <a:ea typeface="Calibri" panose="020F0502020204030204" pitchFamily="34" charset="0"/>
                <a:cs typeface="Arial" panose="020B0604020202020204" pitchFamily="34" charset="0"/>
              </a:rPr>
              <a:t> ΙΟΒΕ</a:t>
            </a:r>
            <a:endParaRPr lang="en-US" sz="100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3" name="Content Placeholder 12">
            <a:extLst>
              <a:ext uri="{FF2B5EF4-FFF2-40B4-BE49-F238E27FC236}">
                <a16:creationId xmlns:a16="http://schemas.microsoft.com/office/drawing/2014/main" id="{FA218B8B-EA5E-461A-B11E-4C3D6B080AB4}"/>
              </a:ext>
            </a:extLst>
          </p:cNvPr>
          <p:cNvGraphicFramePr>
            <a:graphicFrameLocks noGrp="1"/>
          </p:cNvGraphicFramePr>
          <p:nvPr>
            <p:ph sz="half" idx="1"/>
            <p:extLst>
              <p:ext uri="{D42A27DB-BD31-4B8C-83A1-F6EECF244321}">
                <p14:modId xmlns:p14="http://schemas.microsoft.com/office/powerpoint/2010/main" val="1579838044"/>
              </p:ext>
            </p:extLst>
          </p:nvPr>
        </p:nvGraphicFramePr>
        <p:xfrm>
          <a:off x="838200" y="1379539"/>
          <a:ext cx="5181600" cy="37016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16">
            <a:extLst>
              <a:ext uri="{FF2B5EF4-FFF2-40B4-BE49-F238E27FC236}">
                <a16:creationId xmlns:a16="http://schemas.microsoft.com/office/drawing/2014/main" id="{FAAC0C6D-BA5D-4C09-94BF-DCB4B4050789}"/>
              </a:ext>
            </a:extLst>
          </p:cNvPr>
          <p:cNvGraphicFramePr>
            <a:graphicFrameLocks noGrp="1"/>
          </p:cNvGraphicFramePr>
          <p:nvPr>
            <p:ph sz="half" idx="2"/>
            <p:extLst>
              <p:ext uri="{D42A27DB-BD31-4B8C-83A1-F6EECF244321}">
                <p14:modId xmlns:p14="http://schemas.microsoft.com/office/powerpoint/2010/main" val="3479317277"/>
              </p:ext>
            </p:extLst>
          </p:nvPr>
        </p:nvGraphicFramePr>
        <p:xfrm>
          <a:off x="6172200" y="1379538"/>
          <a:ext cx="5181600" cy="3856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548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84D55-8C23-F85C-1A90-EA3BBF9F1A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D6E4DF-1DCE-D089-EAF0-8ADE221FC41F}"/>
              </a:ext>
            </a:extLst>
          </p:cNvPr>
          <p:cNvSpPr>
            <a:spLocks noGrp="1"/>
          </p:cNvSpPr>
          <p:nvPr>
            <p:ph type="title"/>
          </p:nvPr>
        </p:nvSpPr>
        <p:spPr/>
        <p:txBody>
          <a:bodyPr>
            <a:normAutofit fontScale="90000"/>
          </a:bodyPr>
          <a:lstStyle/>
          <a:p>
            <a:r>
              <a:rPr lang="el-GR" sz="2400" b="1">
                <a:effectLst/>
                <a:latin typeface="Calibri" panose="020F0502020204030204" pitchFamily="34" charset="0"/>
                <a:ea typeface="Calibri" panose="020F0502020204030204" pitchFamily="34" charset="0"/>
                <a:cs typeface="Arial" panose="020B0604020202020204" pitchFamily="34" charset="0"/>
              </a:rPr>
              <a:t>Η </a:t>
            </a:r>
            <a:r>
              <a:rPr lang="el-GR" sz="2400" b="1">
                <a:latin typeface="Calibri" panose="020F0502020204030204" pitchFamily="34" charset="0"/>
                <a:ea typeface="Calibri" panose="020F0502020204030204" pitchFamily="34" charset="0"/>
                <a:cs typeface="Arial" panose="020B0604020202020204" pitchFamily="34" charset="0"/>
              </a:rPr>
              <a:t>ετερογένεια σε δείκτες χρηματοοικονομικής ένταξης το 2025</a:t>
            </a:r>
            <a:r>
              <a:rPr lang="el-GR" sz="2400" b="1">
                <a:effectLst/>
                <a:latin typeface="Calibri" panose="020F0502020204030204" pitchFamily="34" charset="0"/>
                <a:ea typeface="Calibri" panose="020F0502020204030204" pitchFamily="34" charset="0"/>
                <a:cs typeface="Arial" panose="020B0604020202020204" pitchFamily="34" charset="0"/>
              </a:rPr>
              <a:t>, τραπεζικών καταθέσεων και χορηγήσεων, αναδεικνύει ευκαιρίες για σύγκλιση και τον τοπικό ρόλο των τραπεζών</a:t>
            </a:r>
            <a:endParaRPr lang="el-GR" sz="4000" b="1"/>
          </a:p>
        </p:txBody>
      </p:sp>
      <p:sp>
        <p:nvSpPr>
          <p:cNvPr id="4" name="Slide Number Placeholder 3">
            <a:extLst>
              <a:ext uri="{FF2B5EF4-FFF2-40B4-BE49-F238E27FC236}">
                <a16:creationId xmlns:a16="http://schemas.microsoft.com/office/drawing/2014/main" id="{0C7184A0-659D-B257-C6EC-F2C3D4C2645C}"/>
              </a:ext>
            </a:extLst>
          </p:cNvPr>
          <p:cNvSpPr>
            <a:spLocks noGrp="1"/>
          </p:cNvSpPr>
          <p:nvPr>
            <p:ph type="sldNum" sz="quarter" idx="12"/>
          </p:nvPr>
        </p:nvSpPr>
        <p:spPr/>
        <p:txBody>
          <a:bodyPr/>
          <a:lstStyle/>
          <a:p>
            <a:fld id="{3A98EE3D-8CD1-4C3F-BD1C-C98C9596463C}" type="slidenum">
              <a:rPr lang="en-US" smtClean="0"/>
              <a:t>13</a:t>
            </a:fld>
            <a:endParaRPr lang="en-US"/>
          </a:p>
        </p:txBody>
      </p:sp>
      <p:sp>
        <p:nvSpPr>
          <p:cNvPr id="5" name="Text Placeholder 4">
            <a:extLst>
              <a:ext uri="{FF2B5EF4-FFF2-40B4-BE49-F238E27FC236}">
                <a16:creationId xmlns:a16="http://schemas.microsoft.com/office/drawing/2014/main" id="{219DE624-A211-A424-1AFF-37ACE19EDB53}"/>
              </a:ext>
            </a:extLst>
          </p:cNvPr>
          <p:cNvSpPr>
            <a:spLocks noGrp="1"/>
          </p:cNvSpPr>
          <p:nvPr>
            <p:ph type="body" idx="13"/>
          </p:nvPr>
        </p:nvSpPr>
        <p:spPr>
          <a:xfrm>
            <a:off x="839789" y="5423141"/>
            <a:ext cx="10514012" cy="893650"/>
          </a:xfrm>
        </p:spPr>
        <p:txBody>
          <a:bodyPr>
            <a:normAutofit/>
          </a:bodyPr>
          <a:lstStyle/>
          <a:p>
            <a:pPr algn="ctr">
              <a:spcBef>
                <a:spcPts val="200"/>
              </a:spcBef>
            </a:pPr>
            <a:r>
              <a:rPr lang="el-GR">
                <a:latin typeface="Calibri" panose="020F0502020204030204" pitchFamily="34" charset="0"/>
                <a:ea typeface="Calibri" panose="020F0502020204030204" pitchFamily="34" charset="0"/>
                <a:cs typeface="Arial" panose="020B0604020202020204" pitchFamily="34" charset="0"/>
              </a:rPr>
              <a:t>Η</a:t>
            </a:r>
            <a:r>
              <a:rPr lang="el-GR">
                <a:effectLst/>
                <a:latin typeface="Calibri" panose="020F0502020204030204" pitchFamily="34" charset="0"/>
                <a:ea typeface="Calibri" panose="020F0502020204030204" pitchFamily="34" charset="0"/>
                <a:cs typeface="Arial" panose="020B0604020202020204" pitchFamily="34" charset="0"/>
              </a:rPr>
              <a:t> περιφέρεια της Αττικής, το Νότιο Αιγαίο, η Κρήτη και τα Ιόνια Νησιά εμφανίζονται υψηλά στη σχετική κατάταξη επιλεγμένων χρηματοοικονομικών δεικτών, ενώ αναδεικνύεται η ευκαιρία για σύγκλιση σε ορισμένες περιφέρειες, όπως η Δυτική Ελλάδα, η Πελοπόννησος και το Βόρειο Αιγαίο.</a:t>
            </a:r>
            <a:endParaRPr lang="el-GR" sz="1400"/>
          </a:p>
        </p:txBody>
      </p:sp>
      <p:sp>
        <p:nvSpPr>
          <p:cNvPr id="6" name="Footer Placeholder 5">
            <a:extLst>
              <a:ext uri="{FF2B5EF4-FFF2-40B4-BE49-F238E27FC236}">
                <a16:creationId xmlns:a16="http://schemas.microsoft.com/office/drawing/2014/main" id="{8BC5FAA0-C0B9-6374-EDAD-DCBD0D5B9269}"/>
              </a:ext>
            </a:extLst>
          </p:cNvPr>
          <p:cNvSpPr>
            <a:spLocks noGrp="1"/>
          </p:cNvSpPr>
          <p:nvPr>
            <p:ph type="ftr" sz="quarter" idx="11"/>
          </p:nvPr>
        </p:nvSpPr>
        <p:spPr/>
        <p:txBody>
          <a:bodyPr/>
          <a:lstStyle/>
          <a:p>
            <a:r>
              <a:rPr lang="el-GR"/>
              <a:t>Ιούνιος 2026</a:t>
            </a:r>
            <a:endParaRPr lang="en-US"/>
          </a:p>
        </p:txBody>
      </p:sp>
      <p:sp>
        <p:nvSpPr>
          <p:cNvPr id="12" name="Θέση υποσέλιδου 6">
            <a:extLst>
              <a:ext uri="{FF2B5EF4-FFF2-40B4-BE49-F238E27FC236}">
                <a16:creationId xmlns:a16="http://schemas.microsoft.com/office/drawing/2014/main" id="{D7F144E4-5300-EE06-954D-4570966950A5}"/>
              </a:ext>
            </a:extLst>
          </p:cNvPr>
          <p:cNvSpPr txBox="1">
            <a:spLocks/>
          </p:cNvSpPr>
          <p:nvPr/>
        </p:nvSpPr>
        <p:spPr>
          <a:xfrm>
            <a:off x="838199" y="5193959"/>
            <a:ext cx="4114800" cy="365125"/>
          </a:xfrm>
          <a:prstGeom prst="rect">
            <a:avLst/>
          </a:prstGeom>
        </p:spPr>
        <p:txBody>
          <a:bodyP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15000"/>
              </a:lnSpc>
              <a:spcAft>
                <a:spcPts val="600"/>
              </a:spcAft>
            </a:pPr>
            <a:r>
              <a:rPr lang="el-GR" sz="1000" b="1">
                <a:effectLst/>
                <a:latin typeface="Calibri" panose="020F0502020204030204" pitchFamily="34" charset="0"/>
                <a:ea typeface="Calibri" panose="020F0502020204030204" pitchFamily="34" charset="0"/>
                <a:cs typeface="Arial" panose="020B0604020202020204" pitchFamily="34" charset="0"/>
              </a:rPr>
              <a:t>Πηγές:</a:t>
            </a:r>
            <a:r>
              <a:rPr lang="el-GR" sz="1000">
                <a:effectLst/>
                <a:latin typeface="Calibri" panose="020F0502020204030204" pitchFamily="34" charset="0"/>
                <a:ea typeface="Calibri" panose="020F0502020204030204" pitchFamily="34" charset="0"/>
                <a:cs typeface="Arial" panose="020B0604020202020204" pitchFamily="34" charset="0"/>
              </a:rPr>
              <a:t> </a:t>
            </a:r>
            <a:r>
              <a:rPr lang="el-GR" sz="1000" err="1">
                <a:effectLst/>
                <a:latin typeface="Calibri" panose="020F0502020204030204" pitchFamily="34" charset="0"/>
                <a:ea typeface="Calibri" panose="020F0502020204030204" pitchFamily="34" charset="0"/>
                <a:cs typeface="Arial" panose="020B0604020202020204" pitchFamily="34" charset="0"/>
              </a:rPr>
              <a:t>ΤτΕ</a:t>
            </a:r>
            <a:r>
              <a:rPr lang="el-GR" sz="1000">
                <a:effectLst/>
                <a:latin typeface="Calibri" panose="020F0502020204030204" pitchFamily="34" charset="0"/>
                <a:ea typeface="Calibri" panose="020F0502020204030204" pitchFamily="34" charset="0"/>
                <a:cs typeface="Arial" panose="020B0604020202020204" pitchFamily="34" charset="0"/>
              </a:rPr>
              <a:t>, ΕΛΣΤΑΤ, </a:t>
            </a:r>
            <a:r>
              <a:rPr lang="el-GR" sz="1000" b="1">
                <a:effectLst/>
                <a:latin typeface="Calibri" panose="020F0502020204030204" pitchFamily="34" charset="0"/>
                <a:ea typeface="Calibri" panose="020F0502020204030204" pitchFamily="34" charset="0"/>
                <a:cs typeface="Arial" panose="020B0604020202020204" pitchFamily="34" charset="0"/>
              </a:rPr>
              <a:t>Επεξεργασία στοιχείων:</a:t>
            </a:r>
            <a:r>
              <a:rPr lang="el-GR" sz="1000">
                <a:effectLst/>
                <a:latin typeface="Calibri" panose="020F0502020204030204" pitchFamily="34" charset="0"/>
                <a:ea typeface="Calibri" panose="020F0502020204030204" pitchFamily="34" charset="0"/>
                <a:cs typeface="Arial" panose="020B0604020202020204" pitchFamily="34" charset="0"/>
              </a:rPr>
              <a:t> ΙΟΒΕ</a:t>
            </a:r>
            <a:endParaRPr lang="en-US" sz="100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2D4B2D1-A26C-858A-F243-E18A7CCF9462}"/>
              </a:ext>
            </a:extLst>
          </p:cNvPr>
          <p:cNvSpPr txBox="1"/>
          <p:nvPr/>
        </p:nvSpPr>
        <p:spPr>
          <a:xfrm>
            <a:off x="8610601" y="1284513"/>
            <a:ext cx="2819400" cy="3970318"/>
          </a:xfrm>
          <a:prstGeom prst="rect">
            <a:avLst/>
          </a:prstGeom>
          <a:noFill/>
        </p:spPr>
        <p:txBody>
          <a:bodyPr wrap="square" rtlCol="0">
            <a:spAutoFit/>
          </a:bodyPr>
          <a:lstStyle/>
          <a:p>
            <a:pPr marL="285750" indent="-285750">
              <a:buFont typeface="Wingdings" panose="05000000000000000000" pitchFamily="2" charset="2"/>
              <a:buChar char="ü"/>
            </a:pPr>
            <a:r>
              <a:rPr lang="el-GR" sz="1400">
                <a:latin typeface="Calibri" panose="020F0502020204030204" pitchFamily="34" charset="0"/>
                <a:ea typeface="Calibri" panose="020F0502020204030204" pitchFamily="34" charset="0"/>
                <a:cs typeface="Arial" panose="020B0604020202020204" pitchFamily="34" charset="0"/>
              </a:rPr>
              <a:t>Η</a:t>
            </a:r>
            <a:r>
              <a:rPr lang="el-GR" sz="1400">
                <a:effectLst/>
                <a:latin typeface="Calibri" panose="020F0502020204030204" pitchFamily="34" charset="0"/>
                <a:ea typeface="Calibri" panose="020F0502020204030204" pitchFamily="34" charset="0"/>
                <a:cs typeface="Arial" panose="020B0604020202020204" pitchFamily="34" charset="0"/>
              </a:rPr>
              <a:t> ευρεία </a:t>
            </a:r>
            <a:r>
              <a:rPr lang="el-GR" sz="1400" b="1">
                <a:effectLst/>
                <a:latin typeface="Calibri" panose="020F0502020204030204" pitchFamily="34" charset="0"/>
                <a:ea typeface="Calibri" panose="020F0502020204030204" pitchFamily="34" charset="0"/>
                <a:cs typeface="Arial" panose="020B0604020202020204" pitchFamily="34" charset="0"/>
              </a:rPr>
              <a:t>πρόσβαση </a:t>
            </a:r>
            <a:r>
              <a:rPr lang="el-GR" sz="1400">
                <a:effectLst/>
                <a:latin typeface="Calibri" panose="020F0502020204030204" pitchFamily="34" charset="0"/>
                <a:ea typeface="Calibri" panose="020F0502020204030204" pitchFamily="34" charset="0"/>
                <a:cs typeface="Arial" panose="020B0604020202020204" pitchFamily="34" charset="0"/>
              </a:rPr>
              <a:t>των νοικοκυριών και επιχειρήσεων στο </a:t>
            </a:r>
            <a:r>
              <a:rPr lang="el-GR" sz="1400" b="1">
                <a:effectLst/>
                <a:latin typeface="Calibri" panose="020F0502020204030204" pitchFamily="34" charset="0"/>
                <a:ea typeface="Calibri" panose="020F0502020204030204" pitchFamily="34" charset="0"/>
                <a:cs typeface="Arial" panose="020B0604020202020204" pitchFamily="34" charset="0"/>
              </a:rPr>
              <a:t>τραπεζικό σύστημα</a:t>
            </a:r>
            <a:r>
              <a:rPr lang="el-GR" sz="1400">
                <a:effectLst/>
                <a:latin typeface="Calibri" panose="020F0502020204030204" pitchFamily="34" charset="0"/>
                <a:ea typeface="Calibri" panose="020F0502020204030204" pitchFamily="34" charset="0"/>
                <a:cs typeface="Arial" panose="020B0604020202020204" pitchFamily="34" charset="0"/>
              </a:rPr>
              <a:t>, χωρίς γεωγραφικούς περιορισμούς, αποτελεί κλειδί για </a:t>
            </a:r>
            <a:r>
              <a:rPr lang="el-GR" sz="1400" dirty="0">
                <a:effectLst/>
                <a:latin typeface="Calibri" panose="020F0502020204030204" pitchFamily="34" charset="0"/>
                <a:ea typeface="Calibri" panose="020F0502020204030204" pitchFamily="34" charset="0"/>
                <a:cs typeface="Arial" panose="020B0604020202020204" pitchFamily="34" charset="0"/>
              </a:rPr>
              <a:t>τη </a:t>
            </a:r>
            <a:r>
              <a:rPr lang="el-GR" sz="1400">
                <a:effectLst/>
                <a:latin typeface="Calibri" panose="020F0502020204030204" pitchFamily="34" charset="0"/>
                <a:ea typeface="Calibri" panose="020F0502020204030204" pitchFamily="34" charset="0"/>
                <a:cs typeface="Arial" panose="020B0604020202020204" pitchFamily="34" charset="0"/>
              </a:rPr>
              <a:t>χρηματοδότηση επενδύσεων και </a:t>
            </a:r>
            <a:r>
              <a:rPr lang="el-GR" sz="1400" dirty="0">
                <a:effectLst/>
                <a:latin typeface="Calibri" panose="020F0502020204030204" pitchFamily="34" charset="0"/>
                <a:ea typeface="Calibri" panose="020F0502020204030204" pitchFamily="34" charset="0"/>
                <a:cs typeface="Arial" panose="020B0604020202020204" pitchFamily="34" charset="0"/>
              </a:rPr>
              <a:t>τη</a:t>
            </a:r>
            <a:r>
              <a:rPr lang="el-GR" sz="1400">
                <a:effectLst/>
                <a:latin typeface="Calibri" panose="020F0502020204030204" pitchFamily="34" charset="0"/>
                <a:ea typeface="Calibri" panose="020F0502020204030204" pitchFamily="34" charset="0"/>
                <a:cs typeface="Arial" panose="020B0604020202020204" pitchFamily="34" charset="0"/>
              </a:rPr>
              <a:t> μακροχρόνια οικονομική ανάπτυξη. </a:t>
            </a:r>
          </a:p>
          <a:p>
            <a:pPr marL="285750" indent="-285750">
              <a:buFont typeface="Wingdings" panose="05000000000000000000" pitchFamily="2" charset="2"/>
              <a:buChar char="ü"/>
            </a:pPr>
            <a:r>
              <a:rPr lang="el-GR" sz="1400">
                <a:effectLst/>
                <a:latin typeface="Calibri" panose="020F0502020204030204" pitchFamily="34" charset="0"/>
                <a:ea typeface="Calibri" panose="020F0502020204030204" pitchFamily="34" charset="0"/>
                <a:cs typeface="Arial" panose="020B0604020202020204" pitchFamily="34" charset="0"/>
              </a:rPr>
              <a:t>Το επίπεδο του </a:t>
            </a:r>
            <a:r>
              <a:rPr lang="el-GR" sz="1400" b="1">
                <a:effectLst/>
                <a:latin typeface="Calibri" panose="020F0502020204030204" pitchFamily="34" charset="0"/>
                <a:ea typeface="Calibri" panose="020F0502020204030204" pitchFamily="34" charset="0"/>
                <a:cs typeface="Arial" panose="020B0604020202020204" pitchFamily="34" charset="0"/>
              </a:rPr>
              <a:t>χρηματοοικονομικού αλφαβητισμού </a:t>
            </a:r>
            <a:r>
              <a:rPr lang="el-GR" sz="1400">
                <a:effectLst/>
                <a:latin typeface="Calibri" panose="020F0502020204030204" pitchFamily="34" charset="0"/>
                <a:ea typeface="Calibri" panose="020F0502020204030204" pitchFamily="34" charset="0"/>
                <a:cs typeface="Arial" panose="020B0604020202020204" pitchFamily="34" charset="0"/>
              </a:rPr>
              <a:t>και η αξιοποίηση της </a:t>
            </a:r>
            <a:r>
              <a:rPr lang="el-GR" sz="1400" b="1">
                <a:effectLst/>
                <a:latin typeface="Calibri" panose="020F0502020204030204" pitchFamily="34" charset="0"/>
                <a:ea typeface="Calibri" panose="020F0502020204030204" pitchFamily="34" charset="0"/>
                <a:cs typeface="Arial" panose="020B0604020202020204" pitchFamily="34" charset="0"/>
              </a:rPr>
              <a:t>χρηματοοικονομικής τεχνολογίας (</a:t>
            </a:r>
            <a:r>
              <a:rPr lang="en-US" sz="1400" b="1">
                <a:effectLst/>
                <a:latin typeface="Calibri" panose="020F0502020204030204" pitchFamily="34" charset="0"/>
                <a:ea typeface="Calibri" panose="020F0502020204030204" pitchFamily="34" charset="0"/>
                <a:cs typeface="Arial" panose="020B0604020202020204" pitchFamily="34" charset="0"/>
              </a:rPr>
              <a:t>fintech</a:t>
            </a:r>
            <a:r>
              <a:rPr lang="el-GR" sz="1400" b="1">
                <a:effectLst/>
                <a:latin typeface="Calibri" panose="020F0502020204030204" pitchFamily="34" charset="0"/>
                <a:ea typeface="Calibri" panose="020F0502020204030204" pitchFamily="34" charset="0"/>
                <a:cs typeface="Arial" panose="020B0604020202020204" pitchFamily="34" charset="0"/>
              </a:rPr>
              <a:t>) </a:t>
            </a:r>
            <a:r>
              <a:rPr lang="el-GR" sz="1400">
                <a:effectLst/>
                <a:latin typeface="Calibri" panose="020F0502020204030204" pitchFamily="34" charset="0"/>
                <a:ea typeface="Calibri" panose="020F0502020204030204" pitchFamily="34" charset="0"/>
                <a:cs typeface="Arial" panose="020B0604020202020204" pitchFamily="34" charset="0"/>
              </a:rPr>
              <a:t>αποτελούν καταλύτες για αποδοτικότερο ρόλο των τραπεζών στην τοπική και εθνική οικονομία.</a:t>
            </a:r>
            <a:endParaRPr lang="el-GR" sz="1400"/>
          </a:p>
        </p:txBody>
      </p:sp>
      <p:graphicFrame>
        <p:nvGraphicFramePr>
          <p:cNvPr id="8" name="Content Placeholder 7">
            <a:extLst>
              <a:ext uri="{FF2B5EF4-FFF2-40B4-BE49-F238E27FC236}">
                <a16:creationId xmlns:a16="http://schemas.microsoft.com/office/drawing/2014/main" id="{37BF869F-8919-47C3-9876-E96F467785FC}"/>
              </a:ext>
            </a:extLst>
          </p:cNvPr>
          <p:cNvGraphicFramePr>
            <a:graphicFrameLocks noGrp="1"/>
          </p:cNvGraphicFramePr>
          <p:nvPr>
            <p:ph idx="1"/>
            <p:extLst>
              <p:ext uri="{D42A27DB-BD31-4B8C-83A1-F6EECF244321}">
                <p14:modId xmlns:p14="http://schemas.microsoft.com/office/powerpoint/2010/main" val="4279767505"/>
              </p:ext>
            </p:extLst>
          </p:nvPr>
        </p:nvGraphicFramePr>
        <p:xfrm>
          <a:off x="624950" y="1419225"/>
          <a:ext cx="7788846" cy="3852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0176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9C1C4C0-B24E-493D-9D22-A67DF32EC70E}"/>
              </a:ext>
            </a:extLst>
          </p:cNvPr>
          <p:cNvSpPr>
            <a:spLocks noGrp="1"/>
          </p:cNvSpPr>
          <p:nvPr>
            <p:ph type="sldNum" sz="quarter" idx="12"/>
          </p:nvPr>
        </p:nvSpPr>
        <p:spPr/>
        <p:txBody>
          <a:bodyPr>
            <a:normAutofit/>
          </a:bodyPr>
          <a:lstStyle/>
          <a:p>
            <a:pPr>
              <a:spcAft>
                <a:spcPts val="600"/>
              </a:spcAft>
            </a:pPr>
            <a:fld id="{3A98EE3D-8CD1-4C3F-BD1C-C98C9596463C}" type="slidenum">
              <a:rPr lang="en-US" sz="1050">
                <a:solidFill>
                  <a:schemeClr val="tx1">
                    <a:alpha val="80000"/>
                  </a:schemeClr>
                </a:solidFill>
              </a:rPr>
              <a:pPr>
                <a:spcAft>
                  <a:spcPts val="600"/>
                </a:spcAft>
              </a:pPr>
              <a:t>14</a:t>
            </a:fld>
            <a:endParaRPr lang="en-US" sz="1050">
              <a:solidFill>
                <a:schemeClr val="tx1">
                  <a:alpha val="80000"/>
                </a:schemeClr>
              </a:solidFill>
            </a:endParaRPr>
          </a:p>
        </p:txBody>
      </p:sp>
      <p:sp>
        <p:nvSpPr>
          <p:cNvPr id="2" name="Title 1">
            <a:extLst>
              <a:ext uri="{FF2B5EF4-FFF2-40B4-BE49-F238E27FC236}">
                <a16:creationId xmlns:a16="http://schemas.microsoft.com/office/drawing/2014/main" id="{31F651D6-E6B2-448E-A684-15BD9E4C8D8A}"/>
              </a:ext>
            </a:extLst>
          </p:cNvPr>
          <p:cNvSpPr>
            <a:spLocks noGrp="1"/>
          </p:cNvSpPr>
          <p:nvPr>
            <p:ph type="title" idx="4294967295"/>
          </p:nvPr>
        </p:nvSpPr>
        <p:spPr>
          <a:xfrm>
            <a:off x="0" y="963613"/>
            <a:ext cx="3494088" cy="4930775"/>
          </a:xfrm>
        </p:spPr>
        <p:txBody>
          <a:bodyPr>
            <a:normAutofit/>
          </a:bodyPr>
          <a:lstStyle/>
          <a:p>
            <a:pPr algn="r"/>
            <a:r>
              <a:rPr lang="el-GR" b="1">
                <a:solidFill>
                  <a:schemeClr val="accent1"/>
                </a:solidFill>
              </a:rPr>
              <a:t>Περιεχόμενα</a:t>
            </a:r>
            <a:endParaRPr lang="en-US" b="1">
              <a:solidFill>
                <a:schemeClr val="accent1"/>
              </a:solidFill>
            </a:endParaRPr>
          </a:p>
        </p:txBody>
      </p:sp>
      <p:sp>
        <p:nvSpPr>
          <p:cNvPr id="3" name="Content Placeholder 2">
            <a:extLst>
              <a:ext uri="{FF2B5EF4-FFF2-40B4-BE49-F238E27FC236}">
                <a16:creationId xmlns:a16="http://schemas.microsoft.com/office/drawing/2014/main" id="{C5125050-9CCB-433C-883F-3E337D3C3E62}"/>
              </a:ext>
            </a:extLst>
          </p:cNvPr>
          <p:cNvSpPr>
            <a:spLocks noGrp="1"/>
          </p:cNvSpPr>
          <p:nvPr>
            <p:ph idx="4294967295"/>
          </p:nvPr>
        </p:nvSpPr>
        <p:spPr>
          <a:xfrm>
            <a:off x="5116530" y="963613"/>
            <a:ext cx="5866544" cy="4930775"/>
          </a:xfrm>
        </p:spPr>
        <p:txBody>
          <a:bodyPr anchor="ctr">
            <a:normAutofit/>
          </a:bodyPr>
          <a:lstStyle/>
          <a:p>
            <a:pPr marL="227965" indent="-227965">
              <a:spcBef>
                <a:spcPts val="1800"/>
              </a:spcBef>
              <a:spcAft>
                <a:spcPts val="600"/>
              </a:spcAft>
            </a:pPr>
            <a:endParaRPr lang="el-GR">
              <a:cs typeface="Calibri" panose="020F0502020204030204"/>
            </a:endParaRPr>
          </a:p>
          <a:p>
            <a:pPr marL="285750" indent="-285750">
              <a:lnSpc>
                <a:spcPct val="100000"/>
              </a:lnSpc>
              <a:spcBef>
                <a:spcPts val="600"/>
              </a:spcBef>
              <a:spcAft>
                <a:spcPts val="600"/>
              </a:spcAft>
            </a:pPr>
            <a:r>
              <a:rPr lang="el-GR" sz="2400"/>
              <a:t>Δημογραφικές τάσεις</a:t>
            </a:r>
          </a:p>
          <a:p>
            <a:pPr marL="285750" indent="-285750">
              <a:lnSpc>
                <a:spcPct val="100000"/>
              </a:lnSpc>
              <a:spcBef>
                <a:spcPts val="600"/>
              </a:spcBef>
              <a:spcAft>
                <a:spcPts val="600"/>
              </a:spcAft>
            </a:pPr>
            <a:r>
              <a:rPr lang="el-GR" sz="2400">
                <a:cs typeface="Calibri"/>
              </a:rPr>
              <a:t>Οικονομία &amp; ε</a:t>
            </a:r>
            <a:r>
              <a:rPr lang="el-GR" sz="2400"/>
              <a:t>πιχειρηματικότητα</a:t>
            </a:r>
          </a:p>
          <a:p>
            <a:pPr marL="285750" indent="-285750">
              <a:lnSpc>
                <a:spcPct val="100000"/>
              </a:lnSpc>
              <a:spcBef>
                <a:spcPts val="600"/>
              </a:spcBef>
              <a:spcAft>
                <a:spcPts val="600"/>
              </a:spcAft>
            </a:pPr>
            <a:r>
              <a:rPr lang="el-GR" sz="2400">
                <a:cs typeface="Calibri" panose="020F0502020204030204"/>
              </a:rPr>
              <a:t>Χρηματοπιστωτικός τομέας</a:t>
            </a:r>
          </a:p>
          <a:p>
            <a:pPr marL="285750" indent="-285750">
              <a:lnSpc>
                <a:spcPct val="100000"/>
              </a:lnSpc>
              <a:spcBef>
                <a:spcPts val="600"/>
              </a:spcBef>
              <a:spcAft>
                <a:spcPts val="600"/>
              </a:spcAft>
            </a:pPr>
            <a:r>
              <a:rPr lang="el-GR" sz="2400" b="1">
                <a:cs typeface="Calibri" panose="020F0502020204030204"/>
              </a:rPr>
              <a:t>Αγορά εργασίας</a:t>
            </a:r>
          </a:p>
          <a:p>
            <a:pPr marL="285750" indent="-285750">
              <a:lnSpc>
                <a:spcPct val="100000"/>
              </a:lnSpc>
              <a:spcBef>
                <a:spcPts val="600"/>
              </a:spcBef>
              <a:spcAft>
                <a:spcPts val="600"/>
              </a:spcAft>
            </a:pPr>
            <a:r>
              <a:rPr lang="el-GR" sz="2400">
                <a:cs typeface="Calibri" panose="020F0502020204030204"/>
              </a:rPr>
              <a:t>Κοινωνική ένταξη</a:t>
            </a:r>
          </a:p>
          <a:p>
            <a:pPr marL="285750" indent="-285750">
              <a:lnSpc>
                <a:spcPct val="100000"/>
              </a:lnSpc>
              <a:spcBef>
                <a:spcPts val="600"/>
              </a:spcBef>
              <a:spcAft>
                <a:spcPts val="600"/>
              </a:spcAft>
            </a:pPr>
            <a:r>
              <a:rPr lang="el-GR" sz="2400">
                <a:cs typeface="Calibri" panose="020F0502020204030204"/>
              </a:rPr>
              <a:t>Περιβάλλον, τουρισμός</a:t>
            </a:r>
          </a:p>
          <a:p>
            <a:pPr marL="227965" indent="-227965">
              <a:spcBef>
                <a:spcPts val="1800"/>
              </a:spcBef>
              <a:spcAft>
                <a:spcPts val="600"/>
              </a:spcAft>
            </a:pPr>
            <a:endParaRPr lang="en-US">
              <a:cs typeface="Calibri" panose="020F0502020204030204"/>
            </a:endParaRPr>
          </a:p>
        </p:txBody>
      </p:sp>
    </p:spTree>
    <p:extLst>
      <p:ext uri="{BB962C8B-B14F-4D97-AF65-F5344CB8AC3E}">
        <p14:creationId xmlns:p14="http://schemas.microsoft.com/office/powerpoint/2010/main" val="3838502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5AEA21-5C2A-9577-7A38-160854D591C5}"/>
              </a:ext>
            </a:extLst>
          </p:cNvPr>
          <p:cNvSpPr>
            <a:spLocks noGrp="1"/>
          </p:cNvSpPr>
          <p:nvPr>
            <p:ph type="title"/>
          </p:nvPr>
        </p:nvSpPr>
        <p:spPr/>
        <p:txBody>
          <a:bodyPr>
            <a:normAutofit/>
          </a:bodyPr>
          <a:lstStyle/>
          <a:p>
            <a:r>
              <a:rPr lang="el-GR" sz="2400" b="1">
                <a:solidFill>
                  <a:srgbClr val="002060"/>
                </a:solidFill>
              </a:rPr>
              <a:t>Συρρικνώθηκε περαιτέρω το ποσοστό ανεργίας σε 10 περιφέρειες</a:t>
            </a:r>
            <a:r>
              <a:rPr lang="el-GR" sz="2400" b="1"/>
              <a:t> το 2024, παραμένει υψηλή η διασπορά…</a:t>
            </a:r>
            <a:endParaRPr lang="en-US" sz="2400" b="1"/>
          </a:p>
        </p:txBody>
      </p:sp>
      <p:sp>
        <p:nvSpPr>
          <p:cNvPr id="5" name="Θέση αριθμού διαφάνειας 4">
            <a:extLst>
              <a:ext uri="{FF2B5EF4-FFF2-40B4-BE49-F238E27FC236}">
                <a16:creationId xmlns:a16="http://schemas.microsoft.com/office/drawing/2014/main" id="{1BF571F2-A1C7-ECC3-6AF8-AD6C01194D52}"/>
              </a:ext>
            </a:extLst>
          </p:cNvPr>
          <p:cNvSpPr>
            <a:spLocks noGrp="1"/>
          </p:cNvSpPr>
          <p:nvPr>
            <p:ph type="sldNum" sz="quarter" idx="12"/>
          </p:nvPr>
        </p:nvSpPr>
        <p:spPr/>
        <p:txBody>
          <a:bodyPr/>
          <a:lstStyle/>
          <a:p>
            <a:fld id="{3A98EE3D-8CD1-4C3F-BD1C-C98C9596463C}" type="slidenum">
              <a:rPr lang="en-US" smtClean="0"/>
              <a:t>15</a:t>
            </a:fld>
            <a:endParaRPr lang="en-US"/>
          </a:p>
        </p:txBody>
      </p:sp>
      <p:sp>
        <p:nvSpPr>
          <p:cNvPr id="6" name="Θέση κειμένου 5">
            <a:extLst>
              <a:ext uri="{FF2B5EF4-FFF2-40B4-BE49-F238E27FC236}">
                <a16:creationId xmlns:a16="http://schemas.microsoft.com/office/drawing/2014/main" id="{DCF8A286-D471-F29E-E570-E2F812ACD708}"/>
              </a:ext>
            </a:extLst>
          </p:cNvPr>
          <p:cNvSpPr>
            <a:spLocks noGrp="1"/>
          </p:cNvSpPr>
          <p:nvPr>
            <p:ph type="body" idx="13"/>
          </p:nvPr>
        </p:nvSpPr>
        <p:spPr>
          <a:xfrm>
            <a:off x="839788" y="5478461"/>
            <a:ext cx="10514012" cy="724359"/>
          </a:xfrm>
        </p:spPr>
        <p:txBody>
          <a:bodyPr>
            <a:normAutofit/>
          </a:bodyPr>
          <a:lstStyle/>
          <a:p>
            <a:pPr algn="ctr"/>
            <a:r>
              <a:rPr lang="el-GR">
                <a:latin typeface="+mj-lt"/>
              </a:rPr>
              <a:t>… με την </a:t>
            </a:r>
            <a:r>
              <a:rPr lang="el-GR" b="1">
                <a:effectLst/>
                <a:latin typeface="+mj-lt"/>
                <a:ea typeface="Calibri" panose="020F0502020204030204" pitchFamily="34" charset="0"/>
                <a:cs typeface="Arial" panose="020B0604020202020204" pitchFamily="34" charset="0"/>
              </a:rPr>
              <a:t>ισχυρότερη πτώση να καταγράφεται στη Δυτική Μακεδονία, τη Στερεά Ελλάδα και τη Δυτική Ελλάδα</a:t>
            </a:r>
            <a:r>
              <a:rPr lang="el-GR" b="1">
                <a:latin typeface="+mj-lt"/>
                <a:ea typeface="Calibri" panose="020F0502020204030204" pitchFamily="34" charset="0"/>
                <a:cs typeface="Arial" panose="020B0604020202020204" pitchFamily="34" charset="0"/>
              </a:rPr>
              <a:t>. Τα Ιόνια Νησιά παρουσιάζουν </a:t>
            </a:r>
            <a:r>
              <a:rPr lang="el-GR" b="1">
                <a:effectLst/>
                <a:latin typeface="+mj-lt"/>
                <a:ea typeface="Calibri" panose="020F0502020204030204" pitchFamily="34" charset="0"/>
                <a:cs typeface="Arial" panose="020B0604020202020204" pitchFamily="34" charset="0"/>
              </a:rPr>
              <a:t>το υψηλότερο ποσοστό ανεργίας μεταξύ των 13 περιφερειών της χώρας.</a:t>
            </a:r>
            <a:endParaRPr lang="en-US">
              <a:latin typeface="+mj-lt"/>
            </a:endParaRPr>
          </a:p>
        </p:txBody>
      </p:sp>
      <p:sp>
        <p:nvSpPr>
          <p:cNvPr id="7" name="Θέση υποσέλιδου 6">
            <a:extLst>
              <a:ext uri="{FF2B5EF4-FFF2-40B4-BE49-F238E27FC236}">
                <a16:creationId xmlns:a16="http://schemas.microsoft.com/office/drawing/2014/main" id="{ABA72F82-BECE-6C61-7622-799AE288FD78}"/>
              </a:ext>
            </a:extLst>
          </p:cNvPr>
          <p:cNvSpPr>
            <a:spLocks noGrp="1"/>
          </p:cNvSpPr>
          <p:nvPr>
            <p:ph type="ftr" sz="quarter" idx="11"/>
          </p:nvPr>
        </p:nvSpPr>
        <p:spPr/>
        <p:txBody>
          <a:bodyPr/>
          <a:lstStyle/>
          <a:p>
            <a:r>
              <a:rPr lang="el-GR"/>
              <a:t>Ιούνιος 2026</a:t>
            </a:r>
            <a:endParaRPr lang="en-US"/>
          </a:p>
        </p:txBody>
      </p:sp>
      <p:sp>
        <p:nvSpPr>
          <p:cNvPr id="10" name="Θέση υποσέλιδου 6">
            <a:extLst>
              <a:ext uri="{FF2B5EF4-FFF2-40B4-BE49-F238E27FC236}">
                <a16:creationId xmlns:a16="http://schemas.microsoft.com/office/drawing/2014/main" id="{D46F64B1-D511-8D6F-11AC-99330E5CEB03}"/>
              </a:ext>
            </a:extLst>
          </p:cNvPr>
          <p:cNvSpPr txBox="1">
            <a:spLocks/>
          </p:cNvSpPr>
          <p:nvPr/>
        </p:nvSpPr>
        <p:spPr>
          <a:xfrm>
            <a:off x="838199" y="5062945"/>
            <a:ext cx="4029959" cy="272826"/>
          </a:xfrm>
          <a:prstGeom prst="rect">
            <a:avLst/>
          </a:prstGeom>
        </p:spPr>
        <p:txBody>
          <a:bodyP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15000"/>
              </a:lnSpc>
              <a:spcAft>
                <a:spcPts val="600"/>
              </a:spcAft>
            </a:pPr>
            <a:r>
              <a:rPr lang="el-GR" sz="1000" b="1">
                <a:effectLst/>
                <a:latin typeface="Calibri" panose="020F0502020204030204" pitchFamily="34" charset="0"/>
                <a:ea typeface="Calibri" panose="020F0502020204030204" pitchFamily="34" charset="0"/>
                <a:cs typeface="Arial" panose="020B0604020202020204" pitchFamily="34" charset="0"/>
              </a:rPr>
              <a:t>Πηγή:</a:t>
            </a:r>
            <a:r>
              <a:rPr lang="el-GR" sz="1000">
                <a:effectLst/>
                <a:latin typeface="Calibri" panose="020F0502020204030204" pitchFamily="34" charset="0"/>
                <a:ea typeface="Calibri" panose="020F0502020204030204" pitchFamily="34" charset="0"/>
                <a:cs typeface="Arial" panose="020B0604020202020204" pitchFamily="34" charset="0"/>
              </a:rPr>
              <a:t> ΕΛΣΤΑΤ, </a:t>
            </a:r>
            <a:r>
              <a:rPr lang="el-GR" sz="1000" b="1">
                <a:effectLst/>
                <a:latin typeface="Calibri" panose="020F0502020204030204" pitchFamily="34" charset="0"/>
                <a:ea typeface="Calibri" panose="020F0502020204030204" pitchFamily="34" charset="0"/>
                <a:cs typeface="Arial" panose="020B0604020202020204" pitchFamily="34" charset="0"/>
              </a:rPr>
              <a:t>Επεξεργασία στοιχείων:</a:t>
            </a:r>
            <a:r>
              <a:rPr lang="el-GR" sz="1000">
                <a:effectLst/>
                <a:latin typeface="Calibri" panose="020F0502020204030204" pitchFamily="34" charset="0"/>
                <a:ea typeface="Calibri" panose="020F0502020204030204" pitchFamily="34" charset="0"/>
                <a:cs typeface="Arial" panose="020B0604020202020204" pitchFamily="34" charset="0"/>
              </a:rPr>
              <a:t> ΙΟΒΕ</a:t>
            </a:r>
            <a:endParaRPr lang="en-US" sz="100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4" name="Chart 7">
            <a:extLst>
              <a:ext uri="{FF2B5EF4-FFF2-40B4-BE49-F238E27FC236}">
                <a16:creationId xmlns:a16="http://schemas.microsoft.com/office/drawing/2014/main" id="{FD2ABD39-4852-43F6-AFEC-5DCB85404F83}"/>
              </a:ext>
            </a:extLst>
          </p:cNvPr>
          <p:cNvGraphicFramePr>
            <a:graphicFrameLocks noGrp="1"/>
          </p:cNvGraphicFramePr>
          <p:nvPr>
            <p:ph sz="half" idx="2"/>
            <p:extLst>
              <p:ext uri="{D42A27DB-BD31-4B8C-83A1-F6EECF244321}">
                <p14:modId xmlns:p14="http://schemas.microsoft.com/office/powerpoint/2010/main" val="326860678"/>
              </p:ext>
            </p:extLst>
          </p:nvPr>
        </p:nvGraphicFramePr>
        <p:xfrm>
          <a:off x="6172200" y="1360438"/>
          <a:ext cx="5181600" cy="38751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Θέση περιεχομένου 18">
            <a:extLst>
              <a:ext uri="{FF2B5EF4-FFF2-40B4-BE49-F238E27FC236}">
                <a16:creationId xmlns:a16="http://schemas.microsoft.com/office/drawing/2014/main" id="{84C7645B-9535-96D5-B451-C84C9C88F550}"/>
              </a:ext>
            </a:extLst>
          </p:cNvPr>
          <p:cNvGraphicFramePr>
            <a:graphicFrameLocks noGrp="1"/>
          </p:cNvGraphicFramePr>
          <p:nvPr>
            <p:ph sz="half" idx="1"/>
            <p:extLst>
              <p:ext uri="{D42A27DB-BD31-4B8C-83A1-F6EECF244321}">
                <p14:modId xmlns:p14="http://schemas.microsoft.com/office/powerpoint/2010/main" val="2167923417"/>
              </p:ext>
            </p:extLst>
          </p:nvPr>
        </p:nvGraphicFramePr>
        <p:xfrm>
          <a:off x="838201" y="1349598"/>
          <a:ext cx="5181600" cy="37133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581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7008F-66A6-29BE-F604-C10A0CF2710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751027C-2D12-1352-F573-7AC3E2249DB3}"/>
              </a:ext>
            </a:extLst>
          </p:cNvPr>
          <p:cNvSpPr>
            <a:spLocks noGrp="1"/>
          </p:cNvSpPr>
          <p:nvPr>
            <p:ph type="title"/>
          </p:nvPr>
        </p:nvSpPr>
        <p:spPr/>
        <p:txBody>
          <a:bodyPr>
            <a:normAutofit/>
          </a:bodyPr>
          <a:lstStyle/>
          <a:p>
            <a:r>
              <a:rPr lang="el-GR" sz="2400" b="1">
                <a:solidFill>
                  <a:srgbClr val="002060"/>
                </a:solidFill>
              </a:rPr>
              <a:t>Το ποσοστό </a:t>
            </a:r>
            <a:r>
              <a:rPr lang="el-GR" sz="2400" b="1" err="1">
                <a:solidFill>
                  <a:srgbClr val="002060"/>
                </a:solidFill>
              </a:rPr>
              <a:t>αυτοαπασχόλησης</a:t>
            </a:r>
            <a:r>
              <a:rPr lang="el-GR" sz="2400" b="1">
                <a:solidFill>
                  <a:srgbClr val="002060"/>
                </a:solidFill>
              </a:rPr>
              <a:t> είναι υπερδιπλάσιο στην ελληνική περιφέρεια σε σχέση με την Αττική</a:t>
            </a:r>
            <a:r>
              <a:rPr lang="el-GR" sz="2400" b="1"/>
              <a:t>…</a:t>
            </a:r>
            <a:endParaRPr lang="en-US" sz="2400" b="1"/>
          </a:p>
        </p:txBody>
      </p:sp>
      <p:sp>
        <p:nvSpPr>
          <p:cNvPr id="5" name="Θέση αριθμού διαφάνειας 4">
            <a:extLst>
              <a:ext uri="{FF2B5EF4-FFF2-40B4-BE49-F238E27FC236}">
                <a16:creationId xmlns:a16="http://schemas.microsoft.com/office/drawing/2014/main" id="{99F019A2-D6A0-A03D-7A9F-7E78A3E620DF}"/>
              </a:ext>
            </a:extLst>
          </p:cNvPr>
          <p:cNvSpPr>
            <a:spLocks noGrp="1"/>
          </p:cNvSpPr>
          <p:nvPr>
            <p:ph type="sldNum" sz="quarter" idx="12"/>
          </p:nvPr>
        </p:nvSpPr>
        <p:spPr/>
        <p:txBody>
          <a:bodyPr/>
          <a:lstStyle/>
          <a:p>
            <a:fld id="{3A98EE3D-8CD1-4C3F-BD1C-C98C9596463C}" type="slidenum">
              <a:rPr lang="en-US" smtClean="0"/>
              <a:t>16</a:t>
            </a:fld>
            <a:endParaRPr lang="en-US"/>
          </a:p>
        </p:txBody>
      </p:sp>
      <p:sp>
        <p:nvSpPr>
          <p:cNvPr id="6" name="Θέση κειμένου 5">
            <a:extLst>
              <a:ext uri="{FF2B5EF4-FFF2-40B4-BE49-F238E27FC236}">
                <a16:creationId xmlns:a16="http://schemas.microsoft.com/office/drawing/2014/main" id="{C959BF93-1B12-20FF-E180-24CCD8AEF269}"/>
              </a:ext>
            </a:extLst>
          </p:cNvPr>
          <p:cNvSpPr>
            <a:spLocks noGrp="1"/>
          </p:cNvSpPr>
          <p:nvPr>
            <p:ph type="body" idx="13"/>
          </p:nvPr>
        </p:nvSpPr>
        <p:spPr>
          <a:xfrm>
            <a:off x="839788" y="5478461"/>
            <a:ext cx="10514012" cy="724359"/>
          </a:xfrm>
        </p:spPr>
        <p:txBody>
          <a:bodyPr>
            <a:normAutofit/>
          </a:bodyPr>
          <a:lstStyle/>
          <a:p>
            <a:pPr algn="ctr"/>
            <a:r>
              <a:rPr lang="el-GR">
                <a:latin typeface="+mj-lt"/>
              </a:rPr>
              <a:t>… ενώ η συμμετοχή στην αγορά εργασίας παραμένει χαμηλότερη του μέσου Ευρωπαϊκού όρου στις 11 από τις 13 ελληνικές περιφέρειες</a:t>
            </a:r>
            <a:r>
              <a:rPr lang="el-GR" b="1">
                <a:effectLst/>
                <a:latin typeface="+mj-lt"/>
                <a:ea typeface="Calibri" panose="020F0502020204030204" pitchFamily="34" charset="0"/>
                <a:cs typeface="Arial" panose="020B0604020202020204" pitchFamily="34" charset="0"/>
              </a:rPr>
              <a:t>.</a:t>
            </a:r>
            <a:endParaRPr lang="en-US">
              <a:latin typeface="+mj-lt"/>
            </a:endParaRPr>
          </a:p>
        </p:txBody>
      </p:sp>
      <p:sp>
        <p:nvSpPr>
          <p:cNvPr id="7" name="Θέση υποσέλιδου 6">
            <a:extLst>
              <a:ext uri="{FF2B5EF4-FFF2-40B4-BE49-F238E27FC236}">
                <a16:creationId xmlns:a16="http://schemas.microsoft.com/office/drawing/2014/main" id="{4E20D3D3-A6C7-9723-623A-C6990256F81E}"/>
              </a:ext>
            </a:extLst>
          </p:cNvPr>
          <p:cNvSpPr>
            <a:spLocks noGrp="1"/>
          </p:cNvSpPr>
          <p:nvPr>
            <p:ph type="ftr" sz="quarter" idx="11"/>
          </p:nvPr>
        </p:nvSpPr>
        <p:spPr/>
        <p:txBody>
          <a:bodyPr/>
          <a:lstStyle/>
          <a:p>
            <a:r>
              <a:rPr lang="el-GR"/>
              <a:t>Ιούνιος 2026</a:t>
            </a:r>
            <a:endParaRPr lang="en-US"/>
          </a:p>
        </p:txBody>
      </p:sp>
      <p:sp>
        <p:nvSpPr>
          <p:cNvPr id="10" name="Θέση υποσέλιδου 6">
            <a:extLst>
              <a:ext uri="{FF2B5EF4-FFF2-40B4-BE49-F238E27FC236}">
                <a16:creationId xmlns:a16="http://schemas.microsoft.com/office/drawing/2014/main" id="{B540C798-F6AD-77DA-52D2-BA0271C75081}"/>
              </a:ext>
            </a:extLst>
          </p:cNvPr>
          <p:cNvSpPr txBox="1">
            <a:spLocks/>
          </p:cNvSpPr>
          <p:nvPr/>
        </p:nvSpPr>
        <p:spPr>
          <a:xfrm>
            <a:off x="838199" y="5113336"/>
            <a:ext cx="10514011" cy="365125"/>
          </a:xfrm>
          <a:prstGeom prst="rect">
            <a:avLst/>
          </a:prstGeom>
        </p:spPr>
        <p:txBody>
          <a:bodyP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15000"/>
              </a:lnSpc>
              <a:spcAft>
                <a:spcPts val="600"/>
              </a:spcAft>
            </a:pPr>
            <a:r>
              <a:rPr lang="el-GR" sz="1000" b="1">
                <a:effectLst/>
                <a:latin typeface="Calibri" panose="020F0502020204030204" pitchFamily="34" charset="0"/>
                <a:ea typeface="Calibri" panose="020F0502020204030204" pitchFamily="34" charset="0"/>
                <a:cs typeface="Arial" panose="020B0604020202020204" pitchFamily="34" charset="0"/>
              </a:rPr>
              <a:t>Πηγή:</a:t>
            </a:r>
            <a:r>
              <a:rPr lang="el-GR" sz="1000">
                <a:effectLst/>
                <a:latin typeface="Calibri" panose="020F0502020204030204" pitchFamily="34" charset="0"/>
                <a:ea typeface="Calibri" panose="020F0502020204030204" pitchFamily="34" charset="0"/>
                <a:cs typeface="Arial" panose="020B0604020202020204" pitchFamily="34" charset="0"/>
              </a:rPr>
              <a:t> ΕΛΣΤΑΤ, </a:t>
            </a:r>
            <a:r>
              <a:rPr lang="el-GR" sz="1000" b="1">
                <a:effectLst/>
                <a:latin typeface="Calibri" panose="020F0502020204030204" pitchFamily="34" charset="0"/>
                <a:ea typeface="Calibri" panose="020F0502020204030204" pitchFamily="34" charset="0"/>
                <a:cs typeface="Arial" panose="020B0604020202020204" pitchFamily="34" charset="0"/>
              </a:rPr>
              <a:t>Επεξεργασία στοιχείων:</a:t>
            </a:r>
            <a:r>
              <a:rPr lang="el-GR" sz="1000">
                <a:effectLst/>
                <a:latin typeface="Calibri" panose="020F0502020204030204" pitchFamily="34" charset="0"/>
                <a:ea typeface="Calibri" panose="020F0502020204030204" pitchFamily="34" charset="0"/>
                <a:cs typeface="Arial" panose="020B0604020202020204" pitchFamily="34" charset="0"/>
              </a:rPr>
              <a:t> ΙΟΒΕ</a:t>
            </a:r>
            <a:r>
              <a:rPr lang="el-GR" sz="1000" dirty="0">
                <a:effectLst/>
                <a:latin typeface="Calibri" panose="020F0502020204030204" pitchFamily="34" charset="0"/>
                <a:ea typeface="Calibri" panose="020F0502020204030204" pitchFamily="34" charset="0"/>
                <a:cs typeface="Arial" panose="020B0604020202020204" pitchFamily="34" charset="0"/>
              </a:rPr>
              <a:t>.</a:t>
            </a:r>
            <a:r>
              <a:rPr lang="el-GR" sz="1000">
                <a:latin typeface="Calibri" panose="020F0502020204030204" pitchFamily="34" charset="0"/>
                <a:ea typeface="Calibri" panose="020F0502020204030204" pitchFamily="34" charset="0"/>
                <a:cs typeface="Arial" panose="020B0604020202020204" pitchFamily="34" charset="0"/>
              </a:rPr>
              <a:t> Σημείωση: Η συμμετοχή στην αγορά εργασίας ορίζεται ως ο λόγος του εργατικού δυναμικού προς τον πληθυσμό της αντίστοιχης ηλικίας (15-64 ετών).</a:t>
            </a:r>
            <a:endParaRPr lang="en-US" sz="100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Γράφημα 2">
            <a:extLst>
              <a:ext uri="{FF2B5EF4-FFF2-40B4-BE49-F238E27FC236}">
                <a16:creationId xmlns:a16="http://schemas.microsoft.com/office/drawing/2014/main" id="{75AED335-A80C-C6F8-BF0E-E81EA411E8A0}"/>
              </a:ext>
            </a:extLst>
          </p:cNvPr>
          <p:cNvGraphicFramePr>
            <a:graphicFrameLocks/>
          </p:cNvGraphicFramePr>
          <p:nvPr>
            <p:extLst>
              <p:ext uri="{D42A27DB-BD31-4B8C-83A1-F6EECF244321}">
                <p14:modId xmlns:p14="http://schemas.microsoft.com/office/powerpoint/2010/main" val="4142162179"/>
              </p:ext>
            </p:extLst>
          </p:nvPr>
        </p:nvGraphicFramePr>
        <p:xfrm>
          <a:off x="838200" y="1414665"/>
          <a:ext cx="5011994" cy="36986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Γράφημα 8">
            <a:extLst>
              <a:ext uri="{FF2B5EF4-FFF2-40B4-BE49-F238E27FC236}">
                <a16:creationId xmlns:a16="http://schemas.microsoft.com/office/drawing/2014/main" id="{1C829778-6A69-49C4-99EA-6097B19CE184}"/>
              </a:ext>
            </a:extLst>
          </p:cNvPr>
          <p:cNvGraphicFramePr>
            <a:graphicFrameLocks/>
          </p:cNvGraphicFramePr>
          <p:nvPr>
            <p:extLst>
              <p:ext uri="{D42A27DB-BD31-4B8C-83A1-F6EECF244321}">
                <p14:modId xmlns:p14="http://schemas.microsoft.com/office/powerpoint/2010/main" val="4123415399"/>
              </p:ext>
            </p:extLst>
          </p:nvPr>
        </p:nvGraphicFramePr>
        <p:xfrm>
          <a:off x="6096000" y="1414665"/>
          <a:ext cx="5011993" cy="36986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51477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D16411-41DE-552A-FD5B-F689AA55C4D1}"/>
              </a:ext>
            </a:extLst>
          </p:cNvPr>
          <p:cNvSpPr>
            <a:spLocks noGrp="1"/>
          </p:cNvSpPr>
          <p:nvPr>
            <p:ph type="title"/>
          </p:nvPr>
        </p:nvSpPr>
        <p:spPr>
          <a:xfrm>
            <a:off x="838200" y="334647"/>
            <a:ext cx="10515600" cy="910951"/>
          </a:xfrm>
        </p:spPr>
        <p:txBody>
          <a:bodyPr vert="horz" lIns="91440" tIns="45720" rIns="91440" bIns="45720" rtlCol="0" anchor="ctr">
            <a:normAutofit/>
          </a:bodyPr>
          <a:lstStyle/>
          <a:p>
            <a:r>
              <a:rPr lang="el-GR" sz="2700" b="1">
                <a:effectLst/>
              </a:rPr>
              <a:t>Η κατανομή της απασχόλησης μεταξύ πρωτογενούς, δευτερογενούς και τριτογενούς τομέα διαφέρει σημαντικά μεταξύ των περιφερειών…</a:t>
            </a:r>
            <a:endParaRPr lang="en-US" sz="2700" b="1"/>
          </a:p>
        </p:txBody>
      </p:sp>
      <p:sp>
        <p:nvSpPr>
          <p:cNvPr id="4" name="Θέση αριθμού διαφάνειας 3">
            <a:extLst>
              <a:ext uri="{FF2B5EF4-FFF2-40B4-BE49-F238E27FC236}">
                <a16:creationId xmlns:a16="http://schemas.microsoft.com/office/drawing/2014/main" id="{4CDDBB37-B254-1B85-CE3B-3C0301770FE4}"/>
              </a:ext>
            </a:extLst>
          </p:cNvPr>
          <p:cNvSpPr>
            <a:spLocks noGrp="1"/>
          </p:cNvSpPr>
          <p:nvPr>
            <p:ph type="sldNum" sz="quarter" idx="12"/>
          </p:nvPr>
        </p:nvSpPr>
        <p:spPr>
          <a:xfrm>
            <a:off x="8610600" y="6356352"/>
            <a:ext cx="2743200"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17</a:t>
            </a:fld>
            <a:endParaRPr lang="en-US"/>
          </a:p>
        </p:txBody>
      </p:sp>
      <p:sp>
        <p:nvSpPr>
          <p:cNvPr id="3" name="Θέση υποσέλιδου 6">
            <a:extLst>
              <a:ext uri="{FF2B5EF4-FFF2-40B4-BE49-F238E27FC236}">
                <a16:creationId xmlns:a16="http://schemas.microsoft.com/office/drawing/2014/main" id="{2202017F-901D-B77B-163E-D0AC3BF37C60}"/>
              </a:ext>
            </a:extLst>
          </p:cNvPr>
          <p:cNvSpPr txBox="1">
            <a:spLocks/>
          </p:cNvSpPr>
          <p:nvPr/>
        </p:nvSpPr>
        <p:spPr>
          <a:xfrm>
            <a:off x="839789" y="5371011"/>
            <a:ext cx="10514012" cy="786388"/>
          </a:xfrm>
          <a:prstGeom prst="rect">
            <a:avLst/>
          </a:prstGeom>
          <a:gradFill>
            <a:gsLst>
              <a:gs pos="0">
                <a:srgbClr val="9BB6E6">
                  <a:lumMod val="90000"/>
                  <a:lumOff val="10000"/>
                  <a:alpha val="92000"/>
                </a:srgbClr>
              </a:gs>
              <a:gs pos="50000">
                <a:srgbClr val="8EAADC"/>
              </a:gs>
              <a:gs pos="100000">
                <a:srgbClr val="799EDC"/>
              </a:gs>
              <a:gs pos="95000">
                <a:srgbClr val="799EDC"/>
              </a:gs>
            </a:gsLst>
            <a:lin ang="5400000" scaled="1"/>
          </a:gradFill>
        </p:spPr>
        <p:txBody>
          <a:bodyPr vert="horz" lIns="91440" tIns="45720" rIns="91440" bIns="45720" rtlCol="0" anchor="t">
            <a:normAutofit fontScale="77500" lnSpcReduction="20000"/>
          </a:bodyP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377">
              <a:lnSpc>
                <a:spcPct val="120000"/>
              </a:lnSpc>
              <a:spcAft>
                <a:spcPts val="300"/>
              </a:spcAft>
            </a:pPr>
            <a:r>
              <a:rPr lang="el-GR" sz="1600" b="1">
                <a:latin typeface="+mj-lt"/>
              </a:rPr>
              <a:t>Πρωτογενής τομέας: Τουλάχιστον 1 στους 5 εργαζόμενοι σε Πελοπόννησο, Ανατολική Μακεδονία &amp; Θράκη, Δυτική Ελλάδα </a:t>
            </a:r>
          </a:p>
          <a:p>
            <a:pPr defTabSz="914377">
              <a:lnSpc>
                <a:spcPct val="120000"/>
              </a:lnSpc>
              <a:spcAft>
                <a:spcPts val="300"/>
              </a:spcAft>
            </a:pPr>
            <a:r>
              <a:rPr lang="el-GR" sz="1600" b="1">
                <a:latin typeface="+mj-lt"/>
              </a:rPr>
              <a:t>Δευτερογενής τομέας: Περίπου 1 στους 4 εργαζόμενοι σε Στερεά Ελλάδα και Δυτική Μακεδονία</a:t>
            </a:r>
          </a:p>
          <a:p>
            <a:pPr defTabSz="914377">
              <a:lnSpc>
                <a:spcPct val="120000"/>
              </a:lnSpc>
              <a:spcAft>
                <a:spcPts val="300"/>
              </a:spcAft>
            </a:pPr>
            <a:r>
              <a:rPr lang="el-GR" sz="1600" b="1">
                <a:latin typeface="+mj-lt"/>
              </a:rPr>
              <a:t>Ο τριτογενής τομέας απασχολεί 7 στους 10 εργαζόμενους στην Ελλάδα</a:t>
            </a:r>
          </a:p>
        </p:txBody>
      </p:sp>
      <p:sp>
        <p:nvSpPr>
          <p:cNvPr id="6" name="Θέση υποσέλιδου 5">
            <a:extLst>
              <a:ext uri="{FF2B5EF4-FFF2-40B4-BE49-F238E27FC236}">
                <a16:creationId xmlns:a16="http://schemas.microsoft.com/office/drawing/2014/main" id="{1F2A15F0-A7E9-4974-703F-9EE4E615EE7D}"/>
              </a:ext>
            </a:extLst>
          </p:cNvPr>
          <p:cNvSpPr>
            <a:spLocks noGrp="1"/>
          </p:cNvSpPr>
          <p:nvPr>
            <p:ph type="ftr" sz="quarter" idx="11"/>
          </p:nvPr>
        </p:nvSpPr>
        <p:spPr>
          <a:xfrm>
            <a:off x="4038600" y="6356350"/>
            <a:ext cx="4114800" cy="365125"/>
          </a:xfrm>
        </p:spPr>
        <p:txBody>
          <a:bodyPr>
            <a:normAutofit/>
          </a:bodyPr>
          <a:lstStyle/>
          <a:p>
            <a:pPr>
              <a:spcAft>
                <a:spcPts val="600"/>
              </a:spcAft>
            </a:pPr>
            <a:r>
              <a:rPr lang="el-GR"/>
              <a:t>Ιούνιος 2026</a:t>
            </a:r>
            <a:endParaRPr lang="en-US"/>
          </a:p>
        </p:txBody>
      </p:sp>
      <p:sp>
        <p:nvSpPr>
          <p:cNvPr id="7" name="Θέση υποσέλιδου 6">
            <a:extLst>
              <a:ext uri="{FF2B5EF4-FFF2-40B4-BE49-F238E27FC236}">
                <a16:creationId xmlns:a16="http://schemas.microsoft.com/office/drawing/2014/main" id="{068AA008-6A5E-02E1-60CD-1100ACF6FA68}"/>
              </a:ext>
            </a:extLst>
          </p:cNvPr>
          <p:cNvSpPr txBox="1">
            <a:spLocks/>
          </p:cNvSpPr>
          <p:nvPr/>
        </p:nvSpPr>
        <p:spPr>
          <a:xfrm>
            <a:off x="838199" y="5140794"/>
            <a:ext cx="4114800" cy="365125"/>
          </a:xfrm>
          <a:prstGeom prst="rect">
            <a:avLst/>
          </a:prstGeom>
        </p:spPr>
        <p:txBody>
          <a:bodyP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15000"/>
              </a:lnSpc>
              <a:spcAft>
                <a:spcPts val="600"/>
              </a:spcAft>
            </a:pPr>
            <a:r>
              <a:rPr lang="el-GR" sz="1000" b="1">
                <a:effectLst/>
                <a:latin typeface="Calibri" panose="020F0502020204030204" pitchFamily="34" charset="0"/>
                <a:ea typeface="Calibri" panose="020F0502020204030204" pitchFamily="34" charset="0"/>
                <a:cs typeface="Arial" panose="020B0604020202020204" pitchFamily="34" charset="0"/>
              </a:rPr>
              <a:t>Πηγή:</a:t>
            </a:r>
            <a:r>
              <a:rPr lang="el-GR" sz="1000">
                <a:effectLst/>
                <a:latin typeface="Calibri" panose="020F0502020204030204" pitchFamily="34" charset="0"/>
                <a:ea typeface="Calibri" panose="020F0502020204030204" pitchFamily="34" charset="0"/>
                <a:cs typeface="Arial" panose="020B0604020202020204" pitchFamily="34" charset="0"/>
              </a:rPr>
              <a:t> ΕΛΣΤΑΤ, </a:t>
            </a:r>
            <a:r>
              <a:rPr lang="el-GR" sz="1000" b="1">
                <a:effectLst/>
                <a:latin typeface="Calibri" panose="020F0502020204030204" pitchFamily="34" charset="0"/>
                <a:ea typeface="Calibri" panose="020F0502020204030204" pitchFamily="34" charset="0"/>
                <a:cs typeface="Arial" panose="020B0604020202020204" pitchFamily="34" charset="0"/>
              </a:rPr>
              <a:t>Επεξεργασία στοιχείων:</a:t>
            </a:r>
            <a:r>
              <a:rPr lang="el-GR" sz="1000">
                <a:effectLst/>
                <a:latin typeface="Calibri" panose="020F0502020204030204" pitchFamily="34" charset="0"/>
                <a:ea typeface="Calibri" panose="020F0502020204030204" pitchFamily="34" charset="0"/>
                <a:cs typeface="Arial" panose="020B0604020202020204" pitchFamily="34" charset="0"/>
              </a:rPr>
              <a:t> ΙΟΒΕ</a:t>
            </a:r>
            <a:endParaRPr lang="en-US" sz="100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0" name="Content Placeholder 9">
            <a:extLst>
              <a:ext uri="{FF2B5EF4-FFF2-40B4-BE49-F238E27FC236}">
                <a16:creationId xmlns:a16="http://schemas.microsoft.com/office/drawing/2014/main" id="{11ED9DCA-0A70-94E2-B388-19E89CEB411A}"/>
              </a:ext>
            </a:extLst>
          </p:cNvPr>
          <p:cNvGraphicFramePr>
            <a:graphicFrameLocks noGrp="1"/>
          </p:cNvGraphicFramePr>
          <p:nvPr>
            <p:ph idx="1"/>
            <p:extLst>
              <p:ext uri="{D42A27DB-BD31-4B8C-83A1-F6EECF244321}">
                <p14:modId xmlns:p14="http://schemas.microsoft.com/office/powerpoint/2010/main" val="4151066938"/>
              </p:ext>
            </p:extLst>
          </p:nvPr>
        </p:nvGraphicFramePr>
        <p:xfrm>
          <a:off x="838200" y="1475816"/>
          <a:ext cx="10515599" cy="3457021"/>
        </p:xfrm>
        <a:graphic>
          <a:graphicData uri="http://schemas.openxmlformats.org/drawingml/2006/table">
            <a:tbl>
              <a:tblPr>
                <a:tableStyleId>{5C22544A-7EE6-4342-B048-85BDC9FD1C3A}</a:tableStyleId>
              </a:tblPr>
              <a:tblGrid>
                <a:gridCol w="1957152">
                  <a:extLst>
                    <a:ext uri="{9D8B030D-6E8A-4147-A177-3AD203B41FA5}">
                      <a16:colId xmlns:a16="http://schemas.microsoft.com/office/drawing/2014/main" val="875757709"/>
                    </a:ext>
                  </a:extLst>
                </a:gridCol>
                <a:gridCol w="1170717">
                  <a:extLst>
                    <a:ext uri="{9D8B030D-6E8A-4147-A177-3AD203B41FA5}">
                      <a16:colId xmlns:a16="http://schemas.microsoft.com/office/drawing/2014/main" val="4131500391"/>
                    </a:ext>
                  </a:extLst>
                </a:gridCol>
                <a:gridCol w="1131990">
                  <a:extLst>
                    <a:ext uri="{9D8B030D-6E8A-4147-A177-3AD203B41FA5}">
                      <a16:colId xmlns:a16="http://schemas.microsoft.com/office/drawing/2014/main" val="3273550652"/>
                    </a:ext>
                  </a:extLst>
                </a:gridCol>
                <a:gridCol w="1370305">
                  <a:extLst>
                    <a:ext uri="{9D8B030D-6E8A-4147-A177-3AD203B41FA5}">
                      <a16:colId xmlns:a16="http://schemas.microsoft.com/office/drawing/2014/main" val="2908739834"/>
                    </a:ext>
                  </a:extLst>
                </a:gridCol>
                <a:gridCol w="571954">
                  <a:extLst>
                    <a:ext uri="{9D8B030D-6E8A-4147-A177-3AD203B41FA5}">
                      <a16:colId xmlns:a16="http://schemas.microsoft.com/office/drawing/2014/main" val="3801832335"/>
                    </a:ext>
                  </a:extLst>
                </a:gridCol>
                <a:gridCol w="1334557">
                  <a:extLst>
                    <a:ext uri="{9D8B030D-6E8A-4147-A177-3AD203B41FA5}">
                      <a16:colId xmlns:a16="http://schemas.microsoft.com/office/drawing/2014/main" val="3033818936"/>
                    </a:ext>
                  </a:extLst>
                </a:gridCol>
                <a:gridCol w="1429884">
                  <a:extLst>
                    <a:ext uri="{9D8B030D-6E8A-4147-A177-3AD203B41FA5}">
                      <a16:colId xmlns:a16="http://schemas.microsoft.com/office/drawing/2014/main" val="2242529413"/>
                    </a:ext>
                  </a:extLst>
                </a:gridCol>
                <a:gridCol w="1549040">
                  <a:extLst>
                    <a:ext uri="{9D8B030D-6E8A-4147-A177-3AD203B41FA5}">
                      <a16:colId xmlns:a16="http://schemas.microsoft.com/office/drawing/2014/main" val="3736368058"/>
                    </a:ext>
                  </a:extLst>
                </a:gridCol>
              </a:tblGrid>
              <a:tr h="194762">
                <a:tc rowSpan="2">
                  <a:txBody>
                    <a:bodyPr/>
                    <a:lstStyle/>
                    <a:p>
                      <a:pPr algn="l" rtl="0" fontAlgn="ctr">
                        <a:buNone/>
                      </a:pPr>
                      <a:r>
                        <a:rPr lang="el-GR" sz="1100" b="1" u="none" strike="noStrike">
                          <a:effectLst/>
                        </a:rPr>
                        <a:t> </a:t>
                      </a:r>
                      <a:endParaRPr lang="el-GR" sz="1100" b="1" i="0" u="none" strike="noStrike">
                        <a:solidFill>
                          <a:srgbClr val="FFFFFF"/>
                        </a:solidFill>
                        <a:effectLst/>
                        <a:latin typeface="Calibri" panose="020F0502020204030204" pitchFamily="34" charset="0"/>
                      </a:endParaRPr>
                    </a:p>
                  </a:txBody>
                  <a:tcPr marL="8942" marR="8942" marT="8942" marB="0" anchor="ctr"/>
                </a:tc>
                <a:tc gridSpan="3">
                  <a:txBody>
                    <a:bodyPr/>
                    <a:lstStyle/>
                    <a:p>
                      <a:pPr algn="ctr" rtl="0" fontAlgn="ctr">
                        <a:buNone/>
                      </a:pPr>
                      <a:r>
                        <a:rPr lang="el-GR" sz="1100" b="1" u="none" strike="noStrike">
                          <a:effectLst/>
                        </a:rPr>
                        <a:t>Μερίδιο απασχόλησης</a:t>
                      </a:r>
                      <a:r>
                        <a:rPr lang="en-US" sz="1100" b="1" u="none" strike="noStrike">
                          <a:effectLst/>
                        </a:rPr>
                        <a:t> </a:t>
                      </a:r>
                      <a:r>
                        <a:rPr lang="el-GR" sz="1100" b="1" u="none" strike="noStrike">
                          <a:effectLst/>
                        </a:rPr>
                        <a:t>ανά τομέα, 2024 </a:t>
                      </a:r>
                      <a:endParaRPr lang="el-GR" sz="1100" b="1" i="0" u="none" strike="noStrike">
                        <a:solidFill>
                          <a:srgbClr val="FFFFFF"/>
                        </a:solidFill>
                        <a:effectLst/>
                        <a:latin typeface="Calibri" panose="020F0502020204030204" pitchFamily="34" charset="0"/>
                      </a:endParaRPr>
                    </a:p>
                  </a:txBody>
                  <a:tcPr marL="8942" marR="8942" marT="8942" marB="0" anchor="ctr"/>
                </a:tc>
                <a:tc hMerge="1">
                  <a:txBody>
                    <a:bodyPr/>
                    <a:lstStyle/>
                    <a:p>
                      <a:endParaRPr lang="el-GR"/>
                    </a:p>
                  </a:txBody>
                  <a:tcPr/>
                </a:tc>
                <a:tc hMerge="1">
                  <a:txBody>
                    <a:bodyPr/>
                    <a:lstStyle/>
                    <a:p>
                      <a:endParaRPr lang="el-GR"/>
                    </a:p>
                  </a:txBody>
                  <a:tcPr/>
                </a:tc>
                <a:tc rowSpan="2">
                  <a:txBody>
                    <a:bodyPr/>
                    <a:lstStyle/>
                    <a:p>
                      <a:pPr algn="ctr" rtl="0" fontAlgn="ctr">
                        <a:buNone/>
                      </a:pPr>
                      <a:r>
                        <a:rPr lang="el-GR" sz="1100" b="1" u="none" strike="noStrike">
                          <a:effectLst/>
                        </a:rPr>
                        <a:t> </a:t>
                      </a:r>
                      <a:endParaRPr lang="el-GR" sz="1100" b="1" i="0" u="none" strike="noStrike">
                        <a:solidFill>
                          <a:srgbClr val="FFFFFF"/>
                        </a:solidFill>
                        <a:effectLst/>
                        <a:latin typeface="Calibri" panose="020F0502020204030204" pitchFamily="34" charset="0"/>
                      </a:endParaRPr>
                    </a:p>
                  </a:txBody>
                  <a:tcPr marL="8942" marR="8942" marT="8942" marB="0" anchor="ctr"/>
                </a:tc>
                <a:tc gridSpan="3">
                  <a:txBody>
                    <a:bodyPr/>
                    <a:lstStyle/>
                    <a:p>
                      <a:pPr algn="ctr" rtl="0" fontAlgn="ctr">
                        <a:buNone/>
                      </a:pPr>
                      <a:r>
                        <a:rPr lang="el-GR" sz="1100" b="1" u="none" strike="noStrike">
                          <a:effectLst/>
                        </a:rPr>
                        <a:t>Μερίδιο απασχόλησης ανά τομέα, 2024 </a:t>
                      </a:r>
                      <a:endParaRPr lang="el-GR" sz="1100" b="1" i="0" u="none" strike="noStrike">
                        <a:solidFill>
                          <a:srgbClr val="FFFFFF"/>
                        </a:solidFill>
                        <a:effectLst/>
                        <a:latin typeface="Calibri" panose="020F0502020204030204" pitchFamily="34" charset="0"/>
                      </a:endParaRPr>
                    </a:p>
                  </a:txBody>
                  <a:tcPr marL="8942" marR="8942" marT="8942"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3835572540"/>
                  </a:ext>
                </a:extLst>
              </a:tr>
              <a:tr h="389522">
                <a:tc vMerge="1">
                  <a:txBody>
                    <a:bodyPr/>
                    <a:lstStyle/>
                    <a:p>
                      <a:endParaRPr lang="el-GR"/>
                    </a:p>
                  </a:txBody>
                  <a:tcPr/>
                </a:tc>
                <a:tc gridSpan="3">
                  <a:txBody>
                    <a:bodyPr/>
                    <a:lstStyle/>
                    <a:p>
                      <a:pPr algn="ctr" rtl="0" fontAlgn="ctr">
                        <a:buNone/>
                      </a:pPr>
                      <a:r>
                        <a:rPr lang="el-GR" sz="1100" b="1" u="none" strike="noStrike">
                          <a:effectLst/>
                        </a:rPr>
                        <a:t>(σε %, επί συνόλου περιφέρειας)</a:t>
                      </a:r>
                      <a:endParaRPr lang="el-GR" sz="1100" b="1" i="0" u="none" strike="noStrike">
                        <a:solidFill>
                          <a:srgbClr val="FFFFFF"/>
                        </a:solidFill>
                        <a:effectLst/>
                        <a:latin typeface="Calibri" panose="020F0502020204030204" pitchFamily="34" charset="0"/>
                      </a:endParaRPr>
                    </a:p>
                  </a:txBody>
                  <a:tcPr marL="8942" marR="8942" marT="8942" marB="0" anchor="ctr"/>
                </a:tc>
                <a:tc hMerge="1">
                  <a:txBody>
                    <a:bodyPr/>
                    <a:lstStyle/>
                    <a:p>
                      <a:endParaRPr lang="el-GR"/>
                    </a:p>
                  </a:txBody>
                  <a:tcPr/>
                </a:tc>
                <a:tc hMerge="1">
                  <a:txBody>
                    <a:bodyPr/>
                    <a:lstStyle/>
                    <a:p>
                      <a:endParaRPr lang="el-GR"/>
                    </a:p>
                  </a:txBody>
                  <a:tcPr/>
                </a:tc>
                <a:tc vMerge="1">
                  <a:txBody>
                    <a:bodyPr/>
                    <a:lstStyle/>
                    <a:p>
                      <a:endParaRPr lang="el-GR"/>
                    </a:p>
                  </a:txBody>
                  <a:tcPr/>
                </a:tc>
                <a:tc gridSpan="3">
                  <a:txBody>
                    <a:bodyPr/>
                    <a:lstStyle/>
                    <a:p>
                      <a:pPr algn="ctr" rtl="0" fontAlgn="ctr">
                        <a:buNone/>
                      </a:pPr>
                      <a:r>
                        <a:rPr lang="el-GR" sz="1100" b="1" u="none" strike="noStrike">
                          <a:effectLst/>
                        </a:rPr>
                        <a:t>(σε %, επί συνόλου τομέα)</a:t>
                      </a:r>
                      <a:endParaRPr lang="el-GR" sz="1100" b="1" i="0" u="none" strike="noStrike">
                        <a:solidFill>
                          <a:srgbClr val="FFFFFF"/>
                        </a:solidFill>
                        <a:effectLst/>
                        <a:latin typeface="Calibri" panose="020F0502020204030204" pitchFamily="34" charset="0"/>
                      </a:endParaRPr>
                    </a:p>
                  </a:txBody>
                  <a:tcPr marL="8942" marR="8942" marT="8942"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014420298"/>
                  </a:ext>
                </a:extLst>
              </a:tr>
              <a:tr h="214237">
                <a:tc>
                  <a:txBody>
                    <a:bodyPr/>
                    <a:lstStyle/>
                    <a:p>
                      <a:pPr algn="l" rtl="0" fontAlgn="ctr">
                        <a:buNone/>
                      </a:pPr>
                      <a:r>
                        <a:rPr lang="el-GR" sz="1000" u="none" strike="noStrike">
                          <a:effectLst/>
                        </a:rPr>
                        <a:t> </a:t>
                      </a:r>
                      <a:endParaRPr lang="el-GR" sz="1000" b="1" i="0" u="none" strike="noStrike">
                        <a:solidFill>
                          <a:srgbClr val="FFFFFF"/>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Πρωτογενής</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Δευτερογενής</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b="1" u="none" strike="noStrike">
                          <a:effectLst/>
                        </a:rPr>
                        <a:t>Τριτογενής</a:t>
                      </a:r>
                      <a:endParaRPr lang="el-GR" sz="1000" b="1"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 </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Πρωτογενής</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Δευτερογενής</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Τριτογενής</a:t>
                      </a:r>
                      <a:endParaRPr lang="el-GR" sz="1000" b="0" i="0" u="none" strike="noStrike">
                        <a:solidFill>
                          <a:srgbClr val="000000"/>
                        </a:solidFill>
                        <a:effectLst/>
                        <a:latin typeface="Calibri" panose="020F0502020204030204" pitchFamily="34" charset="0"/>
                      </a:endParaRPr>
                    </a:p>
                  </a:txBody>
                  <a:tcPr marL="8942" marR="8942" marT="8942" marB="0" anchor="ctr"/>
                </a:tc>
                <a:extLst>
                  <a:ext uri="{0D108BD9-81ED-4DB2-BD59-A6C34878D82A}">
                    <a16:rowId xmlns:a16="http://schemas.microsoft.com/office/drawing/2014/main" val="1994414952"/>
                  </a:ext>
                </a:extLst>
              </a:tr>
              <a:tr h="204500">
                <a:tc>
                  <a:txBody>
                    <a:bodyPr/>
                    <a:lstStyle/>
                    <a:p>
                      <a:pPr algn="l" rtl="0" fontAlgn="ctr">
                        <a:buNone/>
                      </a:pPr>
                      <a:r>
                        <a:rPr lang="el-GR" sz="1000" u="none" strike="noStrike">
                          <a:effectLst/>
                        </a:rPr>
                        <a:t>Ανατολική Μακεδονία &amp; Θράκη</a:t>
                      </a:r>
                      <a:endParaRPr lang="el-GR" sz="1000" b="1" i="0" u="none" strike="noStrike">
                        <a:solidFill>
                          <a:srgbClr val="FFFFFF"/>
                        </a:solidFill>
                        <a:effectLst/>
                        <a:latin typeface="Calibri" panose="020F0502020204030204" pitchFamily="34" charset="0"/>
                      </a:endParaRPr>
                    </a:p>
                  </a:txBody>
                  <a:tcPr marL="8942" marR="8942" marT="8942" marB="0" anchor="ctr"/>
                </a:tc>
                <a:tc>
                  <a:txBody>
                    <a:bodyPr/>
                    <a:lstStyle/>
                    <a:p>
                      <a:pPr algn="ctr" rtl="0" fontAlgn="b">
                        <a:buNone/>
                      </a:pPr>
                      <a:r>
                        <a:rPr lang="el-GR" sz="1000" b="1" u="none" strike="noStrike">
                          <a:effectLst/>
                        </a:rPr>
                        <a:t>22.5%</a:t>
                      </a:r>
                      <a:endParaRPr lang="el-GR" sz="1000" b="1"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u="none" strike="noStrike">
                          <a:effectLst/>
                        </a:rPr>
                        <a:t>15.8%</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b="0" u="none" strike="noStrike">
                          <a:effectLst/>
                        </a:rPr>
                        <a:t>61.7%</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l" rtl="0" fontAlgn="ctr">
                        <a:buNone/>
                      </a:pPr>
                      <a:r>
                        <a:rPr lang="el-GR" sz="1000" u="none" strike="noStrike">
                          <a:effectLst/>
                        </a:rPr>
                        <a:t> </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10.8%</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5.1%</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4.5%</a:t>
                      </a:r>
                      <a:endParaRPr lang="el-GR" sz="1000" b="0" i="0" u="none" strike="noStrike">
                        <a:solidFill>
                          <a:srgbClr val="000000"/>
                        </a:solidFill>
                        <a:effectLst/>
                        <a:latin typeface="Calibri" panose="020F0502020204030204" pitchFamily="34" charset="0"/>
                      </a:endParaRPr>
                    </a:p>
                  </a:txBody>
                  <a:tcPr marL="8942" marR="8942" marT="8942" marB="0" anchor="ctr"/>
                </a:tc>
                <a:extLst>
                  <a:ext uri="{0D108BD9-81ED-4DB2-BD59-A6C34878D82A}">
                    <a16:rowId xmlns:a16="http://schemas.microsoft.com/office/drawing/2014/main" val="2552032627"/>
                  </a:ext>
                </a:extLst>
              </a:tr>
              <a:tr h="204500">
                <a:tc>
                  <a:txBody>
                    <a:bodyPr/>
                    <a:lstStyle/>
                    <a:p>
                      <a:pPr algn="l" rtl="0" fontAlgn="ctr">
                        <a:buNone/>
                      </a:pPr>
                      <a:r>
                        <a:rPr lang="el-GR" sz="1000" u="none" strike="noStrike">
                          <a:effectLst/>
                        </a:rPr>
                        <a:t>Κεντρική Μακεδονία</a:t>
                      </a:r>
                      <a:endParaRPr lang="el-GR" sz="1000" b="1" i="0" u="none" strike="noStrike">
                        <a:solidFill>
                          <a:srgbClr val="FFFFFF"/>
                        </a:solidFill>
                        <a:effectLst/>
                        <a:latin typeface="Calibri" panose="020F0502020204030204" pitchFamily="34" charset="0"/>
                      </a:endParaRPr>
                    </a:p>
                  </a:txBody>
                  <a:tcPr marL="8942" marR="8942" marT="8942" marB="0" anchor="ctr"/>
                </a:tc>
                <a:tc>
                  <a:txBody>
                    <a:bodyPr/>
                    <a:lstStyle/>
                    <a:p>
                      <a:pPr algn="ctr" rtl="0" fontAlgn="b">
                        <a:buNone/>
                      </a:pPr>
                      <a:r>
                        <a:rPr lang="el-GR" sz="1000" u="none" strike="noStrike">
                          <a:effectLst/>
                        </a:rPr>
                        <a:t>11.4%</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u="none" strike="noStrike">
                          <a:effectLst/>
                        </a:rPr>
                        <a:t>18.0%</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b="1" u="none" strike="noStrike">
                          <a:effectLst/>
                        </a:rPr>
                        <a:t>70.6%</a:t>
                      </a:r>
                      <a:endParaRPr lang="el-GR" sz="1000" b="1" i="0" u="none" strike="noStrike">
                        <a:solidFill>
                          <a:srgbClr val="000000"/>
                        </a:solidFill>
                        <a:effectLst/>
                        <a:latin typeface="Calibri" panose="020F0502020204030204" pitchFamily="34" charset="0"/>
                      </a:endParaRPr>
                    </a:p>
                  </a:txBody>
                  <a:tcPr marL="8942" marR="8942" marT="8942" marB="0" anchor="b"/>
                </a:tc>
                <a:tc>
                  <a:txBody>
                    <a:bodyPr/>
                    <a:lstStyle/>
                    <a:p>
                      <a:pPr algn="l" rtl="0" fontAlgn="ctr">
                        <a:buNone/>
                      </a:pPr>
                      <a:r>
                        <a:rPr lang="el-GR" sz="1000" u="none" strike="noStrike">
                          <a:effectLst/>
                        </a:rPr>
                        <a:t> </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b="0" u="none" strike="noStrike">
                          <a:effectLst/>
                        </a:rPr>
                        <a:t>17.7%</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18.7%</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16.5%</a:t>
                      </a:r>
                      <a:endParaRPr lang="el-GR" sz="1000" b="0" i="0" u="none" strike="noStrike">
                        <a:solidFill>
                          <a:srgbClr val="000000"/>
                        </a:solidFill>
                        <a:effectLst/>
                        <a:latin typeface="Calibri" panose="020F0502020204030204" pitchFamily="34" charset="0"/>
                      </a:endParaRPr>
                    </a:p>
                  </a:txBody>
                  <a:tcPr marL="8942" marR="8942" marT="8942" marB="0" anchor="ctr"/>
                </a:tc>
                <a:extLst>
                  <a:ext uri="{0D108BD9-81ED-4DB2-BD59-A6C34878D82A}">
                    <a16:rowId xmlns:a16="http://schemas.microsoft.com/office/drawing/2014/main" val="2055626408"/>
                  </a:ext>
                </a:extLst>
              </a:tr>
              <a:tr h="204500">
                <a:tc>
                  <a:txBody>
                    <a:bodyPr/>
                    <a:lstStyle/>
                    <a:p>
                      <a:pPr algn="l" rtl="0" fontAlgn="ctr">
                        <a:buNone/>
                      </a:pPr>
                      <a:r>
                        <a:rPr lang="el-GR" sz="1000" u="none" strike="noStrike">
                          <a:effectLst/>
                        </a:rPr>
                        <a:t>Δυτική Μακεδονία</a:t>
                      </a:r>
                      <a:endParaRPr lang="el-GR" sz="1000" b="1" i="0" u="none" strike="noStrike">
                        <a:solidFill>
                          <a:srgbClr val="FFFFFF"/>
                        </a:solidFill>
                        <a:effectLst/>
                        <a:latin typeface="Calibri" panose="020F0502020204030204" pitchFamily="34" charset="0"/>
                      </a:endParaRPr>
                    </a:p>
                  </a:txBody>
                  <a:tcPr marL="8942" marR="8942" marT="8942" marB="0" anchor="ctr"/>
                </a:tc>
                <a:tc>
                  <a:txBody>
                    <a:bodyPr/>
                    <a:lstStyle/>
                    <a:p>
                      <a:pPr algn="ctr" rtl="0" fontAlgn="b">
                        <a:buNone/>
                      </a:pPr>
                      <a:r>
                        <a:rPr lang="el-GR" sz="1000" u="none" strike="noStrike">
                          <a:effectLst/>
                        </a:rPr>
                        <a:t>18.6%</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b="1" u="none" strike="noStrike">
                          <a:effectLst/>
                        </a:rPr>
                        <a:t>23.4%</a:t>
                      </a:r>
                      <a:endParaRPr lang="el-GR" sz="1000" b="1"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u="none" strike="noStrike">
                          <a:effectLst/>
                        </a:rPr>
                        <a:t>58.1%</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l" rtl="0" fontAlgn="ctr">
                        <a:buNone/>
                      </a:pPr>
                      <a:r>
                        <a:rPr lang="el-GR" sz="1000" u="none" strike="noStrike">
                          <a:effectLst/>
                        </a:rPr>
                        <a:t> </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3.9%</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3.3%</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1.8%</a:t>
                      </a:r>
                      <a:endParaRPr lang="el-GR" sz="1000" b="0" i="0" u="none" strike="noStrike">
                        <a:solidFill>
                          <a:srgbClr val="000000"/>
                        </a:solidFill>
                        <a:effectLst/>
                        <a:latin typeface="Calibri" panose="020F0502020204030204" pitchFamily="34" charset="0"/>
                      </a:endParaRPr>
                    </a:p>
                  </a:txBody>
                  <a:tcPr marL="8942" marR="8942" marT="8942" marB="0" anchor="ctr"/>
                </a:tc>
                <a:extLst>
                  <a:ext uri="{0D108BD9-81ED-4DB2-BD59-A6C34878D82A}">
                    <a16:rowId xmlns:a16="http://schemas.microsoft.com/office/drawing/2014/main" val="4267475944"/>
                  </a:ext>
                </a:extLst>
              </a:tr>
              <a:tr h="204500">
                <a:tc>
                  <a:txBody>
                    <a:bodyPr/>
                    <a:lstStyle/>
                    <a:p>
                      <a:pPr algn="l" rtl="0" fontAlgn="ctr">
                        <a:buNone/>
                      </a:pPr>
                      <a:r>
                        <a:rPr lang="el-GR" sz="1000" u="none" strike="noStrike">
                          <a:effectLst/>
                        </a:rPr>
                        <a:t>Ήπειρος</a:t>
                      </a:r>
                      <a:endParaRPr lang="el-GR" sz="1000" b="1" i="0" u="none" strike="noStrike">
                        <a:solidFill>
                          <a:srgbClr val="FFFFFF"/>
                        </a:solidFill>
                        <a:effectLst/>
                        <a:latin typeface="Calibri" panose="020F0502020204030204" pitchFamily="34" charset="0"/>
                      </a:endParaRPr>
                    </a:p>
                  </a:txBody>
                  <a:tcPr marL="8942" marR="8942" marT="8942" marB="0" anchor="ctr"/>
                </a:tc>
                <a:tc>
                  <a:txBody>
                    <a:bodyPr/>
                    <a:lstStyle/>
                    <a:p>
                      <a:pPr algn="ctr" rtl="0" fontAlgn="b">
                        <a:buNone/>
                      </a:pPr>
                      <a:r>
                        <a:rPr lang="el-GR" sz="1000" u="none" strike="noStrike">
                          <a:effectLst/>
                        </a:rPr>
                        <a:t>13.8%</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u="none" strike="noStrike">
                          <a:effectLst/>
                        </a:rPr>
                        <a:t>17.6%</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b="1" u="none" strike="noStrike">
                          <a:effectLst/>
                        </a:rPr>
                        <a:t>68.6%</a:t>
                      </a:r>
                      <a:endParaRPr lang="el-GR" sz="1000" b="1" i="0" u="none" strike="noStrike">
                        <a:solidFill>
                          <a:srgbClr val="000000"/>
                        </a:solidFill>
                        <a:effectLst/>
                        <a:latin typeface="Calibri" panose="020F0502020204030204" pitchFamily="34" charset="0"/>
                      </a:endParaRPr>
                    </a:p>
                  </a:txBody>
                  <a:tcPr marL="8942" marR="8942" marT="8942" marB="0" anchor="b"/>
                </a:tc>
                <a:tc>
                  <a:txBody>
                    <a:bodyPr/>
                    <a:lstStyle/>
                    <a:p>
                      <a:pPr algn="l" rtl="0" fontAlgn="ctr">
                        <a:buNone/>
                      </a:pPr>
                      <a:r>
                        <a:rPr lang="el-GR" sz="1000" u="none" strike="noStrike">
                          <a:effectLst/>
                        </a:rPr>
                        <a:t> </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3.7%</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3.1%</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2.8%</a:t>
                      </a:r>
                      <a:endParaRPr lang="el-GR" sz="1000" b="0" i="0" u="none" strike="noStrike">
                        <a:solidFill>
                          <a:srgbClr val="000000"/>
                        </a:solidFill>
                        <a:effectLst/>
                        <a:latin typeface="Calibri" panose="020F0502020204030204" pitchFamily="34" charset="0"/>
                      </a:endParaRPr>
                    </a:p>
                  </a:txBody>
                  <a:tcPr marL="8942" marR="8942" marT="8942" marB="0" anchor="ctr"/>
                </a:tc>
                <a:extLst>
                  <a:ext uri="{0D108BD9-81ED-4DB2-BD59-A6C34878D82A}">
                    <a16:rowId xmlns:a16="http://schemas.microsoft.com/office/drawing/2014/main" val="1475963691"/>
                  </a:ext>
                </a:extLst>
              </a:tr>
              <a:tr h="204500">
                <a:tc>
                  <a:txBody>
                    <a:bodyPr/>
                    <a:lstStyle/>
                    <a:p>
                      <a:pPr algn="l" rtl="0" fontAlgn="ctr">
                        <a:buNone/>
                      </a:pPr>
                      <a:r>
                        <a:rPr lang="el-GR" sz="1000" u="none" strike="noStrike">
                          <a:effectLst/>
                        </a:rPr>
                        <a:t>Θεσσαλία</a:t>
                      </a:r>
                      <a:endParaRPr lang="el-GR" sz="1000" b="1" i="0" u="none" strike="noStrike">
                        <a:solidFill>
                          <a:srgbClr val="FFFFFF"/>
                        </a:solidFill>
                        <a:effectLst/>
                        <a:latin typeface="Calibri" panose="020F0502020204030204" pitchFamily="34" charset="0"/>
                      </a:endParaRPr>
                    </a:p>
                  </a:txBody>
                  <a:tcPr marL="8942" marR="8942" marT="8942" marB="0" anchor="ctr"/>
                </a:tc>
                <a:tc>
                  <a:txBody>
                    <a:bodyPr/>
                    <a:lstStyle/>
                    <a:p>
                      <a:pPr algn="ctr" rtl="0" fontAlgn="b">
                        <a:buNone/>
                      </a:pPr>
                      <a:r>
                        <a:rPr lang="el-GR" sz="1000" b="1" u="none" strike="noStrike">
                          <a:effectLst/>
                        </a:rPr>
                        <a:t>19.7%</a:t>
                      </a:r>
                      <a:endParaRPr lang="el-GR" sz="1000" b="1"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u="none" strike="noStrike">
                          <a:effectLst/>
                        </a:rPr>
                        <a:t>16.8%</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u="none" strike="noStrike">
                          <a:effectLst/>
                        </a:rPr>
                        <a:t>63.5%</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l" rtl="0" fontAlgn="ctr">
                        <a:buNone/>
                      </a:pPr>
                      <a:r>
                        <a:rPr lang="el-GR" sz="1000" u="none" strike="noStrike">
                          <a:effectLst/>
                        </a:rPr>
                        <a:t> </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10.8%</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6.2%</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5.3%</a:t>
                      </a:r>
                      <a:endParaRPr lang="el-GR" sz="1000" b="0" i="0" u="none" strike="noStrike">
                        <a:solidFill>
                          <a:srgbClr val="000000"/>
                        </a:solidFill>
                        <a:effectLst/>
                        <a:latin typeface="Calibri" panose="020F0502020204030204" pitchFamily="34" charset="0"/>
                      </a:endParaRPr>
                    </a:p>
                  </a:txBody>
                  <a:tcPr marL="8942" marR="8942" marT="8942" marB="0" anchor="ctr"/>
                </a:tc>
                <a:extLst>
                  <a:ext uri="{0D108BD9-81ED-4DB2-BD59-A6C34878D82A}">
                    <a16:rowId xmlns:a16="http://schemas.microsoft.com/office/drawing/2014/main" val="1250857610"/>
                  </a:ext>
                </a:extLst>
              </a:tr>
              <a:tr h="204500">
                <a:tc>
                  <a:txBody>
                    <a:bodyPr/>
                    <a:lstStyle/>
                    <a:p>
                      <a:pPr algn="l" rtl="0" fontAlgn="ctr">
                        <a:buNone/>
                      </a:pPr>
                      <a:r>
                        <a:rPr lang="el-GR" sz="1000" u="none" strike="noStrike">
                          <a:effectLst/>
                        </a:rPr>
                        <a:t>Ιόνια Νησιά</a:t>
                      </a:r>
                      <a:endParaRPr lang="el-GR" sz="1000" b="1" i="0" u="none" strike="noStrike">
                        <a:solidFill>
                          <a:srgbClr val="FFFFFF"/>
                        </a:solidFill>
                        <a:effectLst/>
                        <a:latin typeface="Calibri" panose="020F0502020204030204" pitchFamily="34" charset="0"/>
                      </a:endParaRPr>
                    </a:p>
                  </a:txBody>
                  <a:tcPr marL="8942" marR="8942" marT="8942" marB="0" anchor="ctr"/>
                </a:tc>
                <a:tc>
                  <a:txBody>
                    <a:bodyPr/>
                    <a:lstStyle/>
                    <a:p>
                      <a:pPr algn="ctr" rtl="0" fontAlgn="b">
                        <a:buNone/>
                      </a:pPr>
                      <a:r>
                        <a:rPr lang="el-GR" sz="1000" u="none" strike="noStrike">
                          <a:effectLst/>
                        </a:rPr>
                        <a:t>11.2%</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u="none" strike="noStrike">
                          <a:effectLst/>
                        </a:rPr>
                        <a:t>12.6%</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b="1" u="none" strike="noStrike">
                          <a:effectLst/>
                        </a:rPr>
                        <a:t>76.2%</a:t>
                      </a:r>
                      <a:endParaRPr lang="el-GR" sz="1000" b="1" i="0" u="none" strike="noStrike">
                        <a:solidFill>
                          <a:srgbClr val="000000"/>
                        </a:solidFill>
                        <a:effectLst/>
                        <a:latin typeface="Calibri" panose="020F0502020204030204" pitchFamily="34" charset="0"/>
                      </a:endParaRPr>
                    </a:p>
                  </a:txBody>
                  <a:tcPr marL="8942" marR="8942" marT="8942" marB="0" anchor="b"/>
                </a:tc>
                <a:tc>
                  <a:txBody>
                    <a:bodyPr/>
                    <a:lstStyle/>
                    <a:p>
                      <a:pPr algn="l" rtl="0" fontAlgn="ctr">
                        <a:buNone/>
                      </a:pPr>
                      <a:r>
                        <a:rPr lang="el-GR" sz="1000" u="none" strike="noStrike">
                          <a:effectLst/>
                        </a:rPr>
                        <a:t> </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1.9%</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1.4%</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1.9%</a:t>
                      </a:r>
                      <a:endParaRPr lang="el-GR" sz="1000" b="0" i="0" u="none" strike="noStrike">
                        <a:solidFill>
                          <a:srgbClr val="000000"/>
                        </a:solidFill>
                        <a:effectLst/>
                        <a:latin typeface="Calibri" panose="020F0502020204030204" pitchFamily="34" charset="0"/>
                      </a:endParaRPr>
                    </a:p>
                  </a:txBody>
                  <a:tcPr marL="8942" marR="8942" marT="8942" marB="0" anchor="ctr"/>
                </a:tc>
                <a:extLst>
                  <a:ext uri="{0D108BD9-81ED-4DB2-BD59-A6C34878D82A}">
                    <a16:rowId xmlns:a16="http://schemas.microsoft.com/office/drawing/2014/main" val="128243631"/>
                  </a:ext>
                </a:extLst>
              </a:tr>
              <a:tr h="204500">
                <a:tc>
                  <a:txBody>
                    <a:bodyPr/>
                    <a:lstStyle/>
                    <a:p>
                      <a:pPr algn="l" rtl="0" fontAlgn="ctr">
                        <a:buNone/>
                      </a:pPr>
                      <a:r>
                        <a:rPr lang="el-GR" sz="1000" u="none" strike="noStrike">
                          <a:effectLst/>
                        </a:rPr>
                        <a:t>Δυτική Ελλάδα</a:t>
                      </a:r>
                      <a:endParaRPr lang="el-GR" sz="1000" b="1" i="0" u="none" strike="noStrike">
                        <a:solidFill>
                          <a:srgbClr val="FFFFFF"/>
                        </a:solidFill>
                        <a:effectLst/>
                        <a:latin typeface="Calibri" panose="020F0502020204030204" pitchFamily="34" charset="0"/>
                      </a:endParaRPr>
                    </a:p>
                  </a:txBody>
                  <a:tcPr marL="8942" marR="8942" marT="8942" marB="0" anchor="ctr"/>
                </a:tc>
                <a:tc>
                  <a:txBody>
                    <a:bodyPr/>
                    <a:lstStyle/>
                    <a:p>
                      <a:pPr algn="ctr" rtl="0" fontAlgn="b">
                        <a:buNone/>
                      </a:pPr>
                      <a:r>
                        <a:rPr lang="el-GR" sz="1000" b="1" u="none" strike="noStrike">
                          <a:effectLst/>
                        </a:rPr>
                        <a:t>21.9%</a:t>
                      </a:r>
                      <a:endParaRPr lang="el-GR" sz="1000" b="1"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u="none" strike="noStrike">
                          <a:effectLst/>
                        </a:rPr>
                        <a:t>13.2%</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u="none" strike="noStrike">
                          <a:effectLst/>
                        </a:rPr>
                        <a:t>64.9%</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l" rtl="0" fontAlgn="ctr">
                        <a:buNone/>
                      </a:pPr>
                      <a:r>
                        <a:rPr lang="el-GR" sz="1000" u="none" strike="noStrike">
                          <a:effectLst/>
                        </a:rPr>
                        <a:t> </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12.1%</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4.9%</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5.4%</a:t>
                      </a:r>
                      <a:endParaRPr lang="el-GR" sz="1000" b="0" i="0" u="none" strike="noStrike">
                        <a:solidFill>
                          <a:srgbClr val="000000"/>
                        </a:solidFill>
                        <a:effectLst/>
                        <a:latin typeface="Calibri" panose="020F0502020204030204" pitchFamily="34" charset="0"/>
                      </a:endParaRPr>
                    </a:p>
                  </a:txBody>
                  <a:tcPr marL="8942" marR="8942" marT="8942" marB="0" anchor="ctr"/>
                </a:tc>
                <a:extLst>
                  <a:ext uri="{0D108BD9-81ED-4DB2-BD59-A6C34878D82A}">
                    <a16:rowId xmlns:a16="http://schemas.microsoft.com/office/drawing/2014/main" val="3894410394"/>
                  </a:ext>
                </a:extLst>
              </a:tr>
              <a:tr h="204500">
                <a:tc>
                  <a:txBody>
                    <a:bodyPr/>
                    <a:lstStyle/>
                    <a:p>
                      <a:pPr algn="l" rtl="0" fontAlgn="ctr">
                        <a:buNone/>
                      </a:pPr>
                      <a:r>
                        <a:rPr lang="el-GR" sz="1000" u="none" strike="noStrike">
                          <a:effectLst/>
                        </a:rPr>
                        <a:t>Στερεά Ελλάδα</a:t>
                      </a:r>
                      <a:endParaRPr lang="el-GR" sz="1000" b="1" i="0" u="none" strike="noStrike">
                        <a:solidFill>
                          <a:srgbClr val="FFFFFF"/>
                        </a:solidFill>
                        <a:effectLst/>
                        <a:latin typeface="Calibri" panose="020F0502020204030204" pitchFamily="34" charset="0"/>
                      </a:endParaRPr>
                    </a:p>
                  </a:txBody>
                  <a:tcPr marL="8942" marR="8942" marT="8942" marB="0" anchor="ctr"/>
                </a:tc>
                <a:tc>
                  <a:txBody>
                    <a:bodyPr/>
                    <a:lstStyle/>
                    <a:p>
                      <a:pPr algn="ctr" rtl="0" fontAlgn="b">
                        <a:buNone/>
                      </a:pPr>
                      <a:r>
                        <a:rPr lang="el-GR" sz="1000" u="none" strike="noStrike">
                          <a:effectLst/>
                        </a:rPr>
                        <a:t>16.9%</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b="1" u="none" strike="noStrike">
                          <a:effectLst/>
                        </a:rPr>
                        <a:t>25.7%</a:t>
                      </a:r>
                      <a:endParaRPr lang="el-GR" sz="1000" b="1"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u="none" strike="noStrike">
                          <a:effectLst/>
                        </a:rPr>
                        <a:t>57.4%</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l" rtl="0" fontAlgn="ctr">
                        <a:buNone/>
                      </a:pPr>
                      <a:r>
                        <a:rPr lang="el-GR" sz="1000" u="none" strike="noStrike">
                          <a:effectLst/>
                        </a:rPr>
                        <a:t> </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7.6%</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b="0" u="none" strike="noStrike">
                          <a:effectLst/>
                        </a:rPr>
                        <a:t>7.8%</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3.9%</a:t>
                      </a:r>
                      <a:endParaRPr lang="el-GR" sz="1000" b="0" i="0" u="none" strike="noStrike">
                        <a:solidFill>
                          <a:srgbClr val="000000"/>
                        </a:solidFill>
                        <a:effectLst/>
                        <a:latin typeface="Calibri" panose="020F0502020204030204" pitchFamily="34" charset="0"/>
                      </a:endParaRPr>
                    </a:p>
                  </a:txBody>
                  <a:tcPr marL="8942" marR="8942" marT="8942" marB="0" anchor="ctr"/>
                </a:tc>
                <a:extLst>
                  <a:ext uri="{0D108BD9-81ED-4DB2-BD59-A6C34878D82A}">
                    <a16:rowId xmlns:a16="http://schemas.microsoft.com/office/drawing/2014/main" val="2061492809"/>
                  </a:ext>
                </a:extLst>
              </a:tr>
              <a:tr h="204500">
                <a:tc>
                  <a:txBody>
                    <a:bodyPr/>
                    <a:lstStyle/>
                    <a:p>
                      <a:pPr algn="l" rtl="0" fontAlgn="ctr">
                        <a:buNone/>
                      </a:pPr>
                      <a:r>
                        <a:rPr lang="el-GR" sz="1000" u="none" strike="noStrike">
                          <a:effectLst/>
                        </a:rPr>
                        <a:t>Αττική</a:t>
                      </a:r>
                      <a:endParaRPr lang="el-GR" sz="1000" b="1" i="0" u="none" strike="noStrike">
                        <a:solidFill>
                          <a:srgbClr val="FFFFFF"/>
                        </a:solidFill>
                        <a:effectLst/>
                        <a:latin typeface="Calibri" panose="020F0502020204030204" pitchFamily="34" charset="0"/>
                      </a:endParaRPr>
                    </a:p>
                  </a:txBody>
                  <a:tcPr marL="8942" marR="8942" marT="8942" marB="0" anchor="ctr"/>
                </a:tc>
                <a:tc>
                  <a:txBody>
                    <a:bodyPr/>
                    <a:lstStyle/>
                    <a:p>
                      <a:pPr algn="ctr" rtl="0" fontAlgn="b">
                        <a:buNone/>
                      </a:pPr>
                      <a:r>
                        <a:rPr lang="el-GR" sz="1000" u="none" strike="noStrike">
                          <a:effectLst/>
                        </a:rPr>
                        <a:t>1.4%</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u="none" strike="noStrike">
                          <a:effectLst/>
                        </a:rPr>
                        <a:t>15.0%</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b="1" u="none" strike="noStrike">
                          <a:effectLst/>
                        </a:rPr>
                        <a:t>83.6%</a:t>
                      </a:r>
                      <a:endParaRPr lang="el-GR" sz="1000" b="1" i="0" u="none" strike="noStrike">
                        <a:solidFill>
                          <a:srgbClr val="000000"/>
                        </a:solidFill>
                        <a:effectLst/>
                        <a:latin typeface="Calibri" panose="020F0502020204030204" pitchFamily="34" charset="0"/>
                      </a:endParaRPr>
                    </a:p>
                  </a:txBody>
                  <a:tcPr marL="8942" marR="8942" marT="8942" marB="0" anchor="b"/>
                </a:tc>
                <a:tc>
                  <a:txBody>
                    <a:bodyPr/>
                    <a:lstStyle/>
                    <a:p>
                      <a:pPr algn="l" rtl="0" fontAlgn="ctr">
                        <a:buNone/>
                      </a:pPr>
                      <a:r>
                        <a:rPr lang="el-GR" sz="1000" u="none" strike="noStrike">
                          <a:effectLst/>
                        </a:rPr>
                        <a:t> </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4.9%</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34.0%</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42.7%</a:t>
                      </a:r>
                      <a:endParaRPr lang="el-GR" sz="1000" b="0" i="0" u="none" strike="noStrike">
                        <a:solidFill>
                          <a:srgbClr val="000000"/>
                        </a:solidFill>
                        <a:effectLst/>
                        <a:latin typeface="Calibri" panose="020F0502020204030204" pitchFamily="34" charset="0"/>
                      </a:endParaRPr>
                    </a:p>
                  </a:txBody>
                  <a:tcPr marL="8942" marR="8942" marT="8942" marB="0" anchor="ctr"/>
                </a:tc>
                <a:extLst>
                  <a:ext uri="{0D108BD9-81ED-4DB2-BD59-A6C34878D82A}">
                    <a16:rowId xmlns:a16="http://schemas.microsoft.com/office/drawing/2014/main" val="1728548139"/>
                  </a:ext>
                </a:extLst>
              </a:tr>
              <a:tr h="204500">
                <a:tc>
                  <a:txBody>
                    <a:bodyPr/>
                    <a:lstStyle/>
                    <a:p>
                      <a:pPr algn="l" rtl="0" fontAlgn="ctr">
                        <a:buNone/>
                      </a:pPr>
                      <a:r>
                        <a:rPr lang="el-GR" sz="1000" u="none" strike="noStrike">
                          <a:effectLst/>
                        </a:rPr>
                        <a:t>Πελοπόννησος</a:t>
                      </a:r>
                      <a:endParaRPr lang="el-GR" sz="1000" b="1" i="0" u="none" strike="noStrike">
                        <a:solidFill>
                          <a:srgbClr val="FFFFFF"/>
                        </a:solidFill>
                        <a:effectLst/>
                        <a:latin typeface="Calibri" panose="020F0502020204030204" pitchFamily="34" charset="0"/>
                      </a:endParaRPr>
                    </a:p>
                  </a:txBody>
                  <a:tcPr marL="8942" marR="8942" marT="8942" marB="0" anchor="ctr"/>
                </a:tc>
                <a:tc>
                  <a:txBody>
                    <a:bodyPr/>
                    <a:lstStyle/>
                    <a:p>
                      <a:pPr algn="ctr" rtl="0" fontAlgn="b">
                        <a:buNone/>
                      </a:pPr>
                      <a:r>
                        <a:rPr lang="el-GR" sz="1000" b="1" u="none" strike="noStrike">
                          <a:effectLst/>
                        </a:rPr>
                        <a:t>25.1%</a:t>
                      </a:r>
                      <a:endParaRPr lang="el-GR" sz="1000" b="1"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u="none" strike="noStrike">
                          <a:effectLst/>
                        </a:rPr>
                        <a:t>17.8%</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u="none" strike="noStrike">
                          <a:effectLst/>
                        </a:rPr>
                        <a:t>57.1%</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l" rtl="0" fontAlgn="ctr">
                        <a:buNone/>
                      </a:pPr>
                      <a:r>
                        <a:rPr lang="el-GR" sz="1000" u="none" strike="noStrike">
                          <a:effectLst/>
                        </a:rPr>
                        <a:t> </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12.3%</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5.8%</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4.2%</a:t>
                      </a:r>
                      <a:endParaRPr lang="el-GR" sz="1000" b="0" i="0" u="none" strike="noStrike">
                        <a:solidFill>
                          <a:srgbClr val="000000"/>
                        </a:solidFill>
                        <a:effectLst/>
                        <a:latin typeface="Calibri" panose="020F0502020204030204" pitchFamily="34" charset="0"/>
                      </a:endParaRPr>
                    </a:p>
                  </a:txBody>
                  <a:tcPr marL="8942" marR="8942" marT="8942" marB="0" anchor="ctr"/>
                </a:tc>
                <a:extLst>
                  <a:ext uri="{0D108BD9-81ED-4DB2-BD59-A6C34878D82A}">
                    <a16:rowId xmlns:a16="http://schemas.microsoft.com/office/drawing/2014/main" val="2035401139"/>
                  </a:ext>
                </a:extLst>
              </a:tr>
              <a:tr h="204500">
                <a:tc>
                  <a:txBody>
                    <a:bodyPr/>
                    <a:lstStyle/>
                    <a:p>
                      <a:pPr algn="l" rtl="0" fontAlgn="ctr">
                        <a:buNone/>
                      </a:pPr>
                      <a:r>
                        <a:rPr lang="el-GR" sz="1000" u="none" strike="noStrike">
                          <a:effectLst/>
                        </a:rPr>
                        <a:t>Βόρειο Αιγαίο</a:t>
                      </a:r>
                      <a:endParaRPr lang="el-GR" sz="1000" b="1" i="0" u="none" strike="noStrike">
                        <a:solidFill>
                          <a:srgbClr val="FFFFFF"/>
                        </a:solidFill>
                        <a:effectLst/>
                        <a:latin typeface="Calibri" panose="020F0502020204030204" pitchFamily="34" charset="0"/>
                      </a:endParaRPr>
                    </a:p>
                  </a:txBody>
                  <a:tcPr marL="8942" marR="8942" marT="8942" marB="0" anchor="ctr"/>
                </a:tc>
                <a:tc>
                  <a:txBody>
                    <a:bodyPr/>
                    <a:lstStyle/>
                    <a:p>
                      <a:pPr algn="ctr" rtl="0" fontAlgn="b">
                        <a:buNone/>
                      </a:pPr>
                      <a:r>
                        <a:rPr lang="el-GR" sz="1000" b="1" u="none" strike="noStrike">
                          <a:effectLst/>
                        </a:rPr>
                        <a:t>19.9%</a:t>
                      </a:r>
                      <a:endParaRPr lang="el-GR" sz="1000" b="1"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u="none" strike="noStrike">
                          <a:effectLst/>
                        </a:rPr>
                        <a:t>12.7%</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u="none" strike="noStrike">
                          <a:effectLst/>
                        </a:rPr>
                        <a:t>67.3%</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l" rtl="0" fontAlgn="ctr">
                        <a:buNone/>
                      </a:pPr>
                      <a:r>
                        <a:rPr lang="el-GR" sz="1000" u="none" strike="noStrike">
                          <a:effectLst/>
                        </a:rPr>
                        <a:t> </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3.3%</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1.4%</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1.7%</a:t>
                      </a:r>
                      <a:endParaRPr lang="el-GR" sz="1000" b="0" i="0" u="none" strike="noStrike">
                        <a:solidFill>
                          <a:srgbClr val="000000"/>
                        </a:solidFill>
                        <a:effectLst/>
                        <a:latin typeface="Calibri" panose="020F0502020204030204" pitchFamily="34" charset="0"/>
                      </a:endParaRPr>
                    </a:p>
                  </a:txBody>
                  <a:tcPr marL="8942" marR="8942" marT="8942" marB="0" anchor="ctr"/>
                </a:tc>
                <a:extLst>
                  <a:ext uri="{0D108BD9-81ED-4DB2-BD59-A6C34878D82A}">
                    <a16:rowId xmlns:a16="http://schemas.microsoft.com/office/drawing/2014/main" val="1316157346"/>
                  </a:ext>
                </a:extLst>
              </a:tr>
              <a:tr h="204500">
                <a:tc>
                  <a:txBody>
                    <a:bodyPr/>
                    <a:lstStyle/>
                    <a:p>
                      <a:pPr algn="l" rtl="0" fontAlgn="ctr">
                        <a:buNone/>
                      </a:pPr>
                      <a:r>
                        <a:rPr lang="el-GR" sz="1000" u="none" strike="noStrike">
                          <a:effectLst/>
                        </a:rPr>
                        <a:t>Νότιο Αιγαίο</a:t>
                      </a:r>
                      <a:endParaRPr lang="el-GR" sz="1000" b="1" i="0" u="none" strike="noStrike">
                        <a:solidFill>
                          <a:srgbClr val="FFFFFF"/>
                        </a:solidFill>
                        <a:effectLst/>
                        <a:latin typeface="Calibri" panose="020F0502020204030204" pitchFamily="34" charset="0"/>
                      </a:endParaRPr>
                    </a:p>
                  </a:txBody>
                  <a:tcPr marL="8942" marR="8942" marT="8942" marB="0" anchor="ctr"/>
                </a:tc>
                <a:tc>
                  <a:txBody>
                    <a:bodyPr/>
                    <a:lstStyle/>
                    <a:p>
                      <a:pPr algn="ctr" rtl="0" fontAlgn="b">
                        <a:buNone/>
                      </a:pPr>
                      <a:r>
                        <a:rPr lang="el-GR" sz="1000" u="none" strike="noStrike">
                          <a:effectLst/>
                        </a:rPr>
                        <a:t>3.7%</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u="none" strike="noStrike">
                          <a:effectLst/>
                        </a:rPr>
                        <a:t>17.0%</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b="1" u="none" strike="noStrike">
                          <a:effectLst/>
                        </a:rPr>
                        <a:t>79.3%</a:t>
                      </a:r>
                      <a:endParaRPr lang="el-GR" sz="1000" b="1" i="0" u="none" strike="noStrike">
                        <a:solidFill>
                          <a:srgbClr val="000000"/>
                        </a:solidFill>
                        <a:effectLst/>
                        <a:latin typeface="Calibri" panose="020F0502020204030204" pitchFamily="34" charset="0"/>
                      </a:endParaRPr>
                    </a:p>
                  </a:txBody>
                  <a:tcPr marL="8942" marR="8942" marT="8942" marB="0" anchor="b"/>
                </a:tc>
                <a:tc>
                  <a:txBody>
                    <a:bodyPr/>
                    <a:lstStyle/>
                    <a:p>
                      <a:pPr algn="l" rtl="0" fontAlgn="ctr">
                        <a:buNone/>
                      </a:pPr>
                      <a:r>
                        <a:rPr lang="el-GR" sz="1000" u="none" strike="noStrike">
                          <a:effectLst/>
                        </a:rPr>
                        <a:t> </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1.1%</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3.3%</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3.5%</a:t>
                      </a:r>
                      <a:endParaRPr lang="el-GR" sz="1000" b="0" i="0" u="none" strike="noStrike">
                        <a:solidFill>
                          <a:srgbClr val="000000"/>
                        </a:solidFill>
                        <a:effectLst/>
                        <a:latin typeface="Calibri" panose="020F0502020204030204" pitchFamily="34" charset="0"/>
                      </a:endParaRPr>
                    </a:p>
                  </a:txBody>
                  <a:tcPr marL="8942" marR="8942" marT="8942" marB="0" anchor="ctr"/>
                </a:tc>
                <a:extLst>
                  <a:ext uri="{0D108BD9-81ED-4DB2-BD59-A6C34878D82A}">
                    <a16:rowId xmlns:a16="http://schemas.microsoft.com/office/drawing/2014/main" val="2405922918"/>
                  </a:ext>
                </a:extLst>
              </a:tr>
              <a:tr h="204500">
                <a:tc>
                  <a:txBody>
                    <a:bodyPr/>
                    <a:lstStyle/>
                    <a:p>
                      <a:pPr algn="l" rtl="0" fontAlgn="ctr">
                        <a:buNone/>
                      </a:pPr>
                      <a:r>
                        <a:rPr lang="el-GR" sz="1000" u="none" strike="noStrike">
                          <a:effectLst/>
                        </a:rPr>
                        <a:t>Κρήτη</a:t>
                      </a:r>
                      <a:endParaRPr lang="el-GR" sz="1000" b="1" i="0" u="none" strike="noStrike">
                        <a:solidFill>
                          <a:srgbClr val="FFFFFF"/>
                        </a:solidFill>
                        <a:effectLst/>
                        <a:latin typeface="Calibri" panose="020F0502020204030204" pitchFamily="34" charset="0"/>
                      </a:endParaRPr>
                    </a:p>
                  </a:txBody>
                  <a:tcPr marL="8942" marR="8942" marT="8942" marB="0" anchor="ctr"/>
                </a:tc>
                <a:tc>
                  <a:txBody>
                    <a:bodyPr/>
                    <a:lstStyle/>
                    <a:p>
                      <a:pPr algn="ctr" rtl="0" fontAlgn="b">
                        <a:buNone/>
                      </a:pPr>
                      <a:r>
                        <a:rPr lang="el-GR" sz="1000" b="1" u="none" strike="noStrike">
                          <a:effectLst/>
                        </a:rPr>
                        <a:t>18.1%</a:t>
                      </a:r>
                      <a:endParaRPr lang="el-GR" sz="1000" b="1"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u="none" strike="noStrike">
                          <a:effectLst/>
                        </a:rPr>
                        <a:t>13.0%</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ctr" rtl="0" fontAlgn="b">
                        <a:buNone/>
                      </a:pPr>
                      <a:r>
                        <a:rPr lang="el-GR" sz="1000" u="none" strike="noStrike">
                          <a:effectLst/>
                        </a:rPr>
                        <a:t>68.9%</a:t>
                      </a:r>
                      <a:endParaRPr lang="el-GR" sz="1000" b="0" i="0" u="none" strike="noStrike">
                        <a:solidFill>
                          <a:srgbClr val="000000"/>
                        </a:solidFill>
                        <a:effectLst/>
                        <a:latin typeface="Calibri" panose="020F0502020204030204" pitchFamily="34" charset="0"/>
                      </a:endParaRPr>
                    </a:p>
                  </a:txBody>
                  <a:tcPr marL="8942" marR="8942" marT="8942" marB="0" anchor="b"/>
                </a:tc>
                <a:tc>
                  <a:txBody>
                    <a:bodyPr/>
                    <a:lstStyle/>
                    <a:p>
                      <a:pPr algn="l" rtl="0" fontAlgn="ctr">
                        <a:buNone/>
                      </a:pPr>
                      <a:r>
                        <a:rPr lang="el-GR" sz="1000" u="none" strike="noStrike">
                          <a:effectLst/>
                        </a:rPr>
                        <a:t> </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9.9%</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4.8%</a:t>
                      </a:r>
                      <a:endParaRPr lang="el-GR" sz="1000" b="0" i="0" u="none" strike="noStrike">
                        <a:solidFill>
                          <a:srgbClr val="000000"/>
                        </a:solidFill>
                        <a:effectLst/>
                        <a:latin typeface="Calibri" panose="020F0502020204030204" pitchFamily="34" charset="0"/>
                      </a:endParaRPr>
                    </a:p>
                  </a:txBody>
                  <a:tcPr marL="8942" marR="8942" marT="8942" marB="0" anchor="ctr"/>
                </a:tc>
                <a:tc>
                  <a:txBody>
                    <a:bodyPr/>
                    <a:lstStyle/>
                    <a:p>
                      <a:pPr algn="ctr" rtl="0" fontAlgn="ctr">
                        <a:buNone/>
                      </a:pPr>
                      <a:r>
                        <a:rPr lang="el-GR" sz="1000" u="none" strike="noStrike">
                          <a:effectLst/>
                        </a:rPr>
                        <a:t>5.7%</a:t>
                      </a:r>
                      <a:endParaRPr lang="el-GR" sz="1000" b="0" i="0" u="none" strike="noStrike">
                        <a:solidFill>
                          <a:srgbClr val="000000"/>
                        </a:solidFill>
                        <a:effectLst/>
                        <a:latin typeface="Calibri" panose="020F0502020204030204" pitchFamily="34" charset="0"/>
                      </a:endParaRPr>
                    </a:p>
                  </a:txBody>
                  <a:tcPr marL="8942" marR="8942" marT="8942" marB="0" anchor="ctr"/>
                </a:tc>
                <a:extLst>
                  <a:ext uri="{0D108BD9-81ED-4DB2-BD59-A6C34878D82A}">
                    <a16:rowId xmlns:a16="http://schemas.microsoft.com/office/drawing/2014/main" val="3341996037"/>
                  </a:ext>
                </a:extLst>
              </a:tr>
            </a:tbl>
          </a:graphicData>
        </a:graphic>
      </p:graphicFrame>
    </p:spTree>
    <p:extLst>
      <p:ext uri="{BB962C8B-B14F-4D97-AF65-F5344CB8AC3E}">
        <p14:creationId xmlns:p14="http://schemas.microsoft.com/office/powerpoint/2010/main" val="2486903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9C1C4C0-B24E-493D-9D22-A67DF32EC70E}"/>
              </a:ext>
            </a:extLst>
          </p:cNvPr>
          <p:cNvSpPr>
            <a:spLocks noGrp="1"/>
          </p:cNvSpPr>
          <p:nvPr>
            <p:ph type="sldNum" sz="quarter" idx="12"/>
          </p:nvPr>
        </p:nvSpPr>
        <p:spPr/>
        <p:txBody>
          <a:bodyPr>
            <a:normAutofit/>
          </a:bodyPr>
          <a:lstStyle/>
          <a:p>
            <a:pPr>
              <a:spcAft>
                <a:spcPts val="600"/>
              </a:spcAft>
            </a:pPr>
            <a:fld id="{3A98EE3D-8CD1-4C3F-BD1C-C98C9596463C}" type="slidenum">
              <a:rPr lang="en-US" sz="1050">
                <a:solidFill>
                  <a:schemeClr val="tx1">
                    <a:alpha val="80000"/>
                  </a:schemeClr>
                </a:solidFill>
              </a:rPr>
              <a:pPr>
                <a:spcAft>
                  <a:spcPts val="600"/>
                </a:spcAft>
              </a:pPr>
              <a:t>18</a:t>
            </a:fld>
            <a:endParaRPr lang="en-US" sz="1050">
              <a:solidFill>
                <a:schemeClr val="tx1">
                  <a:alpha val="80000"/>
                </a:schemeClr>
              </a:solidFill>
            </a:endParaRPr>
          </a:p>
        </p:txBody>
      </p:sp>
      <p:sp>
        <p:nvSpPr>
          <p:cNvPr id="2" name="Title 1">
            <a:extLst>
              <a:ext uri="{FF2B5EF4-FFF2-40B4-BE49-F238E27FC236}">
                <a16:creationId xmlns:a16="http://schemas.microsoft.com/office/drawing/2014/main" id="{31F651D6-E6B2-448E-A684-15BD9E4C8D8A}"/>
              </a:ext>
            </a:extLst>
          </p:cNvPr>
          <p:cNvSpPr>
            <a:spLocks noGrp="1"/>
          </p:cNvSpPr>
          <p:nvPr>
            <p:ph type="title" idx="4294967295"/>
          </p:nvPr>
        </p:nvSpPr>
        <p:spPr>
          <a:xfrm>
            <a:off x="0" y="963613"/>
            <a:ext cx="3494088" cy="4930775"/>
          </a:xfrm>
        </p:spPr>
        <p:txBody>
          <a:bodyPr>
            <a:normAutofit/>
          </a:bodyPr>
          <a:lstStyle/>
          <a:p>
            <a:pPr algn="r"/>
            <a:r>
              <a:rPr lang="el-GR" b="1">
                <a:solidFill>
                  <a:schemeClr val="accent1"/>
                </a:solidFill>
              </a:rPr>
              <a:t>Περιεχόμενα</a:t>
            </a:r>
            <a:endParaRPr lang="en-US" b="1">
              <a:solidFill>
                <a:schemeClr val="accent1"/>
              </a:solidFill>
            </a:endParaRPr>
          </a:p>
        </p:txBody>
      </p:sp>
      <p:sp>
        <p:nvSpPr>
          <p:cNvPr id="3" name="Content Placeholder 2">
            <a:extLst>
              <a:ext uri="{FF2B5EF4-FFF2-40B4-BE49-F238E27FC236}">
                <a16:creationId xmlns:a16="http://schemas.microsoft.com/office/drawing/2014/main" id="{C5125050-9CCB-433C-883F-3E337D3C3E62}"/>
              </a:ext>
            </a:extLst>
          </p:cNvPr>
          <p:cNvSpPr>
            <a:spLocks noGrp="1"/>
          </p:cNvSpPr>
          <p:nvPr>
            <p:ph idx="4294967295"/>
          </p:nvPr>
        </p:nvSpPr>
        <p:spPr>
          <a:xfrm>
            <a:off x="5116530" y="963613"/>
            <a:ext cx="5866544" cy="4930775"/>
          </a:xfrm>
        </p:spPr>
        <p:txBody>
          <a:bodyPr anchor="ctr">
            <a:normAutofit/>
          </a:bodyPr>
          <a:lstStyle/>
          <a:p>
            <a:pPr marL="227965" indent="-227965">
              <a:spcBef>
                <a:spcPts val="1800"/>
              </a:spcBef>
              <a:spcAft>
                <a:spcPts val="600"/>
              </a:spcAft>
            </a:pPr>
            <a:endParaRPr lang="el-GR">
              <a:cs typeface="Calibri" panose="020F0502020204030204"/>
            </a:endParaRPr>
          </a:p>
          <a:p>
            <a:pPr marL="285750" indent="-285750">
              <a:lnSpc>
                <a:spcPct val="100000"/>
              </a:lnSpc>
              <a:spcBef>
                <a:spcPts val="600"/>
              </a:spcBef>
              <a:spcAft>
                <a:spcPts val="600"/>
              </a:spcAft>
            </a:pPr>
            <a:r>
              <a:rPr lang="el-GR" sz="2400"/>
              <a:t>Δημογραφικές τάσεις</a:t>
            </a:r>
          </a:p>
          <a:p>
            <a:pPr marL="285750" indent="-285750">
              <a:lnSpc>
                <a:spcPct val="100000"/>
              </a:lnSpc>
              <a:spcBef>
                <a:spcPts val="600"/>
              </a:spcBef>
              <a:spcAft>
                <a:spcPts val="600"/>
              </a:spcAft>
            </a:pPr>
            <a:r>
              <a:rPr lang="el-GR" sz="2400">
                <a:cs typeface="Calibri"/>
              </a:rPr>
              <a:t>Οικονομία &amp; ε</a:t>
            </a:r>
            <a:r>
              <a:rPr lang="el-GR" sz="2400"/>
              <a:t>πιχειρηματικότητα</a:t>
            </a:r>
          </a:p>
          <a:p>
            <a:pPr marL="285750" indent="-285750">
              <a:lnSpc>
                <a:spcPct val="100000"/>
              </a:lnSpc>
              <a:spcBef>
                <a:spcPts val="600"/>
              </a:spcBef>
              <a:spcAft>
                <a:spcPts val="600"/>
              </a:spcAft>
            </a:pPr>
            <a:r>
              <a:rPr lang="el-GR" sz="2400">
                <a:cs typeface="Calibri" panose="020F0502020204030204"/>
              </a:rPr>
              <a:t>Χρηματοπιστωτικός τομέας</a:t>
            </a:r>
          </a:p>
          <a:p>
            <a:pPr marL="285750" indent="-285750">
              <a:lnSpc>
                <a:spcPct val="100000"/>
              </a:lnSpc>
              <a:spcBef>
                <a:spcPts val="600"/>
              </a:spcBef>
              <a:spcAft>
                <a:spcPts val="600"/>
              </a:spcAft>
            </a:pPr>
            <a:r>
              <a:rPr lang="el-GR" sz="2400">
                <a:cs typeface="Calibri" panose="020F0502020204030204"/>
              </a:rPr>
              <a:t>Αγορά εργασίας</a:t>
            </a:r>
          </a:p>
          <a:p>
            <a:pPr marL="285750" indent="-285750">
              <a:lnSpc>
                <a:spcPct val="100000"/>
              </a:lnSpc>
              <a:spcBef>
                <a:spcPts val="600"/>
              </a:spcBef>
              <a:spcAft>
                <a:spcPts val="600"/>
              </a:spcAft>
            </a:pPr>
            <a:r>
              <a:rPr lang="el-GR" sz="2400" b="1">
                <a:cs typeface="Calibri" panose="020F0502020204030204"/>
              </a:rPr>
              <a:t>Κοινωνική ένταξη</a:t>
            </a:r>
          </a:p>
          <a:p>
            <a:pPr marL="285750" indent="-285750">
              <a:lnSpc>
                <a:spcPct val="100000"/>
              </a:lnSpc>
              <a:spcBef>
                <a:spcPts val="600"/>
              </a:spcBef>
              <a:spcAft>
                <a:spcPts val="600"/>
              </a:spcAft>
            </a:pPr>
            <a:r>
              <a:rPr lang="el-GR" sz="2400">
                <a:cs typeface="Calibri" panose="020F0502020204030204"/>
              </a:rPr>
              <a:t>Περιβάλλον, τουρισμός</a:t>
            </a:r>
          </a:p>
          <a:p>
            <a:pPr marL="227965" indent="-227965">
              <a:spcBef>
                <a:spcPts val="1800"/>
              </a:spcBef>
              <a:spcAft>
                <a:spcPts val="600"/>
              </a:spcAft>
            </a:pPr>
            <a:endParaRPr lang="en-US">
              <a:cs typeface="Calibri" panose="020F0502020204030204"/>
            </a:endParaRPr>
          </a:p>
        </p:txBody>
      </p:sp>
    </p:spTree>
    <p:extLst>
      <p:ext uri="{BB962C8B-B14F-4D97-AF65-F5344CB8AC3E}">
        <p14:creationId xmlns:p14="http://schemas.microsoft.com/office/powerpoint/2010/main" val="4079070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7B8E6B-DF57-D718-0228-3A9F76E8B652}"/>
              </a:ext>
            </a:extLst>
          </p:cNvPr>
          <p:cNvSpPr>
            <a:spLocks noGrp="1"/>
          </p:cNvSpPr>
          <p:nvPr>
            <p:ph type="title"/>
          </p:nvPr>
        </p:nvSpPr>
        <p:spPr/>
        <p:txBody>
          <a:bodyPr>
            <a:noAutofit/>
          </a:bodyPr>
          <a:lstStyle/>
          <a:p>
            <a:r>
              <a:rPr lang="el-GR" sz="2400" b="1"/>
              <a:t>Το διαθέσιμο εισόδημα των νοικοκυριών ανακάμπτει σταδιακά, αλλά ο κίνδυνος φτώχειας συνεχίζει να αποτελεί σημαντική πρόκληση</a:t>
            </a:r>
            <a:endParaRPr lang="el-GR" sz="2400" b="1">
              <a:ea typeface="Calibri"/>
              <a:cs typeface="Calibri"/>
            </a:endParaRPr>
          </a:p>
        </p:txBody>
      </p:sp>
      <p:sp>
        <p:nvSpPr>
          <p:cNvPr id="2" name="Slide Number Placeholder 1">
            <a:extLst>
              <a:ext uri="{FF2B5EF4-FFF2-40B4-BE49-F238E27FC236}">
                <a16:creationId xmlns:a16="http://schemas.microsoft.com/office/drawing/2014/main" id="{11538E04-CE52-290A-7644-DA635AD9EE1D}"/>
              </a:ext>
            </a:extLst>
          </p:cNvPr>
          <p:cNvSpPr>
            <a:spLocks noGrp="1"/>
          </p:cNvSpPr>
          <p:nvPr>
            <p:ph type="sldNum" sz="quarter" idx="12"/>
          </p:nvPr>
        </p:nvSpPr>
        <p:spPr/>
        <p:txBody>
          <a:bodyPr/>
          <a:lstStyle/>
          <a:p>
            <a:fld id="{3A98EE3D-8CD1-4C3F-BD1C-C98C9596463C}" type="slidenum">
              <a:rPr lang="en-US" smtClean="0"/>
              <a:t>19</a:t>
            </a:fld>
            <a:endParaRPr lang="en-US"/>
          </a:p>
        </p:txBody>
      </p:sp>
      <p:sp>
        <p:nvSpPr>
          <p:cNvPr id="9" name="Text Placeholder 8">
            <a:extLst>
              <a:ext uri="{FF2B5EF4-FFF2-40B4-BE49-F238E27FC236}">
                <a16:creationId xmlns:a16="http://schemas.microsoft.com/office/drawing/2014/main" id="{8B4D8B83-4EB0-3084-163A-2F6A2C0F37B1}"/>
              </a:ext>
            </a:extLst>
          </p:cNvPr>
          <p:cNvSpPr>
            <a:spLocks noGrp="1"/>
          </p:cNvSpPr>
          <p:nvPr>
            <p:ph type="body" idx="13"/>
          </p:nvPr>
        </p:nvSpPr>
        <p:spPr>
          <a:xfrm>
            <a:off x="860809" y="5330802"/>
            <a:ext cx="10514012" cy="947102"/>
          </a:xfrm>
        </p:spPr>
        <p:txBody>
          <a:bodyPr>
            <a:normAutofit/>
          </a:bodyPr>
          <a:lstStyle/>
          <a:p>
            <a:pPr marL="285750" indent="-285750" algn="just">
              <a:buFont typeface="Arial" panose="020B0604020202020204" pitchFamily="34" charset="0"/>
              <a:buChar char="•"/>
            </a:pPr>
            <a:r>
              <a:rPr lang="el-GR" sz="1400"/>
              <a:t>Το ελληνικό σύστημα κοινωνικής πρόνοιας αμβλύνει μόνο μερικώς τον κίνδυνο φτώχειας, ο οποίος καταγράφει υψηλή διασπορά και μετά τις κοινωνικές μεταβιβάσεις</a:t>
            </a:r>
          </a:p>
          <a:p>
            <a:pPr marL="285750" indent="-285750" algn="just">
              <a:buFont typeface="Arial" panose="020B0604020202020204" pitchFamily="34" charset="0"/>
              <a:buChar char="•"/>
            </a:pPr>
            <a:r>
              <a:rPr lang="el-GR" sz="1400"/>
              <a:t>Στην Ήπειρο καταγράφηκε η περισσότερο αποτελεσματική επίδραση των κοινωνικών μεταβιβάσεων το 2024</a:t>
            </a:r>
            <a:endParaRPr lang="el-GR" sz="1400">
              <a:ea typeface="Calibri"/>
              <a:cs typeface="Calibri"/>
            </a:endParaRPr>
          </a:p>
        </p:txBody>
      </p:sp>
      <p:sp>
        <p:nvSpPr>
          <p:cNvPr id="13" name="Θέση υποσέλιδου 6">
            <a:extLst>
              <a:ext uri="{FF2B5EF4-FFF2-40B4-BE49-F238E27FC236}">
                <a16:creationId xmlns:a16="http://schemas.microsoft.com/office/drawing/2014/main" id="{BC4929F2-7FC0-7E2E-2975-428125D73F15}"/>
              </a:ext>
            </a:extLst>
          </p:cNvPr>
          <p:cNvSpPr txBox="1">
            <a:spLocks/>
          </p:cNvSpPr>
          <p:nvPr/>
        </p:nvSpPr>
        <p:spPr>
          <a:xfrm>
            <a:off x="838200" y="5053012"/>
            <a:ext cx="4114800" cy="365125"/>
          </a:xfrm>
          <a:prstGeom prst="rect">
            <a:avLst/>
          </a:prstGeom>
        </p:spPr>
        <p:txBody>
          <a:bodyP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15000"/>
              </a:lnSpc>
              <a:spcAft>
                <a:spcPts val="600"/>
              </a:spcAft>
            </a:pPr>
            <a:r>
              <a:rPr lang="el-GR" sz="1000" b="1">
                <a:effectLst/>
                <a:latin typeface="Calibri" panose="020F0502020204030204" pitchFamily="34" charset="0"/>
                <a:ea typeface="Calibri" panose="020F0502020204030204" pitchFamily="34" charset="0"/>
                <a:cs typeface="Arial" panose="020B0604020202020204" pitchFamily="34" charset="0"/>
              </a:rPr>
              <a:t>Πηγή:</a:t>
            </a:r>
            <a:r>
              <a:rPr lang="el-GR" sz="1000">
                <a:effectLst/>
                <a:latin typeface="Calibri" panose="020F0502020204030204" pitchFamily="34" charset="0"/>
                <a:ea typeface="Calibri" panose="020F0502020204030204" pitchFamily="34" charset="0"/>
                <a:cs typeface="Arial" panose="020B0604020202020204" pitchFamily="34" charset="0"/>
              </a:rPr>
              <a:t> </a:t>
            </a:r>
            <a:r>
              <a:rPr lang="en-US" sz="1000">
                <a:effectLst/>
                <a:latin typeface="Calibri" panose="020F0502020204030204" pitchFamily="34" charset="0"/>
                <a:ea typeface="Calibri" panose="020F0502020204030204" pitchFamily="34" charset="0"/>
                <a:cs typeface="Arial" panose="020B0604020202020204" pitchFamily="34" charset="0"/>
              </a:rPr>
              <a:t>Eurostat</a:t>
            </a:r>
            <a:r>
              <a:rPr lang="el-GR" sz="1000">
                <a:effectLst/>
                <a:latin typeface="Calibri" panose="020F0502020204030204" pitchFamily="34" charset="0"/>
                <a:ea typeface="Calibri" panose="020F0502020204030204" pitchFamily="34" charset="0"/>
                <a:cs typeface="Arial" panose="020B0604020202020204" pitchFamily="34" charset="0"/>
              </a:rPr>
              <a:t>, </a:t>
            </a:r>
            <a:r>
              <a:rPr lang="el-GR" sz="1000" b="1">
                <a:effectLst/>
                <a:latin typeface="Calibri" panose="020F0502020204030204" pitchFamily="34" charset="0"/>
                <a:ea typeface="Calibri" panose="020F0502020204030204" pitchFamily="34" charset="0"/>
                <a:cs typeface="Arial" panose="020B0604020202020204" pitchFamily="34" charset="0"/>
              </a:rPr>
              <a:t>Επεξεργασία στοιχείων:</a:t>
            </a:r>
            <a:r>
              <a:rPr lang="el-GR" sz="1000">
                <a:effectLst/>
                <a:latin typeface="Calibri" panose="020F0502020204030204" pitchFamily="34" charset="0"/>
                <a:ea typeface="Calibri" panose="020F0502020204030204" pitchFamily="34" charset="0"/>
                <a:cs typeface="Arial" panose="020B0604020202020204" pitchFamily="34" charset="0"/>
              </a:rPr>
              <a:t> ΙΟΒΕ</a:t>
            </a:r>
            <a:endParaRPr lang="en-US" sz="1000">
              <a:effectLst/>
              <a:latin typeface="Calibri" panose="020F0502020204030204" pitchFamily="34" charset="0"/>
              <a:ea typeface="Calibri" panose="020F0502020204030204" pitchFamily="34" charset="0"/>
              <a:cs typeface="Arial" panose="020B0604020202020204" pitchFamily="34" charset="0"/>
            </a:endParaRPr>
          </a:p>
        </p:txBody>
      </p:sp>
      <p:sp>
        <p:nvSpPr>
          <p:cNvPr id="3" name="Θέση υποσέλιδου 6">
            <a:extLst>
              <a:ext uri="{FF2B5EF4-FFF2-40B4-BE49-F238E27FC236}">
                <a16:creationId xmlns:a16="http://schemas.microsoft.com/office/drawing/2014/main" id="{34DA9DF3-3003-D686-A111-7BC1EB789590}"/>
              </a:ext>
            </a:extLst>
          </p:cNvPr>
          <p:cNvSpPr>
            <a:spLocks noGrp="1"/>
          </p:cNvSpPr>
          <p:nvPr>
            <p:ph type="ftr" sz="quarter" idx="11"/>
          </p:nvPr>
        </p:nvSpPr>
        <p:spPr>
          <a:xfrm>
            <a:off x="4038600" y="6356350"/>
            <a:ext cx="4114800" cy="365125"/>
          </a:xfrm>
        </p:spPr>
        <p:txBody>
          <a:bodyPr/>
          <a:lstStyle/>
          <a:p>
            <a:r>
              <a:rPr lang="el-GR"/>
              <a:t>Ιούνιος 2026</a:t>
            </a:r>
            <a:endParaRPr lang="en-US"/>
          </a:p>
        </p:txBody>
      </p:sp>
      <p:graphicFrame>
        <p:nvGraphicFramePr>
          <p:cNvPr id="5" name="Γράφημα 4">
            <a:extLst>
              <a:ext uri="{FF2B5EF4-FFF2-40B4-BE49-F238E27FC236}">
                <a16:creationId xmlns:a16="http://schemas.microsoft.com/office/drawing/2014/main" id="{4EBEC947-A529-DF9E-5DC0-671B54FEC6F3}"/>
              </a:ext>
            </a:extLst>
          </p:cNvPr>
          <p:cNvGraphicFramePr>
            <a:graphicFrameLocks/>
          </p:cNvGraphicFramePr>
          <p:nvPr>
            <p:extLst>
              <p:ext uri="{D42A27DB-BD31-4B8C-83A1-F6EECF244321}">
                <p14:modId xmlns:p14="http://schemas.microsoft.com/office/powerpoint/2010/main" val="2032432312"/>
              </p:ext>
            </p:extLst>
          </p:nvPr>
        </p:nvGraphicFramePr>
        <p:xfrm>
          <a:off x="781729" y="1355078"/>
          <a:ext cx="5503606" cy="36194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Γράφημα 1">
            <a:extLst>
              <a:ext uri="{FF2B5EF4-FFF2-40B4-BE49-F238E27FC236}">
                <a16:creationId xmlns:a16="http://schemas.microsoft.com/office/drawing/2014/main" id="{49B7CAC5-FA2C-13AE-E8C2-8F14043F0B36}"/>
              </a:ext>
            </a:extLst>
          </p:cNvPr>
          <p:cNvGraphicFramePr>
            <a:graphicFrameLocks/>
          </p:cNvGraphicFramePr>
          <p:nvPr>
            <p:extLst>
              <p:ext uri="{D42A27DB-BD31-4B8C-83A1-F6EECF244321}">
                <p14:modId xmlns:p14="http://schemas.microsoft.com/office/powerpoint/2010/main" val="2184852067"/>
              </p:ext>
            </p:extLst>
          </p:nvPr>
        </p:nvGraphicFramePr>
        <p:xfrm>
          <a:off x="6233290" y="1355078"/>
          <a:ext cx="5176982" cy="3897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222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ABFC2-A80E-6648-5C82-94B893C7C8C3}"/>
              </a:ext>
            </a:extLst>
          </p:cNvPr>
          <p:cNvSpPr>
            <a:spLocks noGrp="1"/>
          </p:cNvSpPr>
          <p:nvPr>
            <p:ph type="title"/>
          </p:nvPr>
        </p:nvSpPr>
        <p:spPr/>
        <p:txBody>
          <a:bodyPr/>
          <a:lstStyle/>
          <a:p>
            <a:r>
              <a:rPr lang="el-GR" b="1"/>
              <a:t>Η έκθεση – τεύχος 3</a:t>
            </a:r>
            <a:r>
              <a:rPr lang="el-GR" b="1" baseline="30000"/>
              <a:t>ο</a:t>
            </a:r>
            <a:r>
              <a:rPr lang="el-GR" b="1"/>
              <a:t> </a:t>
            </a:r>
          </a:p>
        </p:txBody>
      </p:sp>
      <p:sp>
        <p:nvSpPr>
          <p:cNvPr id="3" name="Content Placeholder 2">
            <a:extLst>
              <a:ext uri="{FF2B5EF4-FFF2-40B4-BE49-F238E27FC236}">
                <a16:creationId xmlns:a16="http://schemas.microsoft.com/office/drawing/2014/main" id="{44F6AB8F-D02E-FF3A-D9BD-E6A2B3180019}"/>
              </a:ext>
            </a:extLst>
          </p:cNvPr>
          <p:cNvSpPr>
            <a:spLocks noGrp="1"/>
          </p:cNvSpPr>
          <p:nvPr>
            <p:ph idx="1"/>
          </p:nvPr>
        </p:nvSpPr>
        <p:spPr/>
        <p:txBody>
          <a:bodyPr>
            <a:normAutofit fontScale="77500" lnSpcReduction="20000"/>
          </a:bodyPr>
          <a:lstStyle/>
          <a:p>
            <a:pPr marL="0" indent="0">
              <a:buNone/>
            </a:pPr>
            <a:r>
              <a:rPr lang="el-GR" sz="2000" b="1"/>
              <a:t>Πλαίσιο. </a:t>
            </a:r>
            <a:r>
              <a:rPr lang="el-GR" sz="2000"/>
              <a:t>Ευρωπαϊκή πολιτική συνοχής, εθνικοί στόχοι περιφερειακής ανάπτυξης και σύγκλισης</a:t>
            </a:r>
          </a:p>
          <a:p>
            <a:pPr marL="0" indent="0">
              <a:buNone/>
            </a:pPr>
            <a:r>
              <a:rPr lang="el-GR" sz="2000" b="1"/>
              <a:t>Αφετηρία και σκοπός της έκθεσης</a:t>
            </a:r>
            <a:endParaRPr lang="el-GR" b="1"/>
          </a:p>
          <a:p>
            <a:endParaRPr lang="el-GR"/>
          </a:p>
          <a:p>
            <a:endParaRPr lang="el-GR"/>
          </a:p>
          <a:p>
            <a:endParaRPr lang="el-GR"/>
          </a:p>
          <a:p>
            <a:endParaRPr lang="el-GR"/>
          </a:p>
          <a:p>
            <a:endParaRPr lang="el-GR" sz="1600"/>
          </a:p>
          <a:p>
            <a:pPr marL="0" indent="0">
              <a:buNone/>
            </a:pPr>
            <a:endParaRPr lang="el-GR" sz="2000" b="1"/>
          </a:p>
          <a:p>
            <a:pPr marL="0" indent="0">
              <a:buNone/>
            </a:pPr>
            <a:endParaRPr lang="el-GR" sz="2000" b="1"/>
          </a:p>
          <a:p>
            <a:pPr marL="0" indent="0">
              <a:buNone/>
            </a:pPr>
            <a:endParaRPr lang="el-GR" sz="2000" b="1"/>
          </a:p>
          <a:p>
            <a:pPr marL="0" indent="0">
              <a:buNone/>
            </a:pPr>
            <a:r>
              <a:rPr lang="el-GR" sz="2000" b="1"/>
              <a:t>Τεύχος 1: Μάρτιος 2024</a:t>
            </a:r>
          </a:p>
          <a:p>
            <a:pPr marL="0" indent="0">
              <a:buNone/>
            </a:pPr>
            <a:r>
              <a:rPr lang="el-GR" sz="2000" b="1"/>
              <a:t>Τεύχος 2: Φεβρουάριος 2025</a:t>
            </a:r>
          </a:p>
          <a:p>
            <a:pPr marL="0" indent="0">
              <a:buNone/>
            </a:pPr>
            <a:r>
              <a:rPr lang="el-GR" sz="2000" b="1"/>
              <a:t>Τεύχος 3: Κύρια ευρήματα – περιλαμβάνει επιτελική σύνοψη ανά περιφέρεια</a:t>
            </a:r>
          </a:p>
          <a:p>
            <a:pPr lvl="1"/>
            <a:r>
              <a:rPr lang="el-GR" sz="1600"/>
              <a:t>Η ποικιλομορφία των ελληνικών περιφερειών αποτελεί μέρος του συγκριτικού τους πλεονεκτήματος</a:t>
            </a:r>
          </a:p>
          <a:p>
            <a:pPr lvl="1"/>
            <a:r>
              <a:rPr lang="el-GR" sz="1600"/>
              <a:t>Η ετερογένεια στις επιδόσεις σε μια σειρά από τομείς </a:t>
            </a:r>
            <a:r>
              <a:rPr lang="el-GR" sz="1600" dirty="0"/>
              <a:t>αναδεικνύει</a:t>
            </a:r>
            <a:r>
              <a:rPr lang="el-GR" sz="1600"/>
              <a:t> τα περιθώρια για βελτίωση και σύγκλιση</a:t>
            </a:r>
          </a:p>
          <a:p>
            <a:pPr lvl="1"/>
            <a:r>
              <a:rPr lang="el-GR" sz="1600"/>
              <a:t>Ευκαιρίες για άμβλυνση των ανισοτήτων και ενίσχυση των προοπτικών για ισόρροπη και βιώσιμη ανάπτυξη</a:t>
            </a:r>
            <a:endParaRPr lang="el-GR" sz="1200"/>
          </a:p>
          <a:p>
            <a:endParaRPr lang="el-GR"/>
          </a:p>
        </p:txBody>
      </p:sp>
      <p:graphicFrame>
        <p:nvGraphicFramePr>
          <p:cNvPr id="4" name="Diagram 3">
            <a:extLst>
              <a:ext uri="{FF2B5EF4-FFF2-40B4-BE49-F238E27FC236}">
                <a16:creationId xmlns:a16="http://schemas.microsoft.com/office/drawing/2014/main" id="{EA426378-62B1-F205-2FF1-4F82B6433788}"/>
              </a:ext>
            </a:extLst>
          </p:cNvPr>
          <p:cNvGraphicFramePr/>
          <p:nvPr>
            <p:extLst>
              <p:ext uri="{D42A27DB-BD31-4B8C-83A1-F6EECF244321}">
                <p14:modId xmlns:p14="http://schemas.microsoft.com/office/powerpoint/2010/main" val="1071785618"/>
              </p:ext>
            </p:extLst>
          </p:nvPr>
        </p:nvGraphicFramePr>
        <p:xfrm>
          <a:off x="6493274" y="1895740"/>
          <a:ext cx="4757786" cy="3000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4399F1AE-4836-A900-DEE7-DC48B933EA6E}"/>
              </a:ext>
            </a:extLst>
          </p:cNvPr>
          <p:cNvGraphicFramePr/>
          <p:nvPr>
            <p:extLst>
              <p:ext uri="{D42A27DB-BD31-4B8C-83A1-F6EECF244321}">
                <p14:modId xmlns:p14="http://schemas.microsoft.com/office/powerpoint/2010/main" val="295464025"/>
              </p:ext>
            </p:extLst>
          </p:nvPr>
        </p:nvGraphicFramePr>
        <p:xfrm>
          <a:off x="616450" y="2224513"/>
          <a:ext cx="4993241" cy="21986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Arrow: Right 5">
            <a:extLst>
              <a:ext uri="{FF2B5EF4-FFF2-40B4-BE49-F238E27FC236}">
                <a16:creationId xmlns:a16="http://schemas.microsoft.com/office/drawing/2014/main" id="{0BF9B105-0792-CB14-C3C4-DFD6D63D26FB}"/>
              </a:ext>
            </a:extLst>
          </p:cNvPr>
          <p:cNvSpPr/>
          <p:nvPr/>
        </p:nvSpPr>
        <p:spPr>
          <a:xfrm rot="20691820">
            <a:off x="5095980" y="2820414"/>
            <a:ext cx="2188396" cy="3184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Θέση υποσέλιδου 6">
            <a:extLst>
              <a:ext uri="{FF2B5EF4-FFF2-40B4-BE49-F238E27FC236}">
                <a16:creationId xmlns:a16="http://schemas.microsoft.com/office/drawing/2014/main" id="{B3A1DA13-093A-EEC0-A342-36DC25E2AE55}"/>
              </a:ext>
            </a:extLst>
          </p:cNvPr>
          <p:cNvSpPr>
            <a:spLocks noGrp="1"/>
          </p:cNvSpPr>
          <p:nvPr>
            <p:ph type="ftr" sz="quarter" idx="11"/>
          </p:nvPr>
        </p:nvSpPr>
        <p:spPr>
          <a:xfrm>
            <a:off x="4038600" y="6356350"/>
            <a:ext cx="4114800" cy="365125"/>
          </a:xfrm>
        </p:spPr>
        <p:txBody>
          <a:bodyPr/>
          <a:lstStyle/>
          <a:p>
            <a:r>
              <a:rPr lang="el-GR"/>
              <a:t>Ιούνιος 2026</a:t>
            </a:r>
            <a:endParaRPr lang="en-US"/>
          </a:p>
        </p:txBody>
      </p:sp>
      <p:sp>
        <p:nvSpPr>
          <p:cNvPr id="9" name="Slide Number Placeholder 8">
            <a:extLst>
              <a:ext uri="{FF2B5EF4-FFF2-40B4-BE49-F238E27FC236}">
                <a16:creationId xmlns:a16="http://schemas.microsoft.com/office/drawing/2014/main" id="{840CC523-EBEA-0374-CB09-E7C64D2FFCBE}"/>
              </a:ext>
            </a:extLst>
          </p:cNvPr>
          <p:cNvSpPr>
            <a:spLocks noGrp="1"/>
          </p:cNvSpPr>
          <p:nvPr>
            <p:ph type="sldNum" sz="quarter" idx="12"/>
          </p:nvPr>
        </p:nvSpPr>
        <p:spPr>
          <a:xfrm>
            <a:off x="8610600" y="6356352"/>
            <a:ext cx="2743200" cy="365125"/>
          </a:xfrm>
        </p:spPr>
        <p:txBody>
          <a:bodyPr>
            <a:normAutofit/>
          </a:bodyPr>
          <a:lstStyle/>
          <a:p>
            <a:pPr>
              <a:spcAft>
                <a:spcPts val="600"/>
              </a:spcAft>
            </a:pPr>
            <a:fld id="{3A98EE3D-8CD1-4C3F-BD1C-C98C9596463C}" type="slidenum">
              <a:rPr lang="en-US" sz="1050">
                <a:solidFill>
                  <a:schemeClr val="tx1">
                    <a:alpha val="80000"/>
                  </a:schemeClr>
                </a:solidFill>
              </a:rPr>
              <a:pPr>
                <a:spcAft>
                  <a:spcPts val="600"/>
                </a:spcAft>
              </a:pPr>
              <a:t>2</a:t>
            </a:fld>
            <a:endParaRPr lang="en-US" sz="1050">
              <a:solidFill>
                <a:schemeClr val="tx1">
                  <a:alpha val="80000"/>
                </a:schemeClr>
              </a:solidFill>
            </a:endParaRPr>
          </a:p>
        </p:txBody>
      </p:sp>
      <p:grpSp>
        <p:nvGrpSpPr>
          <p:cNvPr id="11" name="Group 10">
            <a:extLst>
              <a:ext uri="{FF2B5EF4-FFF2-40B4-BE49-F238E27FC236}">
                <a16:creationId xmlns:a16="http://schemas.microsoft.com/office/drawing/2014/main" id="{0D95EB40-5D33-E1C5-6E46-0FCC296FF725}"/>
              </a:ext>
            </a:extLst>
          </p:cNvPr>
          <p:cNvGrpSpPr/>
          <p:nvPr/>
        </p:nvGrpSpPr>
        <p:grpSpPr>
          <a:xfrm>
            <a:off x="4958638" y="3184556"/>
            <a:ext cx="2334301" cy="579367"/>
            <a:chOff x="4958638" y="3302540"/>
            <a:chExt cx="2334301" cy="579367"/>
          </a:xfrm>
        </p:grpSpPr>
        <p:sp>
          <p:nvSpPr>
            <p:cNvPr id="7" name="Arrow: Right 6">
              <a:extLst>
                <a:ext uri="{FF2B5EF4-FFF2-40B4-BE49-F238E27FC236}">
                  <a16:creationId xmlns:a16="http://schemas.microsoft.com/office/drawing/2014/main" id="{07A7097B-BE27-501E-744E-BB58FB730959}"/>
                </a:ext>
              </a:extLst>
            </p:cNvPr>
            <p:cNvSpPr/>
            <p:nvPr/>
          </p:nvSpPr>
          <p:spPr>
            <a:xfrm rot="785068">
              <a:off x="5104543" y="3563408"/>
              <a:ext cx="2188396" cy="3184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Oval 9">
              <a:extLst>
                <a:ext uri="{FF2B5EF4-FFF2-40B4-BE49-F238E27FC236}">
                  <a16:creationId xmlns:a16="http://schemas.microsoft.com/office/drawing/2014/main" id="{156E4F50-BD4E-013F-9EB5-8F05D43A93F6}"/>
                </a:ext>
              </a:extLst>
            </p:cNvPr>
            <p:cNvSpPr/>
            <p:nvPr/>
          </p:nvSpPr>
          <p:spPr>
            <a:xfrm>
              <a:off x="4958638" y="3302540"/>
              <a:ext cx="267439" cy="252919"/>
            </a:xfrm>
            <a:prstGeom prst="ellipse">
              <a:avLst/>
            </a:prstGeom>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1614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7B8E6B-DF57-D718-0228-3A9F76E8B652}"/>
              </a:ext>
            </a:extLst>
          </p:cNvPr>
          <p:cNvSpPr>
            <a:spLocks noGrp="1"/>
          </p:cNvSpPr>
          <p:nvPr>
            <p:ph type="title"/>
          </p:nvPr>
        </p:nvSpPr>
        <p:spPr/>
        <p:txBody>
          <a:bodyPr>
            <a:noAutofit/>
          </a:bodyPr>
          <a:lstStyle/>
          <a:p>
            <a:r>
              <a:rPr lang="el-GR" sz="2400" b="1">
                <a:ea typeface="Calibri"/>
                <a:cs typeface="Calibri"/>
              </a:rPr>
              <a:t>Καταγράφεται ετερογένεια σε μορφές ανισότητας ως προς το εισόδημα και την πρόσβαση σε υπηρεσίες</a:t>
            </a:r>
            <a:r>
              <a:rPr lang="fr-CH" sz="2400" b="1">
                <a:ea typeface="Calibri"/>
                <a:cs typeface="Calibri"/>
              </a:rPr>
              <a:t>, </a:t>
            </a:r>
            <a:r>
              <a:rPr lang="el-GR" sz="2400" b="1">
                <a:ea typeface="Calibri"/>
                <a:cs typeface="Calibri"/>
              </a:rPr>
              <a:t>όπως στην υγεία…</a:t>
            </a:r>
          </a:p>
        </p:txBody>
      </p:sp>
      <p:sp>
        <p:nvSpPr>
          <p:cNvPr id="2" name="Slide Number Placeholder 1">
            <a:extLst>
              <a:ext uri="{FF2B5EF4-FFF2-40B4-BE49-F238E27FC236}">
                <a16:creationId xmlns:a16="http://schemas.microsoft.com/office/drawing/2014/main" id="{11538E04-CE52-290A-7644-DA635AD9EE1D}"/>
              </a:ext>
            </a:extLst>
          </p:cNvPr>
          <p:cNvSpPr>
            <a:spLocks noGrp="1"/>
          </p:cNvSpPr>
          <p:nvPr>
            <p:ph type="sldNum" sz="quarter" idx="12"/>
          </p:nvPr>
        </p:nvSpPr>
        <p:spPr/>
        <p:txBody>
          <a:bodyPr/>
          <a:lstStyle/>
          <a:p>
            <a:fld id="{3A98EE3D-8CD1-4C3F-BD1C-C98C9596463C}" type="slidenum">
              <a:rPr lang="en-US" smtClean="0"/>
              <a:t>20</a:t>
            </a:fld>
            <a:endParaRPr lang="en-US"/>
          </a:p>
        </p:txBody>
      </p:sp>
      <p:sp>
        <p:nvSpPr>
          <p:cNvPr id="9" name="Text Placeholder 8">
            <a:extLst>
              <a:ext uri="{FF2B5EF4-FFF2-40B4-BE49-F238E27FC236}">
                <a16:creationId xmlns:a16="http://schemas.microsoft.com/office/drawing/2014/main" id="{8B4D8B83-4EB0-3084-163A-2F6A2C0F37B1}"/>
              </a:ext>
            </a:extLst>
          </p:cNvPr>
          <p:cNvSpPr>
            <a:spLocks noGrp="1"/>
          </p:cNvSpPr>
          <p:nvPr>
            <p:ph type="body" idx="13"/>
          </p:nvPr>
        </p:nvSpPr>
        <p:spPr>
          <a:xfrm>
            <a:off x="839789" y="5478461"/>
            <a:ext cx="10514012" cy="784115"/>
          </a:xfrm>
        </p:spPr>
        <p:txBody>
          <a:bodyPr>
            <a:normAutofit fontScale="92500"/>
          </a:bodyPr>
          <a:lstStyle/>
          <a:p>
            <a:pPr algn="ctr"/>
            <a:r>
              <a:rPr lang="el-GR"/>
              <a:t>Μεγάλη διασπορά στις </a:t>
            </a:r>
            <a:r>
              <a:rPr lang="el-GR" err="1"/>
              <a:t>αυτοαναφερόμενες</a:t>
            </a:r>
            <a:r>
              <a:rPr lang="el-GR"/>
              <a:t> μη εξυπηρετούμενες ιατρικές ανάγκες, πολύ υψηλότερες του μ.ό. στην ΕΕ (3,0%).</a:t>
            </a:r>
          </a:p>
          <a:p>
            <a:pPr algn="ctr"/>
            <a:r>
              <a:rPr lang="el-GR">
                <a:ea typeface="Calibri"/>
                <a:cs typeface="Calibri"/>
              </a:rPr>
              <a:t>Περιθώριο για σύγκλιση στις υποδομές υγείας ανά περιφέρεια</a:t>
            </a:r>
            <a:endParaRPr lang="el-GR"/>
          </a:p>
        </p:txBody>
      </p:sp>
      <p:sp>
        <p:nvSpPr>
          <p:cNvPr id="12" name="Θέση υποσέλιδου 6">
            <a:extLst>
              <a:ext uri="{FF2B5EF4-FFF2-40B4-BE49-F238E27FC236}">
                <a16:creationId xmlns:a16="http://schemas.microsoft.com/office/drawing/2014/main" id="{022AE0F1-57DE-47C9-DE0D-37F948517156}"/>
              </a:ext>
            </a:extLst>
          </p:cNvPr>
          <p:cNvSpPr txBox="1">
            <a:spLocks/>
          </p:cNvSpPr>
          <p:nvPr/>
        </p:nvSpPr>
        <p:spPr>
          <a:xfrm>
            <a:off x="838199" y="5193535"/>
            <a:ext cx="4114800" cy="365125"/>
          </a:xfrm>
          <a:prstGeom prst="rect">
            <a:avLst/>
          </a:prstGeom>
        </p:spPr>
        <p:txBody>
          <a:bodyP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15000"/>
              </a:lnSpc>
              <a:spcAft>
                <a:spcPts val="600"/>
              </a:spcAft>
            </a:pPr>
            <a:r>
              <a:rPr lang="el-GR" sz="1000" b="1">
                <a:effectLst/>
                <a:latin typeface="Calibri" panose="020F0502020204030204" pitchFamily="34" charset="0"/>
                <a:ea typeface="Calibri" panose="020F0502020204030204" pitchFamily="34" charset="0"/>
                <a:cs typeface="Arial" panose="020B0604020202020204" pitchFamily="34" charset="0"/>
              </a:rPr>
              <a:t>Πηγή:</a:t>
            </a:r>
            <a:r>
              <a:rPr lang="el-GR" sz="1000">
                <a:effectLst/>
                <a:latin typeface="Calibri" panose="020F0502020204030204" pitchFamily="34" charset="0"/>
                <a:ea typeface="Calibri" panose="020F0502020204030204" pitchFamily="34" charset="0"/>
                <a:cs typeface="Arial" panose="020B0604020202020204" pitchFamily="34" charset="0"/>
              </a:rPr>
              <a:t> </a:t>
            </a:r>
            <a:r>
              <a:rPr lang="en-US" sz="1000">
                <a:effectLst/>
                <a:latin typeface="Calibri" panose="020F0502020204030204" pitchFamily="34" charset="0"/>
                <a:ea typeface="Calibri" panose="020F0502020204030204" pitchFamily="34" charset="0"/>
                <a:cs typeface="Arial" panose="020B0604020202020204" pitchFamily="34" charset="0"/>
              </a:rPr>
              <a:t>Eurostat</a:t>
            </a:r>
            <a:r>
              <a:rPr lang="el-GR" sz="1000">
                <a:effectLst/>
                <a:latin typeface="Calibri" panose="020F0502020204030204" pitchFamily="34" charset="0"/>
                <a:ea typeface="Calibri" panose="020F0502020204030204" pitchFamily="34" charset="0"/>
                <a:cs typeface="Arial" panose="020B0604020202020204" pitchFamily="34" charset="0"/>
              </a:rPr>
              <a:t>, </a:t>
            </a:r>
            <a:r>
              <a:rPr lang="el-GR" sz="1000" b="1">
                <a:effectLst/>
                <a:latin typeface="Calibri" panose="020F0502020204030204" pitchFamily="34" charset="0"/>
                <a:ea typeface="Calibri" panose="020F0502020204030204" pitchFamily="34" charset="0"/>
                <a:cs typeface="Arial" panose="020B0604020202020204" pitchFamily="34" charset="0"/>
              </a:rPr>
              <a:t>Επεξεργασία στοιχείων:</a:t>
            </a:r>
            <a:r>
              <a:rPr lang="el-GR" sz="1000">
                <a:effectLst/>
                <a:latin typeface="Calibri" panose="020F0502020204030204" pitchFamily="34" charset="0"/>
                <a:ea typeface="Calibri" panose="020F0502020204030204" pitchFamily="34" charset="0"/>
                <a:cs typeface="Arial" panose="020B0604020202020204" pitchFamily="34" charset="0"/>
              </a:rPr>
              <a:t> ΙΟΒΕ</a:t>
            </a:r>
            <a:endParaRPr lang="en-US" sz="1000">
              <a:effectLst/>
              <a:latin typeface="Calibri" panose="020F0502020204030204" pitchFamily="34" charset="0"/>
              <a:ea typeface="Calibri" panose="020F0502020204030204" pitchFamily="34" charset="0"/>
              <a:cs typeface="Arial" panose="020B0604020202020204" pitchFamily="34" charset="0"/>
            </a:endParaRPr>
          </a:p>
        </p:txBody>
      </p:sp>
      <p:sp>
        <p:nvSpPr>
          <p:cNvPr id="3" name="Θέση υποσέλιδου 6">
            <a:extLst>
              <a:ext uri="{FF2B5EF4-FFF2-40B4-BE49-F238E27FC236}">
                <a16:creationId xmlns:a16="http://schemas.microsoft.com/office/drawing/2014/main" id="{D89D9409-B2AB-5A85-D0D2-BC0BEE30B36D}"/>
              </a:ext>
            </a:extLst>
          </p:cNvPr>
          <p:cNvSpPr>
            <a:spLocks noGrp="1"/>
          </p:cNvSpPr>
          <p:nvPr>
            <p:ph type="ftr" sz="quarter" idx="11"/>
          </p:nvPr>
        </p:nvSpPr>
        <p:spPr>
          <a:xfrm>
            <a:off x="4038600" y="6356350"/>
            <a:ext cx="4114800" cy="365125"/>
          </a:xfrm>
        </p:spPr>
        <p:txBody>
          <a:bodyPr/>
          <a:lstStyle/>
          <a:p>
            <a:r>
              <a:rPr lang="el-GR"/>
              <a:t>Ιούνιος 2026</a:t>
            </a:r>
            <a:endParaRPr lang="en-US"/>
          </a:p>
        </p:txBody>
      </p:sp>
      <p:graphicFrame>
        <p:nvGraphicFramePr>
          <p:cNvPr id="5" name="Γράφημα 4">
            <a:extLst>
              <a:ext uri="{FF2B5EF4-FFF2-40B4-BE49-F238E27FC236}">
                <a16:creationId xmlns:a16="http://schemas.microsoft.com/office/drawing/2014/main" id="{22F4943B-693A-5CF8-476C-FDC5A8522838}"/>
              </a:ext>
            </a:extLst>
          </p:cNvPr>
          <p:cNvGraphicFramePr>
            <a:graphicFrameLocks/>
          </p:cNvGraphicFramePr>
          <p:nvPr>
            <p:extLst>
              <p:ext uri="{D42A27DB-BD31-4B8C-83A1-F6EECF244321}">
                <p14:modId xmlns:p14="http://schemas.microsoft.com/office/powerpoint/2010/main" val="3003995788"/>
              </p:ext>
            </p:extLst>
          </p:nvPr>
        </p:nvGraphicFramePr>
        <p:xfrm>
          <a:off x="6096001" y="1271954"/>
          <a:ext cx="5501318" cy="37880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Γράφημα 1">
            <a:extLst>
              <a:ext uri="{FF2B5EF4-FFF2-40B4-BE49-F238E27FC236}">
                <a16:creationId xmlns:a16="http://schemas.microsoft.com/office/drawing/2014/main" id="{EE0F6993-4842-9FEE-53B8-947AEA9C7BBB}"/>
              </a:ext>
            </a:extLst>
          </p:cNvPr>
          <p:cNvGraphicFramePr/>
          <p:nvPr>
            <p:extLst>
              <p:ext uri="{D42A27DB-BD31-4B8C-83A1-F6EECF244321}">
                <p14:modId xmlns:p14="http://schemas.microsoft.com/office/powerpoint/2010/main" val="685507229"/>
              </p:ext>
            </p:extLst>
          </p:nvPr>
        </p:nvGraphicFramePr>
        <p:xfrm>
          <a:off x="722223" y="1299340"/>
          <a:ext cx="5211509" cy="38941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4888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A3CEDF1-94DE-2C93-2310-7F888C77E895}"/>
              </a:ext>
            </a:extLst>
          </p:cNvPr>
          <p:cNvSpPr>
            <a:spLocks noGrp="1"/>
          </p:cNvSpPr>
          <p:nvPr>
            <p:ph type="title"/>
          </p:nvPr>
        </p:nvSpPr>
        <p:spPr/>
        <p:txBody>
          <a:bodyPr>
            <a:noAutofit/>
          </a:bodyPr>
          <a:lstStyle/>
          <a:p>
            <a:r>
              <a:rPr lang="el-GR" sz="2400" b="1"/>
              <a:t>Σημαντικό μερίδιο νέων της περιφέρειας παραμένει ανενεργό... </a:t>
            </a:r>
            <a:endParaRPr lang="el-GR" sz="2400" b="1">
              <a:ea typeface="Calibri"/>
              <a:cs typeface="Calibri"/>
            </a:endParaRPr>
          </a:p>
        </p:txBody>
      </p:sp>
      <p:sp>
        <p:nvSpPr>
          <p:cNvPr id="4" name="Slide Number Placeholder 3">
            <a:extLst>
              <a:ext uri="{FF2B5EF4-FFF2-40B4-BE49-F238E27FC236}">
                <a16:creationId xmlns:a16="http://schemas.microsoft.com/office/drawing/2014/main" id="{9AFA097E-1740-054C-4F86-A979C3A53C28}"/>
              </a:ext>
            </a:extLst>
          </p:cNvPr>
          <p:cNvSpPr>
            <a:spLocks noGrp="1"/>
          </p:cNvSpPr>
          <p:nvPr>
            <p:ph type="sldNum" sz="quarter" idx="12"/>
          </p:nvPr>
        </p:nvSpPr>
        <p:spPr/>
        <p:txBody>
          <a:bodyPr/>
          <a:lstStyle/>
          <a:p>
            <a:fld id="{3A98EE3D-8CD1-4C3F-BD1C-C98C9596463C}" type="slidenum">
              <a:rPr lang="en-US" smtClean="0"/>
              <a:t>21</a:t>
            </a:fld>
            <a:endParaRPr lang="en-US"/>
          </a:p>
        </p:txBody>
      </p:sp>
      <p:sp>
        <p:nvSpPr>
          <p:cNvPr id="10" name="Text Placeholder 9">
            <a:extLst>
              <a:ext uri="{FF2B5EF4-FFF2-40B4-BE49-F238E27FC236}">
                <a16:creationId xmlns:a16="http://schemas.microsoft.com/office/drawing/2014/main" id="{0C2B32F3-BD4B-E990-6224-D49AFC779F6F}"/>
              </a:ext>
            </a:extLst>
          </p:cNvPr>
          <p:cNvSpPr>
            <a:spLocks noGrp="1"/>
          </p:cNvSpPr>
          <p:nvPr>
            <p:ph type="body" idx="13"/>
          </p:nvPr>
        </p:nvSpPr>
        <p:spPr>
          <a:xfrm>
            <a:off x="839789" y="5715000"/>
            <a:ext cx="10514012" cy="468314"/>
          </a:xfrm>
        </p:spPr>
        <p:txBody>
          <a:bodyPr>
            <a:normAutofit fontScale="92500"/>
          </a:bodyPr>
          <a:lstStyle/>
          <a:p>
            <a:pPr algn="ctr"/>
            <a:r>
              <a:rPr lang="el-GR"/>
              <a:t>…ενώ ταυτόχρονα υπολείπεται σημαντικά το μερίδιο του πληθυσμού σε μεγαλύτερες ηλικίες που συνεχίζει να εκπαιδεύεται.</a:t>
            </a:r>
          </a:p>
        </p:txBody>
      </p:sp>
      <p:sp>
        <p:nvSpPr>
          <p:cNvPr id="6" name="Footer Placeholder 5">
            <a:extLst>
              <a:ext uri="{FF2B5EF4-FFF2-40B4-BE49-F238E27FC236}">
                <a16:creationId xmlns:a16="http://schemas.microsoft.com/office/drawing/2014/main" id="{88BA9C60-F449-CB4F-184A-29B83B9B277E}"/>
              </a:ext>
            </a:extLst>
          </p:cNvPr>
          <p:cNvSpPr>
            <a:spLocks noGrp="1"/>
          </p:cNvSpPr>
          <p:nvPr>
            <p:ph type="ftr" sz="quarter" idx="11"/>
          </p:nvPr>
        </p:nvSpPr>
        <p:spPr/>
        <p:txBody>
          <a:bodyPr/>
          <a:lstStyle/>
          <a:p>
            <a:r>
              <a:rPr lang="el-GR"/>
              <a:t>Ιούνιος 2026</a:t>
            </a:r>
            <a:endParaRPr lang="en-US"/>
          </a:p>
        </p:txBody>
      </p:sp>
      <p:sp>
        <p:nvSpPr>
          <p:cNvPr id="11" name="Θέση υποσέλιδου 6">
            <a:extLst>
              <a:ext uri="{FF2B5EF4-FFF2-40B4-BE49-F238E27FC236}">
                <a16:creationId xmlns:a16="http://schemas.microsoft.com/office/drawing/2014/main" id="{68A33B81-31BE-1AB6-B9F4-CE3A5EF69EFD}"/>
              </a:ext>
            </a:extLst>
          </p:cNvPr>
          <p:cNvSpPr txBox="1">
            <a:spLocks/>
          </p:cNvSpPr>
          <p:nvPr/>
        </p:nvSpPr>
        <p:spPr>
          <a:xfrm>
            <a:off x="838199" y="5292725"/>
            <a:ext cx="4114800" cy="365125"/>
          </a:xfrm>
          <a:prstGeom prst="rect">
            <a:avLst/>
          </a:prstGeom>
        </p:spPr>
        <p:txBody>
          <a:bodyP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15000"/>
              </a:lnSpc>
              <a:spcAft>
                <a:spcPts val="600"/>
              </a:spcAft>
            </a:pPr>
            <a:r>
              <a:rPr lang="el-GR" sz="1000" b="1">
                <a:effectLst/>
                <a:latin typeface="Calibri" panose="020F0502020204030204" pitchFamily="34" charset="0"/>
                <a:ea typeface="Calibri" panose="020F0502020204030204" pitchFamily="34" charset="0"/>
                <a:cs typeface="Arial" panose="020B0604020202020204" pitchFamily="34" charset="0"/>
              </a:rPr>
              <a:t>Πηγή:</a:t>
            </a:r>
            <a:r>
              <a:rPr lang="el-GR" sz="1000">
                <a:effectLst/>
                <a:latin typeface="Calibri" panose="020F0502020204030204" pitchFamily="34" charset="0"/>
                <a:ea typeface="Calibri" panose="020F0502020204030204" pitchFamily="34" charset="0"/>
                <a:cs typeface="Arial" panose="020B0604020202020204" pitchFamily="34" charset="0"/>
              </a:rPr>
              <a:t> </a:t>
            </a:r>
            <a:r>
              <a:rPr lang="en-US" sz="1000">
                <a:effectLst/>
                <a:latin typeface="Calibri" panose="020F0502020204030204" pitchFamily="34" charset="0"/>
                <a:ea typeface="Calibri" panose="020F0502020204030204" pitchFamily="34" charset="0"/>
                <a:cs typeface="Arial" panose="020B0604020202020204" pitchFamily="34" charset="0"/>
              </a:rPr>
              <a:t>Eurostat</a:t>
            </a:r>
            <a:r>
              <a:rPr lang="el-GR" sz="1000">
                <a:effectLst/>
                <a:latin typeface="Calibri" panose="020F0502020204030204" pitchFamily="34" charset="0"/>
                <a:ea typeface="Calibri" panose="020F0502020204030204" pitchFamily="34" charset="0"/>
                <a:cs typeface="Arial" panose="020B0604020202020204" pitchFamily="34" charset="0"/>
              </a:rPr>
              <a:t>, </a:t>
            </a:r>
            <a:r>
              <a:rPr lang="el-GR" sz="1000" b="1">
                <a:effectLst/>
                <a:latin typeface="Calibri" panose="020F0502020204030204" pitchFamily="34" charset="0"/>
                <a:ea typeface="Calibri" panose="020F0502020204030204" pitchFamily="34" charset="0"/>
                <a:cs typeface="Arial" panose="020B0604020202020204" pitchFamily="34" charset="0"/>
              </a:rPr>
              <a:t>Επεξεργασία στοιχείων:</a:t>
            </a:r>
            <a:r>
              <a:rPr lang="el-GR" sz="1000">
                <a:effectLst/>
                <a:latin typeface="Calibri" panose="020F0502020204030204" pitchFamily="34" charset="0"/>
                <a:ea typeface="Calibri" panose="020F0502020204030204" pitchFamily="34" charset="0"/>
                <a:cs typeface="Arial" panose="020B0604020202020204" pitchFamily="34" charset="0"/>
              </a:rPr>
              <a:t> ΙΟΒΕ</a:t>
            </a:r>
            <a:endParaRPr lang="en-US" sz="100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8" name="Γράφημα 7">
            <a:extLst>
              <a:ext uri="{FF2B5EF4-FFF2-40B4-BE49-F238E27FC236}">
                <a16:creationId xmlns:a16="http://schemas.microsoft.com/office/drawing/2014/main" id="{F7DB7128-2ECF-E62A-7274-35415CBF11E9}"/>
              </a:ext>
            </a:extLst>
          </p:cNvPr>
          <p:cNvGraphicFramePr>
            <a:graphicFrameLocks/>
          </p:cNvGraphicFramePr>
          <p:nvPr>
            <p:extLst>
              <p:ext uri="{D42A27DB-BD31-4B8C-83A1-F6EECF244321}">
                <p14:modId xmlns:p14="http://schemas.microsoft.com/office/powerpoint/2010/main" val="1447340021"/>
              </p:ext>
            </p:extLst>
          </p:nvPr>
        </p:nvGraphicFramePr>
        <p:xfrm>
          <a:off x="6076336" y="1264057"/>
          <a:ext cx="5820696" cy="38556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Γράφημα 1">
            <a:extLst>
              <a:ext uri="{FF2B5EF4-FFF2-40B4-BE49-F238E27FC236}">
                <a16:creationId xmlns:a16="http://schemas.microsoft.com/office/drawing/2014/main" id="{E177A893-8357-32B6-1A46-8E3654F0D032}"/>
              </a:ext>
            </a:extLst>
          </p:cNvPr>
          <p:cNvGraphicFramePr/>
          <p:nvPr>
            <p:extLst>
              <p:ext uri="{D42A27DB-BD31-4B8C-83A1-F6EECF244321}">
                <p14:modId xmlns:p14="http://schemas.microsoft.com/office/powerpoint/2010/main" val="2753931299"/>
              </p:ext>
            </p:extLst>
          </p:nvPr>
        </p:nvGraphicFramePr>
        <p:xfrm>
          <a:off x="689331" y="1379944"/>
          <a:ext cx="5191774" cy="3855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008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9C1C4C0-B24E-493D-9D22-A67DF32EC70E}"/>
              </a:ext>
            </a:extLst>
          </p:cNvPr>
          <p:cNvSpPr>
            <a:spLocks noGrp="1"/>
          </p:cNvSpPr>
          <p:nvPr>
            <p:ph type="sldNum" sz="quarter" idx="12"/>
          </p:nvPr>
        </p:nvSpPr>
        <p:spPr/>
        <p:txBody>
          <a:bodyPr>
            <a:normAutofit/>
          </a:bodyPr>
          <a:lstStyle/>
          <a:p>
            <a:pPr>
              <a:spcAft>
                <a:spcPts val="600"/>
              </a:spcAft>
            </a:pPr>
            <a:fld id="{3A98EE3D-8CD1-4C3F-BD1C-C98C9596463C}" type="slidenum">
              <a:rPr lang="en-US" sz="1050">
                <a:solidFill>
                  <a:schemeClr val="tx1">
                    <a:alpha val="80000"/>
                  </a:schemeClr>
                </a:solidFill>
              </a:rPr>
              <a:pPr>
                <a:spcAft>
                  <a:spcPts val="600"/>
                </a:spcAft>
              </a:pPr>
              <a:t>22</a:t>
            </a:fld>
            <a:endParaRPr lang="en-US" sz="1050">
              <a:solidFill>
                <a:schemeClr val="tx1">
                  <a:alpha val="80000"/>
                </a:schemeClr>
              </a:solidFill>
            </a:endParaRPr>
          </a:p>
        </p:txBody>
      </p:sp>
      <p:sp>
        <p:nvSpPr>
          <p:cNvPr id="2" name="Title 1">
            <a:extLst>
              <a:ext uri="{FF2B5EF4-FFF2-40B4-BE49-F238E27FC236}">
                <a16:creationId xmlns:a16="http://schemas.microsoft.com/office/drawing/2014/main" id="{31F651D6-E6B2-448E-A684-15BD9E4C8D8A}"/>
              </a:ext>
            </a:extLst>
          </p:cNvPr>
          <p:cNvSpPr>
            <a:spLocks noGrp="1"/>
          </p:cNvSpPr>
          <p:nvPr>
            <p:ph type="title" idx="4294967295"/>
          </p:nvPr>
        </p:nvSpPr>
        <p:spPr>
          <a:xfrm>
            <a:off x="0" y="963613"/>
            <a:ext cx="3494088" cy="4930775"/>
          </a:xfrm>
        </p:spPr>
        <p:txBody>
          <a:bodyPr>
            <a:normAutofit/>
          </a:bodyPr>
          <a:lstStyle/>
          <a:p>
            <a:pPr algn="r"/>
            <a:r>
              <a:rPr lang="el-GR" b="1">
                <a:solidFill>
                  <a:schemeClr val="accent1"/>
                </a:solidFill>
              </a:rPr>
              <a:t>Περιεχόμενα</a:t>
            </a:r>
            <a:endParaRPr lang="en-US" b="1">
              <a:solidFill>
                <a:schemeClr val="accent1"/>
              </a:solidFill>
            </a:endParaRPr>
          </a:p>
        </p:txBody>
      </p:sp>
      <p:sp>
        <p:nvSpPr>
          <p:cNvPr id="3" name="Content Placeholder 2">
            <a:extLst>
              <a:ext uri="{FF2B5EF4-FFF2-40B4-BE49-F238E27FC236}">
                <a16:creationId xmlns:a16="http://schemas.microsoft.com/office/drawing/2014/main" id="{C5125050-9CCB-433C-883F-3E337D3C3E62}"/>
              </a:ext>
            </a:extLst>
          </p:cNvPr>
          <p:cNvSpPr>
            <a:spLocks noGrp="1"/>
          </p:cNvSpPr>
          <p:nvPr>
            <p:ph idx="4294967295"/>
          </p:nvPr>
        </p:nvSpPr>
        <p:spPr>
          <a:xfrm>
            <a:off x="5116530" y="963613"/>
            <a:ext cx="5866544" cy="4930775"/>
          </a:xfrm>
        </p:spPr>
        <p:txBody>
          <a:bodyPr anchor="ctr">
            <a:normAutofit/>
          </a:bodyPr>
          <a:lstStyle/>
          <a:p>
            <a:pPr marL="227965" indent="-227965">
              <a:spcBef>
                <a:spcPts val="1800"/>
              </a:spcBef>
              <a:spcAft>
                <a:spcPts val="600"/>
              </a:spcAft>
            </a:pPr>
            <a:endParaRPr lang="el-GR">
              <a:cs typeface="Calibri" panose="020F0502020204030204"/>
            </a:endParaRPr>
          </a:p>
          <a:p>
            <a:pPr marL="285750" indent="-285750">
              <a:lnSpc>
                <a:spcPct val="100000"/>
              </a:lnSpc>
              <a:spcBef>
                <a:spcPts val="600"/>
              </a:spcBef>
              <a:spcAft>
                <a:spcPts val="600"/>
              </a:spcAft>
            </a:pPr>
            <a:r>
              <a:rPr lang="el-GR" sz="2400"/>
              <a:t>Δημογραφικές τάσεις</a:t>
            </a:r>
          </a:p>
          <a:p>
            <a:pPr marL="285750" indent="-285750">
              <a:lnSpc>
                <a:spcPct val="100000"/>
              </a:lnSpc>
              <a:spcBef>
                <a:spcPts val="600"/>
              </a:spcBef>
              <a:spcAft>
                <a:spcPts val="600"/>
              </a:spcAft>
            </a:pPr>
            <a:r>
              <a:rPr lang="el-GR" sz="2400">
                <a:cs typeface="Calibri"/>
              </a:rPr>
              <a:t>Οικονομία &amp; ε</a:t>
            </a:r>
            <a:r>
              <a:rPr lang="el-GR" sz="2400"/>
              <a:t>πιχειρηματικότητα</a:t>
            </a:r>
          </a:p>
          <a:p>
            <a:pPr marL="285750" indent="-285750">
              <a:lnSpc>
                <a:spcPct val="100000"/>
              </a:lnSpc>
              <a:spcBef>
                <a:spcPts val="600"/>
              </a:spcBef>
              <a:spcAft>
                <a:spcPts val="600"/>
              </a:spcAft>
            </a:pPr>
            <a:r>
              <a:rPr lang="el-GR" sz="2400">
                <a:cs typeface="Calibri" panose="020F0502020204030204"/>
              </a:rPr>
              <a:t>Χρηματοπιστωτικός τομέας</a:t>
            </a:r>
          </a:p>
          <a:p>
            <a:pPr marL="285750" indent="-285750">
              <a:lnSpc>
                <a:spcPct val="100000"/>
              </a:lnSpc>
              <a:spcBef>
                <a:spcPts val="600"/>
              </a:spcBef>
              <a:spcAft>
                <a:spcPts val="600"/>
              </a:spcAft>
            </a:pPr>
            <a:r>
              <a:rPr lang="el-GR" sz="2400">
                <a:cs typeface="Calibri" panose="020F0502020204030204"/>
              </a:rPr>
              <a:t>Αγορά εργασίας</a:t>
            </a:r>
          </a:p>
          <a:p>
            <a:pPr marL="285750" indent="-285750">
              <a:lnSpc>
                <a:spcPct val="100000"/>
              </a:lnSpc>
              <a:spcBef>
                <a:spcPts val="600"/>
              </a:spcBef>
              <a:spcAft>
                <a:spcPts val="600"/>
              </a:spcAft>
            </a:pPr>
            <a:r>
              <a:rPr lang="el-GR" sz="2400">
                <a:cs typeface="Calibri" panose="020F0502020204030204"/>
              </a:rPr>
              <a:t>Κοινωνική ένταξη</a:t>
            </a:r>
          </a:p>
          <a:p>
            <a:pPr marL="285750" indent="-285750">
              <a:lnSpc>
                <a:spcPct val="100000"/>
              </a:lnSpc>
              <a:spcBef>
                <a:spcPts val="600"/>
              </a:spcBef>
              <a:spcAft>
                <a:spcPts val="600"/>
              </a:spcAft>
            </a:pPr>
            <a:r>
              <a:rPr lang="el-GR" sz="2400" b="1">
                <a:cs typeface="Calibri" panose="020F0502020204030204"/>
              </a:rPr>
              <a:t>Περιβάλλον, τουρισμός</a:t>
            </a:r>
            <a:endParaRPr lang="el-GR" b="1">
              <a:cs typeface="Calibri" panose="020F0502020204030204"/>
            </a:endParaRPr>
          </a:p>
          <a:p>
            <a:pPr marL="227965" indent="-227965">
              <a:spcBef>
                <a:spcPts val="1800"/>
              </a:spcBef>
              <a:spcAft>
                <a:spcPts val="600"/>
              </a:spcAft>
            </a:pPr>
            <a:endParaRPr lang="en-US">
              <a:cs typeface="Calibri" panose="020F0502020204030204"/>
            </a:endParaRPr>
          </a:p>
        </p:txBody>
      </p:sp>
    </p:spTree>
    <p:extLst>
      <p:ext uri="{BB962C8B-B14F-4D97-AF65-F5344CB8AC3E}">
        <p14:creationId xmlns:p14="http://schemas.microsoft.com/office/powerpoint/2010/main" val="1449311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9EF79-9D0C-D858-6E53-D7BDE9C18D52}"/>
              </a:ext>
            </a:extLst>
          </p:cNvPr>
          <p:cNvSpPr>
            <a:spLocks noGrp="1"/>
          </p:cNvSpPr>
          <p:nvPr>
            <p:ph type="title"/>
          </p:nvPr>
        </p:nvSpPr>
        <p:spPr/>
        <p:txBody>
          <a:bodyPr>
            <a:normAutofit/>
          </a:bodyPr>
          <a:lstStyle/>
          <a:p>
            <a:pPr algn="just"/>
            <a:r>
              <a:rPr lang="el-GR"/>
              <a:t>Η κλιματική αλλαγή επηρεάζει όλες τις περιφέρειες </a:t>
            </a:r>
            <a:endParaRPr lang="en-US"/>
          </a:p>
        </p:txBody>
      </p:sp>
      <p:sp>
        <p:nvSpPr>
          <p:cNvPr id="5" name="Slide Number Placeholder 4">
            <a:extLst>
              <a:ext uri="{FF2B5EF4-FFF2-40B4-BE49-F238E27FC236}">
                <a16:creationId xmlns:a16="http://schemas.microsoft.com/office/drawing/2014/main" id="{9C076E4D-ACF0-12D0-0FA6-80C9B736EEE9}"/>
              </a:ext>
            </a:extLst>
          </p:cNvPr>
          <p:cNvSpPr>
            <a:spLocks noGrp="1"/>
          </p:cNvSpPr>
          <p:nvPr>
            <p:ph type="sldNum" sz="quarter" idx="12"/>
          </p:nvPr>
        </p:nvSpPr>
        <p:spPr/>
        <p:txBody>
          <a:bodyPr/>
          <a:lstStyle/>
          <a:p>
            <a:fld id="{3A98EE3D-8CD1-4C3F-BD1C-C98C9596463C}" type="slidenum">
              <a:rPr lang="en-US" smtClean="0"/>
              <a:t>23</a:t>
            </a:fld>
            <a:endParaRPr lang="en-US"/>
          </a:p>
        </p:txBody>
      </p:sp>
      <p:sp>
        <p:nvSpPr>
          <p:cNvPr id="6" name="Text Placeholder 5">
            <a:extLst>
              <a:ext uri="{FF2B5EF4-FFF2-40B4-BE49-F238E27FC236}">
                <a16:creationId xmlns:a16="http://schemas.microsoft.com/office/drawing/2014/main" id="{E1E4921F-EFEA-4374-A7DA-16B2674BEDFC}"/>
              </a:ext>
            </a:extLst>
          </p:cNvPr>
          <p:cNvSpPr>
            <a:spLocks noGrp="1"/>
          </p:cNvSpPr>
          <p:nvPr>
            <p:ph type="body" idx="13"/>
          </p:nvPr>
        </p:nvSpPr>
        <p:spPr>
          <a:xfrm>
            <a:off x="839789" y="5451374"/>
            <a:ext cx="10514012" cy="821607"/>
          </a:xfrm>
        </p:spPr>
        <p:txBody>
          <a:bodyPr>
            <a:normAutofit/>
          </a:bodyPr>
          <a:lstStyle/>
          <a:p>
            <a:pPr algn="ctr">
              <a:lnSpc>
                <a:spcPct val="120000"/>
              </a:lnSpc>
              <a:spcBef>
                <a:spcPts val="0"/>
              </a:spcBef>
              <a:spcAft>
                <a:spcPts val="200"/>
              </a:spcAft>
            </a:pPr>
            <a:r>
              <a:rPr lang="en-US" sz="1400"/>
              <a:t>O</a:t>
            </a:r>
            <a:r>
              <a:rPr lang="el-GR" sz="1400"/>
              <a:t>ι γεωγραφικές ιδιαιτερότητες όπως </a:t>
            </a:r>
            <a:r>
              <a:rPr lang="el-GR" sz="1400" err="1"/>
              <a:t>νησιωτικότητα</a:t>
            </a:r>
            <a:r>
              <a:rPr lang="el-GR" sz="1400"/>
              <a:t> και ορεινή μορφολογία, οδηγούν σε διαφορετική μακροχρόνια αύξηση της θερμοκρασίας ανά τη χώρα, μεταξύ 0,8°C έως 1,4°C</a:t>
            </a:r>
          </a:p>
        </p:txBody>
      </p:sp>
      <p:sp>
        <p:nvSpPr>
          <p:cNvPr id="7" name="Footer Placeholder 6">
            <a:extLst>
              <a:ext uri="{FF2B5EF4-FFF2-40B4-BE49-F238E27FC236}">
                <a16:creationId xmlns:a16="http://schemas.microsoft.com/office/drawing/2014/main" id="{F4A71433-E631-6121-688C-04A99DAEC9A7}"/>
              </a:ext>
            </a:extLst>
          </p:cNvPr>
          <p:cNvSpPr>
            <a:spLocks noGrp="1"/>
          </p:cNvSpPr>
          <p:nvPr>
            <p:ph type="ftr" sz="quarter" idx="11"/>
          </p:nvPr>
        </p:nvSpPr>
        <p:spPr/>
        <p:txBody>
          <a:bodyPr/>
          <a:lstStyle/>
          <a:p>
            <a:r>
              <a:rPr lang="el-GR"/>
              <a:t>Ιούνιος 2026</a:t>
            </a:r>
            <a:endParaRPr lang="en-US"/>
          </a:p>
        </p:txBody>
      </p:sp>
      <p:sp>
        <p:nvSpPr>
          <p:cNvPr id="11" name="TextBox 10">
            <a:extLst>
              <a:ext uri="{FF2B5EF4-FFF2-40B4-BE49-F238E27FC236}">
                <a16:creationId xmlns:a16="http://schemas.microsoft.com/office/drawing/2014/main" id="{53AA0151-40AD-85C1-53F8-BA948C92A396}"/>
              </a:ext>
            </a:extLst>
          </p:cNvPr>
          <p:cNvSpPr txBox="1"/>
          <p:nvPr/>
        </p:nvSpPr>
        <p:spPr>
          <a:xfrm>
            <a:off x="838199" y="5089035"/>
            <a:ext cx="10088551" cy="292259"/>
          </a:xfrm>
          <a:prstGeom prst="rect">
            <a:avLst/>
          </a:prstGeom>
          <a:noFill/>
        </p:spPr>
        <p:txBody>
          <a:bodyPr wrap="square">
            <a:spAutoFit/>
          </a:bodyPr>
          <a:lstStyle/>
          <a:p>
            <a:pPr algn="just">
              <a:lnSpc>
                <a:spcPct val="115000"/>
              </a:lnSpc>
              <a:spcAft>
                <a:spcPts val="600"/>
              </a:spcAft>
            </a:pPr>
            <a:r>
              <a:rPr lang="el-GR" sz="1200">
                <a:effectLst/>
                <a:latin typeface="Calibri" panose="020F0502020204030204" pitchFamily="34" charset="0"/>
                <a:ea typeface="Calibri" panose="020F0502020204030204" pitchFamily="34" charset="0"/>
                <a:cs typeface="Arial" panose="020B0604020202020204" pitchFamily="34" charset="0"/>
              </a:rPr>
              <a:t>Πηγή: </a:t>
            </a:r>
            <a:r>
              <a:rPr lang="en-US" sz="1200">
                <a:latin typeface="Calibri" panose="020F0502020204030204" pitchFamily="34" charset="0"/>
                <a:ea typeface="Calibri" panose="020F0502020204030204" pitchFamily="34" charset="0"/>
                <a:cs typeface="Arial" panose="020B0604020202020204" pitchFamily="34" charset="0"/>
              </a:rPr>
              <a:t>Climate Change Knowledge Portal: Greece – ERA5 historical data Eurostat</a:t>
            </a:r>
            <a:r>
              <a:rPr lang="el-GR" sz="1200">
                <a:latin typeface="Calibri" panose="020F0502020204030204" pitchFamily="34" charset="0"/>
                <a:ea typeface="Calibri" panose="020F0502020204030204" pitchFamily="34" charset="0"/>
                <a:cs typeface="Arial" panose="020B0604020202020204" pitchFamily="34" charset="0"/>
              </a:rPr>
              <a:t>, Επεξεργασία στοιχείων: ΙΟΒΕ</a:t>
            </a:r>
            <a:endParaRPr lang="en-US" sz="1200">
              <a:latin typeface="Calibri" panose="020F0502020204030204" pitchFamily="34" charset="0"/>
              <a:ea typeface="Calibri" panose="020F0502020204030204" pitchFamily="34" charset="0"/>
              <a:cs typeface="Arial" panose="020B0604020202020204" pitchFamily="34" charset="0"/>
            </a:endParaRPr>
          </a:p>
        </p:txBody>
      </p:sp>
      <p:pic>
        <p:nvPicPr>
          <p:cNvPr id="13" name="Content Placeholder 12">
            <a:extLst>
              <a:ext uri="{FF2B5EF4-FFF2-40B4-BE49-F238E27FC236}">
                <a16:creationId xmlns:a16="http://schemas.microsoft.com/office/drawing/2014/main" id="{B9C1167D-2429-8066-84FF-E4583DEB62A0}"/>
              </a:ext>
            </a:extLst>
          </p:cNvPr>
          <p:cNvPicPr>
            <a:picLocks noGrp="1" noChangeAspect="1"/>
          </p:cNvPicPr>
          <p:nvPr>
            <p:ph sz="half" idx="1"/>
          </p:nvPr>
        </p:nvPicPr>
        <p:blipFill>
          <a:blip r:embed="rId3"/>
          <a:srcRect/>
          <a:stretch>
            <a:fillRect/>
          </a:stretch>
        </p:blipFill>
        <p:spPr bwMode="auto">
          <a:xfrm>
            <a:off x="838200" y="1711173"/>
            <a:ext cx="5181600" cy="3040367"/>
          </a:xfrm>
          <a:prstGeom prst="rect">
            <a:avLst/>
          </a:prstGeom>
          <a:noFill/>
        </p:spPr>
      </p:pic>
      <p:sp>
        <p:nvSpPr>
          <p:cNvPr id="14" name="TextBox 13">
            <a:extLst>
              <a:ext uri="{FF2B5EF4-FFF2-40B4-BE49-F238E27FC236}">
                <a16:creationId xmlns:a16="http://schemas.microsoft.com/office/drawing/2014/main" id="{3D4DE2FC-0676-B276-8183-FBFD6CF90479}"/>
              </a:ext>
            </a:extLst>
          </p:cNvPr>
          <p:cNvSpPr txBox="1"/>
          <p:nvPr/>
        </p:nvSpPr>
        <p:spPr>
          <a:xfrm>
            <a:off x="942109" y="1379949"/>
            <a:ext cx="5077691" cy="276999"/>
          </a:xfrm>
          <a:prstGeom prst="rect">
            <a:avLst/>
          </a:prstGeom>
          <a:noFill/>
        </p:spPr>
        <p:txBody>
          <a:bodyPr wrap="square" rtlCol="0">
            <a:spAutoFit/>
          </a:bodyPr>
          <a:lstStyle/>
          <a:p>
            <a:pPr algn="ctr"/>
            <a:r>
              <a:rPr lang="el-GR" sz="1200" b="1"/>
              <a:t>Θερμικός χάρτης 1950-2024</a:t>
            </a:r>
            <a:endParaRPr lang="el-GR" sz="1200"/>
          </a:p>
        </p:txBody>
      </p:sp>
      <p:pic>
        <p:nvPicPr>
          <p:cNvPr id="15" name="Picture 14">
            <a:extLst>
              <a:ext uri="{FF2B5EF4-FFF2-40B4-BE49-F238E27FC236}">
                <a16:creationId xmlns:a16="http://schemas.microsoft.com/office/drawing/2014/main" id="{0BC3F11A-B20C-F9C2-21DA-AA230558EB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0880" y="4784487"/>
            <a:ext cx="5328920" cy="372745"/>
          </a:xfrm>
          <a:prstGeom prst="rect">
            <a:avLst/>
          </a:prstGeom>
          <a:noFill/>
          <a:ln>
            <a:noFill/>
          </a:ln>
        </p:spPr>
      </p:pic>
      <p:sp>
        <p:nvSpPr>
          <p:cNvPr id="16" name="TextBox 15">
            <a:extLst>
              <a:ext uri="{FF2B5EF4-FFF2-40B4-BE49-F238E27FC236}">
                <a16:creationId xmlns:a16="http://schemas.microsoft.com/office/drawing/2014/main" id="{6D5C258D-E6F1-DA6C-08DF-BF4614305E5E}"/>
              </a:ext>
            </a:extLst>
          </p:cNvPr>
          <p:cNvSpPr txBox="1"/>
          <p:nvPr/>
        </p:nvSpPr>
        <p:spPr>
          <a:xfrm>
            <a:off x="3569447" y="4915994"/>
            <a:ext cx="831514" cy="230832"/>
          </a:xfrm>
          <a:prstGeom prst="rect">
            <a:avLst/>
          </a:prstGeom>
          <a:solidFill>
            <a:schemeClr val="bg1"/>
          </a:solidFill>
        </p:spPr>
        <p:txBody>
          <a:bodyPr wrap="square" rtlCol="0">
            <a:spAutoFit/>
          </a:bodyPr>
          <a:lstStyle/>
          <a:p>
            <a:r>
              <a:rPr lang="el-GR" sz="900"/>
              <a:t>θερμοκρασία</a:t>
            </a:r>
          </a:p>
        </p:txBody>
      </p:sp>
      <p:graphicFrame>
        <p:nvGraphicFramePr>
          <p:cNvPr id="17" name="Content Placeholder 16">
            <a:extLst>
              <a:ext uri="{FF2B5EF4-FFF2-40B4-BE49-F238E27FC236}">
                <a16:creationId xmlns:a16="http://schemas.microsoft.com/office/drawing/2014/main" id="{00000000-0008-0000-0000-000005000000}"/>
              </a:ext>
            </a:extLst>
          </p:cNvPr>
          <p:cNvGraphicFramePr>
            <a:graphicFrameLocks noGrp="1"/>
          </p:cNvGraphicFramePr>
          <p:nvPr>
            <p:ph sz="half" idx="2"/>
            <p:extLst>
              <p:ext uri="{D42A27DB-BD31-4B8C-83A1-F6EECF244321}">
                <p14:modId xmlns:p14="http://schemas.microsoft.com/office/powerpoint/2010/main" val="3257984545"/>
              </p:ext>
            </p:extLst>
          </p:nvPr>
        </p:nvGraphicFramePr>
        <p:xfrm>
          <a:off x="6096001" y="1379538"/>
          <a:ext cx="5646474" cy="36134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4780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D1067C9-A6C7-F9B0-F3EA-D8B2836E3715}"/>
              </a:ext>
            </a:extLst>
          </p:cNvPr>
          <p:cNvSpPr>
            <a:spLocks noGrp="1"/>
          </p:cNvSpPr>
          <p:nvPr>
            <p:ph type="title"/>
          </p:nvPr>
        </p:nvSpPr>
        <p:spPr/>
        <p:txBody>
          <a:bodyPr>
            <a:normAutofit fontScale="90000"/>
          </a:bodyPr>
          <a:lstStyle/>
          <a:p>
            <a:pPr algn="just"/>
            <a:r>
              <a:rPr lang="el-GR"/>
              <a:t>Η τουριστική περίοδος έχει επιμηκυνθεί σημαντικά την πρόσφατη δεκαετία…</a:t>
            </a:r>
            <a:endParaRPr lang="en-US"/>
          </a:p>
        </p:txBody>
      </p:sp>
      <p:sp>
        <p:nvSpPr>
          <p:cNvPr id="5" name="Slide Number Placeholder 4">
            <a:extLst>
              <a:ext uri="{FF2B5EF4-FFF2-40B4-BE49-F238E27FC236}">
                <a16:creationId xmlns:a16="http://schemas.microsoft.com/office/drawing/2014/main" id="{305F178E-4A53-4A45-5AC2-A86142D33015}"/>
              </a:ext>
            </a:extLst>
          </p:cNvPr>
          <p:cNvSpPr>
            <a:spLocks noGrp="1"/>
          </p:cNvSpPr>
          <p:nvPr>
            <p:ph type="sldNum" sz="quarter" idx="12"/>
          </p:nvPr>
        </p:nvSpPr>
        <p:spPr/>
        <p:txBody>
          <a:bodyPr/>
          <a:lstStyle/>
          <a:p>
            <a:fld id="{3A98EE3D-8CD1-4C3F-BD1C-C98C9596463C}" type="slidenum">
              <a:rPr lang="en-US" smtClean="0"/>
              <a:t>24</a:t>
            </a:fld>
            <a:endParaRPr lang="en-US"/>
          </a:p>
        </p:txBody>
      </p:sp>
      <p:sp>
        <p:nvSpPr>
          <p:cNvPr id="12" name="Text Placeholder 11">
            <a:extLst>
              <a:ext uri="{FF2B5EF4-FFF2-40B4-BE49-F238E27FC236}">
                <a16:creationId xmlns:a16="http://schemas.microsoft.com/office/drawing/2014/main" id="{9D7DDEF2-FE2F-3AC9-EB66-024CD5C80E80}"/>
              </a:ext>
            </a:extLst>
          </p:cNvPr>
          <p:cNvSpPr>
            <a:spLocks noGrp="1"/>
          </p:cNvSpPr>
          <p:nvPr>
            <p:ph type="body" idx="13"/>
          </p:nvPr>
        </p:nvSpPr>
        <p:spPr>
          <a:xfrm>
            <a:off x="923262" y="5376876"/>
            <a:ext cx="10626013" cy="841781"/>
          </a:xfrm>
        </p:spPr>
        <p:txBody>
          <a:bodyPr anchor="ctr">
            <a:normAutofit/>
          </a:bodyPr>
          <a:lstStyle/>
          <a:p>
            <a:pPr algn="ctr"/>
            <a:r>
              <a:rPr lang="el-GR" sz="1400"/>
              <a:t>… ειδικά στην ηπειρωτική χώρα, αν και οι τουριστικές αφίξεις συνεχίζουν να καταγράφουν υψηλότερη συγκέντρωση το καλοκαίρι.</a:t>
            </a:r>
          </a:p>
          <a:p>
            <a:pPr algn="ctr"/>
            <a:r>
              <a:rPr lang="el-GR" sz="1400"/>
              <a:t>Διαφοροποιημένες τουριστικές υπηρεσίες ανά περιφέρεια, ανάλογα με το κλίμα, τη γεωγραφική θέση, την προσβασιμότητα</a:t>
            </a:r>
            <a:endParaRPr lang="en-US" sz="1400"/>
          </a:p>
        </p:txBody>
      </p:sp>
      <p:sp>
        <p:nvSpPr>
          <p:cNvPr id="7" name="Footer Placeholder 6">
            <a:extLst>
              <a:ext uri="{FF2B5EF4-FFF2-40B4-BE49-F238E27FC236}">
                <a16:creationId xmlns:a16="http://schemas.microsoft.com/office/drawing/2014/main" id="{EC905A8A-D4E8-E77C-1CBD-995D96F1C8DE}"/>
              </a:ext>
            </a:extLst>
          </p:cNvPr>
          <p:cNvSpPr>
            <a:spLocks noGrp="1"/>
          </p:cNvSpPr>
          <p:nvPr>
            <p:ph type="ftr" sz="quarter" idx="11"/>
          </p:nvPr>
        </p:nvSpPr>
        <p:spPr/>
        <p:txBody>
          <a:bodyPr/>
          <a:lstStyle/>
          <a:p>
            <a:r>
              <a:rPr lang="el-GR"/>
              <a:t>Ιούνιος 2026</a:t>
            </a:r>
            <a:endParaRPr lang="en-US"/>
          </a:p>
        </p:txBody>
      </p:sp>
      <p:sp>
        <p:nvSpPr>
          <p:cNvPr id="8" name="TextBox 7">
            <a:extLst>
              <a:ext uri="{FF2B5EF4-FFF2-40B4-BE49-F238E27FC236}">
                <a16:creationId xmlns:a16="http://schemas.microsoft.com/office/drawing/2014/main" id="{BB8AFB6B-73C0-D79E-F23E-01411C4F09F8}"/>
              </a:ext>
            </a:extLst>
          </p:cNvPr>
          <p:cNvSpPr txBox="1"/>
          <p:nvPr/>
        </p:nvSpPr>
        <p:spPr>
          <a:xfrm>
            <a:off x="991362" y="4980264"/>
            <a:ext cx="6094476" cy="258917"/>
          </a:xfrm>
          <a:prstGeom prst="rect">
            <a:avLst/>
          </a:prstGeom>
          <a:noFill/>
        </p:spPr>
        <p:txBody>
          <a:bodyPr wrap="square">
            <a:spAutoFit/>
          </a:bodyPr>
          <a:lstStyle/>
          <a:p>
            <a:pPr algn="just">
              <a:lnSpc>
                <a:spcPct val="115000"/>
              </a:lnSpc>
              <a:spcAft>
                <a:spcPts val="600"/>
              </a:spcAft>
            </a:pPr>
            <a:r>
              <a:rPr lang="el-GR" sz="1000">
                <a:effectLst/>
                <a:latin typeface="Calibri" panose="020F0502020204030204" pitchFamily="34" charset="0"/>
                <a:ea typeface="Calibri" panose="020F0502020204030204" pitchFamily="34" charset="0"/>
                <a:cs typeface="Arial" panose="020B0604020202020204" pitchFamily="34" charset="0"/>
              </a:rPr>
              <a:t>Πηγή: </a:t>
            </a:r>
            <a:r>
              <a:rPr lang="el-GR" sz="1000" err="1">
                <a:effectLst/>
                <a:latin typeface="Calibri" panose="020F0502020204030204" pitchFamily="34" charset="0"/>
                <a:ea typeface="Calibri" panose="020F0502020204030204" pitchFamily="34" charset="0"/>
                <a:cs typeface="Arial" panose="020B0604020202020204" pitchFamily="34" charset="0"/>
              </a:rPr>
              <a:t>ΤτΕ</a:t>
            </a:r>
            <a:r>
              <a:rPr lang="el-GR" sz="1000">
                <a:effectLst/>
                <a:latin typeface="Calibri" panose="020F0502020204030204" pitchFamily="34" charset="0"/>
                <a:ea typeface="Calibri" panose="020F0502020204030204" pitchFamily="34" charset="0"/>
                <a:cs typeface="Arial" panose="020B0604020202020204" pitchFamily="34" charset="0"/>
              </a:rPr>
              <a:t>, Επεξεργασία στοιχείων: ΙΟΒΕ</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1" name="Content Placeholder 10">
            <a:extLst>
              <a:ext uri="{FF2B5EF4-FFF2-40B4-BE49-F238E27FC236}">
                <a16:creationId xmlns:a16="http://schemas.microsoft.com/office/drawing/2014/main" id="{801A29FB-3009-F38E-1D82-B3D67E5D093C}"/>
              </a:ext>
            </a:extLst>
          </p:cNvPr>
          <p:cNvGraphicFramePr>
            <a:graphicFrameLocks noGrp="1"/>
          </p:cNvGraphicFramePr>
          <p:nvPr>
            <p:ph sz="half" idx="1"/>
            <p:extLst>
              <p:ext uri="{D42A27DB-BD31-4B8C-83A1-F6EECF244321}">
                <p14:modId xmlns:p14="http://schemas.microsoft.com/office/powerpoint/2010/main" val="3087227900"/>
              </p:ext>
            </p:extLst>
          </p:nvPr>
        </p:nvGraphicFramePr>
        <p:xfrm>
          <a:off x="756518" y="1379538"/>
          <a:ext cx="5415682" cy="33963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a:extLst>
              <a:ext uri="{FF2B5EF4-FFF2-40B4-BE49-F238E27FC236}">
                <a16:creationId xmlns:a16="http://schemas.microsoft.com/office/drawing/2014/main" id="{09EA7A5F-A763-46B5-9810-3A9A9900CB9F}"/>
              </a:ext>
              <a:ext uri="{147F2762-F138-4A5C-976F-8EAC2B608ADB}">
                <a16:predDERef xmlns:a16="http://schemas.microsoft.com/office/drawing/2014/main" pred="{E6AC02D5-CC1B-47A1-95D4-66E9ACF2B2C9}"/>
              </a:ext>
            </a:extLst>
          </p:cNvPr>
          <p:cNvGraphicFramePr>
            <a:graphicFrameLocks noGrp="1"/>
          </p:cNvGraphicFramePr>
          <p:nvPr>
            <p:ph sz="half" idx="2"/>
            <p:extLst>
              <p:ext uri="{D42A27DB-BD31-4B8C-83A1-F6EECF244321}">
                <p14:modId xmlns:p14="http://schemas.microsoft.com/office/powerpoint/2010/main" val="1559343168"/>
              </p:ext>
            </p:extLst>
          </p:nvPr>
        </p:nvGraphicFramePr>
        <p:xfrm>
          <a:off x="6172200" y="1379539"/>
          <a:ext cx="5181600" cy="33963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974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ABFC2-A80E-6648-5C82-94B893C7C8C3}"/>
              </a:ext>
            </a:extLst>
          </p:cNvPr>
          <p:cNvSpPr>
            <a:spLocks noGrp="1"/>
          </p:cNvSpPr>
          <p:nvPr>
            <p:ph type="title"/>
          </p:nvPr>
        </p:nvSpPr>
        <p:spPr/>
        <p:txBody>
          <a:bodyPr/>
          <a:lstStyle/>
          <a:p>
            <a:r>
              <a:rPr lang="el-GR" b="1"/>
              <a:t>Συμπεράσματα</a:t>
            </a:r>
          </a:p>
        </p:txBody>
      </p:sp>
      <p:sp>
        <p:nvSpPr>
          <p:cNvPr id="3" name="Content Placeholder 2">
            <a:extLst>
              <a:ext uri="{FF2B5EF4-FFF2-40B4-BE49-F238E27FC236}">
                <a16:creationId xmlns:a16="http://schemas.microsoft.com/office/drawing/2014/main" id="{44F6AB8F-D02E-FF3A-D9BD-E6A2B3180019}"/>
              </a:ext>
            </a:extLst>
          </p:cNvPr>
          <p:cNvSpPr>
            <a:spLocks noGrp="1"/>
          </p:cNvSpPr>
          <p:nvPr>
            <p:ph idx="1"/>
          </p:nvPr>
        </p:nvSpPr>
        <p:spPr/>
        <p:txBody>
          <a:bodyPr>
            <a:normAutofit lnSpcReduction="10000"/>
          </a:bodyPr>
          <a:lstStyle/>
          <a:p>
            <a:pPr marL="0" indent="0">
              <a:buNone/>
            </a:pPr>
            <a:r>
              <a:rPr lang="el-GR" sz="1600" b="1"/>
              <a:t>Περιθώρια για βελτίωση και ευκαιρίες για σύγκλιση σε μια σειρά από τομείς</a:t>
            </a:r>
            <a:endParaRPr lang="el-GR" sz="2000" b="1"/>
          </a:p>
          <a:p>
            <a:pPr lvl="0"/>
            <a:r>
              <a:rPr lang="el-GR" sz="1400"/>
              <a:t>Η </a:t>
            </a:r>
            <a:r>
              <a:rPr lang="el-GR" sz="1400" b="1"/>
              <a:t>μείωση και γήρανση του πληθυσμού </a:t>
            </a:r>
            <a:r>
              <a:rPr lang="el-GR" sz="1400"/>
              <a:t>αποτελούν μακροχρόνια πρόκληση, με τις επίσημες δημογραφικές προβολές να αναμένουν επιδείνωση τις επόμενες δεκαετίες στις 12 από τις 13 περιφέρειες, πλην του Νοτίου Αιγαίου. Ένας ολοένα μικρότερος πληθυσμός παραγωγικής ηλικίας θα καλείται να στηρίξει έναν αυξανόμενο αριθμό ηλικιωμένων, με τον δείκτη εξάρτησης να αναμένεται να ξεπεράσει το 80% το 2100 στη Στερεά Ελλάδα, την Ήπειρο και </a:t>
            </a:r>
            <a:r>
              <a:rPr lang="el-GR" sz="1400" dirty="0"/>
              <a:t>τη </a:t>
            </a:r>
            <a:r>
              <a:rPr lang="el-GR" sz="1400"/>
              <a:t>Δυτική Μακεδονία, εάν δεν </a:t>
            </a:r>
            <a:r>
              <a:rPr lang="el-GR" sz="1400" dirty="0"/>
              <a:t>ληφθούν</a:t>
            </a:r>
            <a:r>
              <a:rPr lang="el-GR" sz="1400"/>
              <a:t> μέτρα πολιτικής με μακροχρόνια στόχευση.</a:t>
            </a:r>
          </a:p>
          <a:p>
            <a:pPr lvl="0"/>
            <a:r>
              <a:rPr lang="el-GR" sz="1400"/>
              <a:t>Η </a:t>
            </a:r>
            <a:r>
              <a:rPr lang="el-GR" sz="1400" b="1"/>
              <a:t>οικονομική δραστηριότητα συνεχίζει να παρουσιάζει υψηλή συγκέντρωση </a:t>
            </a:r>
            <a:r>
              <a:rPr lang="el-GR" sz="1400"/>
              <a:t>στην Αττική, όπου καταγράφεται και το υψηλότερο κατά κεφαλήν ΑΕΠ. Νησιωτικές και τουριστικές περιφέρειες, καθώς και η Στερεά Ελλάδα σημείωσαν τους υψηλότερους ρυθμούς ανάπτυξης το 2024. Τα περιθώρια σύγκλισης με την Ευρώπη παραμένουν σημαντικά, καθώς η ένταση παγίων επενδύσεων παραμένει χαμηλότερη του μέσου όρου στην Ευρώπη σε 10 από τις 13 περιφέρειες της χώρας.</a:t>
            </a:r>
          </a:p>
          <a:p>
            <a:pPr lvl="0"/>
            <a:r>
              <a:rPr lang="el-GR" sz="1400"/>
              <a:t>Η ανάγκη για </a:t>
            </a:r>
            <a:r>
              <a:rPr lang="el-GR" sz="1400" b="1"/>
              <a:t>σύγκλιση μεταξύ των περιφερειών σε βασικούς οικονομικούς δείκτες</a:t>
            </a:r>
            <a:r>
              <a:rPr lang="el-GR" sz="1400"/>
              <a:t>, όπως το διαθέσιμο εισόδημα των νοικοκυριών παραμένει βασικός στόχος και πρόκληση, καθώς οι περιφέρειες των δύο μεγαλύτερων αστικών κέντρων και μεγάλο μέρος της νησιωτικής Ελλάδας καταγράφουν υψηλότερες επιδόσεις.</a:t>
            </a:r>
          </a:p>
          <a:p>
            <a:pPr lvl="0"/>
            <a:r>
              <a:rPr lang="el-GR" sz="1400"/>
              <a:t>Η </a:t>
            </a:r>
            <a:r>
              <a:rPr lang="el-GR" sz="1400" b="1"/>
              <a:t>ετερογένεια μεταξύ περιφερειών σε βασικούς κοινωνικούς δείκτες </a:t>
            </a:r>
            <a:r>
              <a:rPr lang="el-GR" sz="1400"/>
              <a:t>και η απόκλιση από τον μέσο Ευρωπαϊκό όρο παραμένει έντονη, όπως για θέματα απασχόλησης και συμμετοχής στην εργασία, εισοδηματικής ανισότητας, πρόσβασης σε υπηρεσίες υγείας και κοινωνικής προστασίας</a:t>
            </a:r>
          </a:p>
          <a:p>
            <a:pPr lvl="0"/>
            <a:r>
              <a:rPr lang="el-GR" sz="1400"/>
              <a:t>Σε επιμέρους τομείς, η </a:t>
            </a:r>
            <a:r>
              <a:rPr lang="el-GR" sz="1400" b="1"/>
              <a:t>κλιματική αλλαγή </a:t>
            </a:r>
            <a:r>
              <a:rPr lang="el-GR" sz="1400"/>
              <a:t>φαίνεται ότι έχει οδηγήσει ήδη σε αυξήσεις της μέσης θερμοκρασίας συγκριτικά με τον μακροχρόνιο μέσο όρο, με υψηλότερη ένταση στη Βόρεια Ελλάδα, ενώ στον </a:t>
            </a:r>
            <a:r>
              <a:rPr lang="el-GR" sz="1400" b="1"/>
              <a:t>τουρισμό</a:t>
            </a:r>
            <a:r>
              <a:rPr lang="el-GR" sz="1400"/>
              <a:t> καταγράφεται σταδιακή αλλά συστηματική επιμήκυνση της περιόδου, ειδικά σε περιφέρειες όπως η Αττική. </a:t>
            </a:r>
          </a:p>
          <a:p>
            <a:pPr marL="0" indent="0">
              <a:buNone/>
            </a:pPr>
            <a:r>
              <a:rPr lang="el-GR" sz="1600" b="1"/>
              <a:t>Επόμενα βήματα</a:t>
            </a:r>
          </a:p>
          <a:p>
            <a:r>
              <a:rPr lang="el-GR" sz="1400"/>
              <a:t>Συστηματική παρακολούθηση τάσεων και εμβάθυνση ανάλυσης σε επιμέρους θεματικές </a:t>
            </a:r>
          </a:p>
          <a:p>
            <a:r>
              <a:rPr lang="el-GR" sz="1400"/>
              <a:t>Σχεδιασμός πολιτικών οι οποίες θα λαμβάνουν υπόψιν τα πλέον πρόσφατα στοιχεία και τις ανάγκες ανά περιφέρεια</a:t>
            </a:r>
          </a:p>
        </p:txBody>
      </p:sp>
      <p:sp>
        <p:nvSpPr>
          <p:cNvPr id="4" name="Θέση υποσέλιδου 6">
            <a:extLst>
              <a:ext uri="{FF2B5EF4-FFF2-40B4-BE49-F238E27FC236}">
                <a16:creationId xmlns:a16="http://schemas.microsoft.com/office/drawing/2014/main" id="{5A0DD904-B740-B4A7-7456-EEBCA6A84549}"/>
              </a:ext>
            </a:extLst>
          </p:cNvPr>
          <p:cNvSpPr>
            <a:spLocks noGrp="1"/>
          </p:cNvSpPr>
          <p:nvPr>
            <p:ph type="ftr" sz="quarter" idx="11"/>
          </p:nvPr>
        </p:nvSpPr>
        <p:spPr>
          <a:xfrm>
            <a:off x="4038600" y="6356350"/>
            <a:ext cx="4114800" cy="365125"/>
          </a:xfrm>
        </p:spPr>
        <p:txBody>
          <a:bodyPr/>
          <a:lstStyle/>
          <a:p>
            <a:r>
              <a:rPr lang="el-GR"/>
              <a:t>Ιούνιος 2026</a:t>
            </a:r>
            <a:endParaRPr lang="en-US"/>
          </a:p>
        </p:txBody>
      </p:sp>
      <p:sp>
        <p:nvSpPr>
          <p:cNvPr id="5" name="Slide Number Placeholder 8">
            <a:extLst>
              <a:ext uri="{FF2B5EF4-FFF2-40B4-BE49-F238E27FC236}">
                <a16:creationId xmlns:a16="http://schemas.microsoft.com/office/drawing/2014/main" id="{60A82F5C-185B-89F3-46AC-D6E3A71818F1}"/>
              </a:ext>
            </a:extLst>
          </p:cNvPr>
          <p:cNvSpPr>
            <a:spLocks noGrp="1"/>
          </p:cNvSpPr>
          <p:nvPr>
            <p:ph type="sldNum" sz="quarter" idx="12"/>
          </p:nvPr>
        </p:nvSpPr>
        <p:spPr>
          <a:xfrm>
            <a:off x="8610600" y="6356352"/>
            <a:ext cx="2743200" cy="365125"/>
          </a:xfrm>
        </p:spPr>
        <p:txBody>
          <a:bodyPr>
            <a:normAutofit/>
          </a:bodyPr>
          <a:lstStyle/>
          <a:p>
            <a:pPr>
              <a:spcAft>
                <a:spcPts val="600"/>
              </a:spcAft>
            </a:pPr>
            <a:fld id="{3A98EE3D-8CD1-4C3F-BD1C-C98C9596463C}" type="slidenum">
              <a:rPr lang="en-US" sz="1050">
                <a:solidFill>
                  <a:schemeClr val="tx1">
                    <a:alpha val="80000"/>
                  </a:schemeClr>
                </a:solidFill>
              </a:rPr>
              <a:pPr>
                <a:spcAft>
                  <a:spcPts val="600"/>
                </a:spcAft>
              </a:pPr>
              <a:t>25</a:t>
            </a:fld>
            <a:endParaRPr lang="en-US" sz="1050">
              <a:solidFill>
                <a:schemeClr val="tx1">
                  <a:alpha val="80000"/>
                </a:schemeClr>
              </a:solidFill>
            </a:endParaRPr>
          </a:p>
        </p:txBody>
      </p:sp>
    </p:spTree>
    <p:extLst>
      <p:ext uri="{BB962C8B-B14F-4D97-AF65-F5344CB8AC3E}">
        <p14:creationId xmlns:p14="http://schemas.microsoft.com/office/powerpoint/2010/main" val="3054232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9C1C4C0-B24E-493D-9D22-A67DF32EC70E}"/>
              </a:ext>
            </a:extLst>
          </p:cNvPr>
          <p:cNvSpPr>
            <a:spLocks noGrp="1"/>
          </p:cNvSpPr>
          <p:nvPr>
            <p:ph type="sldNum" sz="quarter" idx="12"/>
          </p:nvPr>
        </p:nvSpPr>
        <p:spPr/>
        <p:txBody>
          <a:bodyPr>
            <a:normAutofit/>
          </a:bodyPr>
          <a:lstStyle/>
          <a:p>
            <a:pPr>
              <a:spcAft>
                <a:spcPts val="600"/>
              </a:spcAft>
            </a:pPr>
            <a:fld id="{3A98EE3D-8CD1-4C3F-BD1C-C98C9596463C}" type="slidenum">
              <a:rPr lang="en-US" sz="1050">
                <a:solidFill>
                  <a:schemeClr val="tx1">
                    <a:alpha val="80000"/>
                  </a:schemeClr>
                </a:solidFill>
              </a:rPr>
              <a:pPr>
                <a:spcAft>
                  <a:spcPts val="600"/>
                </a:spcAft>
              </a:pPr>
              <a:t>26</a:t>
            </a:fld>
            <a:endParaRPr lang="en-US" sz="1050">
              <a:solidFill>
                <a:schemeClr val="tx1">
                  <a:alpha val="80000"/>
                </a:schemeClr>
              </a:solidFill>
            </a:endParaRPr>
          </a:p>
        </p:txBody>
      </p:sp>
      <p:sp>
        <p:nvSpPr>
          <p:cNvPr id="2" name="Title 1">
            <a:extLst>
              <a:ext uri="{FF2B5EF4-FFF2-40B4-BE49-F238E27FC236}">
                <a16:creationId xmlns:a16="http://schemas.microsoft.com/office/drawing/2014/main" id="{31F651D6-E6B2-448E-A684-15BD9E4C8D8A}"/>
              </a:ext>
            </a:extLst>
          </p:cNvPr>
          <p:cNvSpPr>
            <a:spLocks noGrp="1"/>
          </p:cNvSpPr>
          <p:nvPr>
            <p:ph type="title" idx="4294967295"/>
          </p:nvPr>
        </p:nvSpPr>
        <p:spPr>
          <a:xfrm>
            <a:off x="71917" y="758133"/>
            <a:ext cx="3904181" cy="4930775"/>
          </a:xfrm>
        </p:spPr>
        <p:txBody>
          <a:bodyPr>
            <a:normAutofit/>
          </a:bodyPr>
          <a:lstStyle/>
          <a:p>
            <a:pPr algn="r"/>
            <a:r>
              <a:rPr lang="el-GR" b="1">
                <a:solidFill>
                  <a:schemeClr val="accent1"/>
                </a:solidFill>
              </a:rPr>
              <a:t>Ευχαριστούμε</a:t>
            </a:r>
            <a:r>
              <a:rPr lang="en-US" b="1">
                <a:solidFill>
                  <a:schemeClr val="accent1"/>
                </a:solidFill>
              </a:rPr>
              <a:t>!</a:t>
            </a:r>
          </a:p>
        </p:txBody>
      </p:sp>
      <p:sp>
        <p:nvSpPr>
          <p:cNvPr id="3" name="Content Placeholder 2">
            <a:extLst>
              <a:ext uri="{FF2B5EF4-FFF2-40B4-BE49-F238E27FC236}">
                <a16:creationId xmlns:a16="http://schemas.microsoft.com/office/drawing/2014/main" id="{C5125050-9CCB-433C-883F-3E337D3C3E62}"/>
              </a:ext>
            </a:extLst>
          </p:cNvPr>
          <p:cNvSpPr>
            <a:spLocks noGrp="1"/>
          </p:cNvSpPr>
          <p:nvPr>
            <p:ph idx="4294967295"/>
          </p:nvPr>
        </p:nvSpPr>
        <p:spPr>
          <a:xfrm>
            <a:off x="5815013" y="963613"/>
            <a:ext cx="6376987" cy="4930775"/>
          </a:xfrm>
        </p:spPr>
        <p:txBody>
          <a:bodyPr anchor="ctr">
            <a:normAutofit fontScale="47500" lnSpcReduction="20000"/>
          </a:bodyPr>
          <a:lstStyle/>
          <a:p>
            <a:pPr defTabSz="914400">
              <a:lnSpc>
                <a:spcPct val="90000"/>
              </a:lnSpc>
              <a:spcBef>
                <a:spcPts val="0"/>
              </a:spcBef>
              <a:spcAft>
                <a:spcPts val="600"/>
              </a:spcAft>
            </a:pPr>
            <a:endParaRPr lang="en-US" sz="2400" b="1"/>
          </a:p>
          <a:p>
            <a:pPr marL="0" indent="0" defTabSz="914400">
              <a:lnSpc>
                <a:spcPct val="90000"/>
              </a:lnSpc>
              <a:spcBef>
                <a:spcPts val="0"/>
              </a:spcBef>
              <a:spcAft>
                <a:spcPts val="600"/>
              </a:spcAft>
              <a:buNone/>
            </a:pPr>
            <a:endParaRPr lang="en-US" sz="2400" b="1"/>
          </a:p>
          <a:p>
            <a:pPr marL="0" indent="0" defTabSz="914400">
              <a:lnSpc>
                <a:spcPct val="90000"/>
              </a:lnSpc>
              <a:spcBef>
                <a:spcPts val="0"/>
              </a:spcBef>
              <a:spcAft>
                <a:spcPts val="600"/>
              </a:spcAft>
              <a:buNone/>
            </a:pPr>
            <a:endParaRPr lang="en-US" sz="2400" b="1"/>
          </a:p>
          <a:p>
            <a:pPr marL="0" indent="0" defTabSz="914400">
              <a:lnSpc>
                <a:spcPct val="90000"/>
              </a:lnSpc>
              <a:spcBef>
                <a:spcPts val="0"/>
              </a:spcBef>
              <a:spcAft>
                <a:spcPts val="600"/>
              </a:spcAft>
              <a:buNone/>
            </a:pPr>
            <a:endParaRPr lang="en-US" sz="2400" b="1"/>
          </a:p>
          <a:p>
            <a:pPr marL="0" indent="0" defTabSz="914400">
              <a:lnSpc>
                <a:spcPct val="120000"/>
              </a:lnSpc>
              <a:spcBef>
                <a:spcPts val="300"/>
              </a:spcBef>
              <a:spcAft>
                <a:spcPts val="600"/>
              </a:spcAft>
              <a:buNone/>
            </a:pPr>
            <a:r>
              <a:rPr lang="el-GR" sz="5100" b="1"/>
              <a:t>Ομάδα έργου</a:t>
            </a:r>
          </a:p>
          <a:p>
            <a:pPr marL="0" indent="0" defTabSz="914400">
              <a:lnSpc>
                <a:spcPct val="120000"/>
              </a:lnSpc>
              <a:spcBef>
                <a:spcPts val="300"/>
              </a:spcBef>
              <a:spcAft>
                <a:spcPts val="600"/>
              </a:spcAft>
              <a:buNone/>
            </a:pPr>
            <a:r>
              <a:rPr lang="el-GR" sz="4500"/>
              <a:t>Κωνσταντίνα Αντωνοπούλου</a:t>
            </a:r>
          </a:p>
          <a:p>
            <a:pPr marL="0" indent="0" defTabSz="914400">
              <a:lnSpc>
                <a:spcPct val="120000"/>
              </a:lnSpc>
              <a:spcBef>
                <a:spcPts val="300"/>
              </a:spcBef>
              <a:spcAft>
                <a:spcPts val="600"/>
              </a:spcAft>
              <a:buNone/>
            </a:pPr>
            <a:r>
              <a:rPr lang="el-GR" sz="4500"/>
              <a:t>Γιώργος </a:t>
            </a:r>
            <a:r>
              <a:rPr lang="el-GR" sz="4500" err="1"/>
              <a:t>Λιόντος</a:t>
            </a:r>
            <a:endParaRPr lang="el-GR" sz="4500"/>
          </a:p>
          <a:p>
            <a:pPr marL="0" indent="0" defTabSz="914400">
              <a:lnSpc>
                <a:spcPct val="120000"/>
              </a:lnSpc>
              <a:spcBef>
                <a:spcPts val="300"/>
              </a:spcBef>
              <a:spcAft>
                <a:spcPts val="600"/>
              </a:spcAft>
              <a:buNone/>
            </a:pPr>
            <a:r>
              <a:rPr lang="el-GR" sz="4500"/>
              <a:t>Αντώνης Μαυρόπουλος</a:t>
            </a:r>
          </a:p>
          <a:p>
            <a:pPr marL="0" indent="0" defTabSz="914400">
              <a:lnSpc>
                <a:spcPct val="120000"/>
              </a:lnSpc>
              <a:spcBef>
                <a:spcPts val="300"/>
              </a:spcBef>
              <a:spcAft>
                <a:spcPts val="600"/>
              </a:spcAft>
              <a:buNone/>
            </a:pPr>
            <a:r>
              <a:rPr lang="el-GR" sz="4500"/>
              <a:t>Ιωάννα </a:t>
            </a:r>
            <a:r>
              <a:rPr lang="el-GR" sz="4500" err="1"/>
              <a:t>Πίγκου</a:t>
            </a:r>
            <a:endParaRPr lang="en-GB" sz="4500"/>
          </a:p>
          <a:p>
            <a:pPr marL="0" indent="0" defTabSz="914400">
              <a:lnSpc>
                <a:spcPct val="120000"/>
              </a:lnSpc>
              <a:spcBef>
                <a:spcPts val="300"/>
              </a:spcBef>
              <a:spcAft>
                <a:spcPts val="600"/>
              </a:spcAft>
              <a:buNone/>
            </a:pPr>
            <a:r>
              <a:rPr lang="el-GR" sz="4500"/>
              <a:t>Γιώργος </a:t>
            </a:r>
            <a:r>
              <a:rPr lang="el-GR" sz="4500" err="1"/>
              <a:t>Γατόπουλος</a:t>
            </a:r>
            <a:r>
              <a:rPr lang="el-GR" sz="4500"/>
              <a:t>, συντονισμός</a:t>
            </a:r>
          </a:p>
          <a:p>
            <a:pPr marL="0" indent="0" defTabSz="914400">
              <a:lnSpc>
                <a:spcPct val="120000"/>
              </a:lnSpc>
              <a:spcBef>
                <a:spcPts val="300"/>
              </a:spcBef>
              <a:spcAft>
                <a:spcPts val="600"/>
              </a:spcAft>
              <a:buNone/>
            </a:pPr>
            <a:endParaRPr lang="el-GR" sz="5000" b="1"/>
          </a:p>
          <a:p>
            <a:pPr marL="0" indent="0" defTabSz="914400">
              <a:lnSpc>
                <a:spcPct val="120000"/>
              </a:lnSpc>
              <a:spcBef>
                <a:spcPts val="300"/>
              </a:spcBef>
              <a:spcAft>
                <a:spcPts val="600"/>
              </a:spcAft>
              <a:buNone/>
            </a:pPr>
            <a:r>
              <a:rPr lang="el-GR" sz="5000" b="1"/>
              <a:t>Επιμέλεια: </a:t>
            </a:r>
            <a:r>
              <a:rPr lang="el-GR" sz="4500"/>
              <a:t>Νίκος </a:t>
            </a:r>
            <a:r>
              <a:rPr lang="el-GR" sz="4500" err="1"/>
              <a:t>Βέττας</a:t>
            </a:r>
            <a:endParaRPr lang="el-GR" sz="4500"/>
          </a:p>
          <a:p>
            <a:pPr marL="0" indent="0" defTabSz="914400">
              <a:lnSpc>
                <a:spcPct val="120000"/>
              </a:lnSpc>
              <a:spcBef>
                <a:spcPts val="300"/>
              </a:spcBef>
              <a:spcAft>
                <a:spcPts val="600"/>
              </a:spcAft>
              <a:buNone/>
            </a:pPr>
            <a:endParaRPr lang="el-GR" sz="4500"/>
          </a:p>
          <a:p>
            <a:pPr marL="0" indent="0" defTabSz="914400">
              <a:lnSpc>
                <a:spcPct val="90000"/>
              </a:lnSpc>
              <a:spcBef>
                <a:spcPts val="0"/>
              </a:spcBef>
              <a:spcAft>
                <a:spcPts val="600"/>
              </a:spcAft>
              <a:buNone/>
            </a:pPr>
            <a:endParaRPr lang="en-US" sz="2400"/>
          </a:p>
          <a:p>
            <a:endParaRPr lang="el-GR" sz="2400"/>
          </a:p>
          <a:p>
            <a:endParaRPr lang="el-GR" sz="2400"/>
          </a:p>
          <a:p>
            <a:endParaRPr lang="en-US" sz="2400"/>
          </a:p>
        </p:txBody>
      </p:sp>
      <p:pic>
        <p:nvPicPr>
          <p:cNvPr id="5" name="Picture 4" descr="A green and white logo&#10;&#10;Description automatically generated">
            <a:extLst>
              <a:ext uri="{FF2B5EF4-FFF2-40B4-BE49-F238E27FC236}">
                <a16:creationId xmlns:a16="http://schemas.microsoft.com/office/drawing/2014/main" id="{21D1D260-9377-8D4D-C02E-2E8CDF8E41D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578892" y="1360369"/>
            <a:ext cx="1301949" cy="1314005"/>
          </a:xfrm>
          <a:prstGeom prst="rect">
            <a:avLst/>
          </a:prstGeom>
        </p:spPr>
      </p:pic>
    </p:spTree>
    <p:extLst>
      <p:ext uri="{BB962C8B-B14F-4D97-AF65-F5344CB8AC3E}">
        <p14:creationId xmlns:p14="http://schemas.microsoft.com/office/powerpoint/2010/main" val="3713357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DF155-499B-F439-63DF-41454CA1F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E4BDFD-5B44-3480-2440-514D05BED474}"/>
              </a:ext>
            </a:extLst>
          </p:cNvPr>
          <p:cNvSpPr>
            <a:spLocks noGrp="1"/>
          </p:cNvSpPr>
          <p:nvPr>
            <p:ph type="title"/>
          </p:nvPr>
        </p:nvSpPr>
        <p:spPr/>
        <p:txBody>
          <a:bodyPr/>
          <a:lstStyle/>
          <a:p>
            <a:r>
              <a:rPr lang="el-GR" b="1" dirty="0"/>
              <a:t>Δυτική Ελλάδα</a:t>
            </a:r>
            <a:r>
              <a:rPr lang="en-US" b="1" dirty="0"/>
              <a:t> &amp; </a:t>
            </a:r>
            <a:r>
              <a:rPr lang="el-GR" b="1" dirty="0"/>
              <a:t>«Μπλε διάδρομος»</a:t>
            </a:r>
          </a:p>
        </p:txBody>
      </p:sp>
      <p:sp>
        <p:nvSpPr>
          <p:cNvPr id="3" name="Content Placeholder 2">
            <a:extLst>
              <a:ext uri="{FF2B5EF4-FFF2-40B4-BE49-F238E27FC236}">
                <a16:creationId xmlns:a16="http://schemas.microsoft.com/office/drawing/2014/main" id="{B77B64B0-5B73-E499-B250-5132BD7EC57F}"/>
              </a:ext>
            </a:extLst>
          </p:cNvPr>
          <p:cNvSpPr>
            <a:spLocks noGrp="1"/>
          </p:cNvSpPr>
          <p:nvPr>
            <p:ph idx="1"/>
          </p:nvPr>
        </p:nvSpPr>
        <p:spPr>
          <a:xfrm>
            <a:off x="838199" y="3557779"/>
            <a:ext cx="5554245" cy="2897885"/>
          </a:xfrm>
        </p:spPr>
        <p:txBody>
          <a:bodyPr>
            <a:normAutofit fontScale="77500" lnSpcReduction="20000"/>
          </a:bodyPr>
          <a:lstStyle/>
          <a:p>
            <a:pPr marL="0" indent="0">
              <a:buNone/>
            </a:pPr>
            <a:r>
              <a:rPr lang="el-GR" sz="1600" b="1"/>
              <a:t>Δυνατά σημεία: </a:t>
            </a:r>
          </a:p>
          <a:p>
            <a:r>
              <a:rPr lang="el-GR" sz="1600">
                <a:ea typeface="Calibri" panose="020F0502020204030204" pitchFamily="34" charset="0"/>
                <a:cs typeface="Arial" panose="020B0604020202020204" pitchFamily="34" charset="0"/>
              </a:rPr>
              <a:t>Υ</a:t>
            </a:r>
            <a:r>
              <a:rPr lang="el-GR" sz="1600">
                <a:effectLst/>
                <a:ea typeface="Calibri" panose="020F0502020204030204" pitchFamily="34" charset="0"/>
                <a:cs typeface="Arial" panose="020B0604020202020204" pitchFamily="34" charset="0"/>
              </a:rPr>
              <a:t>ψηλότερος του εθνικού μέσου όρου ετήσιος ρυθμός αύξησης των επενδύσεων</a:t>
            </a:r>
            <a:endParaRPr lang="en-US" sz="1600">
              <a:effectLst/>
              <a:ea typeface="Calibri" panose="020F0502020204030204" pitchFamily="34" charset="0"/>
              <a:cs typeface="Arial" panose="020B0604020202020204" pitchFamily="34" charset="0"/>
            </a:endParaRPr>
          </a:p>
          <a:p>
            <a:r>
              <a:rPr lang="el-GR" sz="1600">
                <a:effectLst/>
                <a:ea typeface="Calibri" panose="020F0502020204030204" pitchFamily="34" charset="0"/>
                <a:cs typeface="Arial" panose="020B0604020202020204" pitchFamily="34" charset="0"/>
              </a:rPr>
              <a:t>Υψηλή </a:t>
            </a:r>
            <a:r>
              <a:rPr lang="el-GR" sz="1600">
                <a:ea typeface="Calibri" panose="020F0502020204030204" pitchFamily="34" charset="0"/>
                <a:cs typeface="Arial" panose="020B0604020202020204" pitchFamily="34" charset="0"/>
              </a:rPr>
              <a:t>σ</a:t>
            </a:r>
            <a:r>
              <a:rPr lang="el-GR" sz="1600">
                <a:effectLst/>
                <a:ea typeface="Calibri" panose="020F0502020204030204" pitchFamily="34" charset="0"/>
                <a:cs typeface="Arial" panose="020B0604020202020204" pitchFamily="34" charset="0"/>
              </a:rPr>
              <a:t>υμμετοχή του εργατικού δυναμικού σε θέσεις έρευνας και τεχνολογίας</a:t>
            </a:r>
          </a:p>
          <a:p>
            <a:r>
              <a:rPr lang="el-GR" sz="1600"/>
              <a:t>Πέμπτο υψηλότερο ποσοστό απασχόλησης το 2024</a:t>
            </a:r>
            <a:endParaRPr lang="en-US" sz="1600"/>
          </a:p>
          <a:p>
            <a:r>
              <a:rPr lang="el-GR" sz="1600"/>
              <a:t>Διευρυμένη τουριστική περίοδος σχετικά με άλλες περιφέρειες</a:t>
            </a:r>
          </a:p>
          <a:p>
            <a:pPr marL="0" indent="0">
              <a:buNone/>
            </a:pPr>
            <a:r>
              <a:rPr lang="el-GR" sz="1600" b="1"/>
              <a:t>Προκλήσεις:</a:t>
            </a:r>
            <a:r>
              <a:rPr lang="en-US" sz="1600" b="1"/>
              <a:t> </a:t>
            </a:r>
            <a:endParaRPr lang="el-GR" sz="1600" b="1"/>
          </a:p>
          <a:p>
            <a:r>
              <a:rPr lang="el-GR" sz="1600"/>
              <a:t>Αρνητικά φυσικά και μεταναστευτικά ισοζύγια</a:t>
            </a:r>
          </a:p>
          <a:p>
            <a:r>
              <a:rPr lang="el-GR" sz="1600"/>
              <a:t>Τρίτο μικρότερο κατά κεφαλήν ΑΕΠ το 2024</a:t>
            </a:r>
          </a:p>
          <a:p>
            <a:r>
              <a:rPr lang="el-GR" sz="1600"/>
              <a:t>Αρνητικό ποσοστό αποταμίευσης νοικοκυριών</a:t>
            </a:r>
          </a:p>
          <a:p>
            <a:r>
              <a:rPr lang="el-GR" sz="1600"/>
              <a:t>Χαμηλός λόγος καταθέσεων προς ΑΕΠ</a:t>
            </a:r>
          </a:p>
          <a:p>
            <a:r>
              <a:rPr lang="el-GR" sz="1600"/>
              <a:t>Υψηλό ποσοστό κινδύνου φτώχειας και κοινωνικού αποκλεισμού </a:t>
            </a:r>
          </a:p>
          <a:p>
            <a:endParaRPr lang="el-GR" sz="1800"/>
          </a:p>
          <a:p>
            <a:endParaRPr lang="el-GR" sz="1400"/>
          </a:p>
        </p:txBody>
      </p:sp>
      <p:sp>
        <p:nvSpPr>
          <p:cNvPr id="4" name="Θέση υποσέλιδου 6">
            <a:extLst>
              <a:ext uri="{FF2B5EF4-FFF2-40B4-BE49-F238E27FC236}">
                <a16:creationId xmlns:a16="http://schemas.microsoft.com/office/drawing/2014/main" id="{925FCE38-C7B7-2BBB-20C9-925C976CBA19}"/>
              </a:ext>
            </a:extLst>
          </p:cNvPr>
          <p:cNvSpPr>
            <a:spLocks noGrp="1"/>
          </p:cNvSpPr>
          <p:nvPr>
            <p:ph type="ftr" sz="quarter" idx="11"/>
          </p:nvPr>
        </p:nvSpPr>
        <p:spPr>
          <a:xfrm>
            <a:off x="4038600" y="6356350"/>
            <a:ext cx="4114800" cy="365125"/>
          </a:xfrm>
        </p:spPr>
        <p:txBody>
          <a:bodyPr/>
          <a:lstStyle/>
          <a:p>
            <a:r>
              <a:rPr lang="el-GR"/>
              <a:t>Ιούνιος 2026</a:t>
            </a:r>
            <a:endParaRPr lang="en-US"/>
          </a:p>
        </p:txBody>
      </p:sp>
      <p:sp>
        <p:nvSpPr>
          <p:cNvPr id="5" name="Slide Number Placeholder 8">
            <a:extLst>
              <a:ext uri="{FF2B5EF4-FFF2-40B4-BE49-F238E27FC236}">
                <a16:creationId xmlns:a16="http://schemas.microsoft.com/office/drawing/2014/main" id="{C0DB9C84-C4B6-6E24-250D-7B0F1C70E1E1}"/>
              </a:ext>
            </a:extLst>
          </p:cNvPr>
          <p:cNvSpPr>
            <a:spLocks noGrp="1"/>
          </p:cNvSpPr>
          <p:nvPr>
            <p:ph type="sldNum" sz="quarter" idx="12"/>
          </p:nvPr>
        </p:nvSpPr>
        <p:spPr>
          <a:xfrm>
            <a:off x="8610600" y="6356352"/>
            <a:ext cx="2743200" cy="365125"/>
          </a:xfrm>
        </p:spPr>
        <p:txBody>
          <a:bodyPr>
            <a:normAutofit/>
          </a:bodyPr>
          <a:lstStyle/>
          <a:p>
            <a:pPr>
              <a:spcAft>
                <a:spcPts val="600"/>
              </a:spcAft>
            </a:pPr>
            <a:fld id="{3A98EE3D-8CD1-4C3F-BD1C-C98C9596463C}" type="slidenum">
              <a:rPr lang="en-US" sz="1050">
                <a:solidFill>
                  <a:schemeClr val="tx1">
                    <a:alpha val="80000"/>
                  </a:schemeClr>
                </a:solidFill>
              </a:rPr>
              <a:pPr>
                <a:spcAft>
                  <a:spcPts val="600"/>
                </a:spcAft>
              </a:pPr>
              <a:t>27</a:t>
            </a:fld>
            <a:endParaRPr lang="en-US" sz="1050">
              <a:solidFill>
                <a:schemeClr val="tx1">
                  <a:alpha val="80000"/>
                </a:schemeClr>
              </a:solidFill>
            </a:endParaRPr>
          </a:p>
        </p:txBody>
      </p:sp>
      <p:pic>
        <p:nvPicPr>
          <p:cNvPr id="1025" name="Εικόνα 924658061">
            <a:extLst>
              <a:ext uri="{FF2B5EF4-FFF2-40B4-BE49-F238E27FC236}">
                <a16:creationId xmlns:a16="http://schemas.microsoft.com/office/drawing/2014/main" id="{4D3CB223-3350-3931-4A3A-CC436D4B991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06217" y="1522079"/>
            <a:ext cx="2862394" cy="199836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A4A6638A-C61E-4126-8774-ECBD6446EE48}"/>
              </a:ext>
            </a:extLst>
          </p:cNvPr>
          <p:cNvSpPr txBox="1">
            <a:spLocks/>
          </p:cNvSpPr>
          <p:nvPr/>
        </p:nvSpPr>
        <p:spPr>
          <a:xfrm>
            <a:off x="6683684" y="3526456"/>
            <a:ext cx="5158131" cy="2929208"/>
          </a:xfrm>
          <a:prstGeom prst="rect">
            <a:avLst/>
          </a:prstGeom>
        </p:spPr>
        <p:txBody>
          <a:bodyPr vert="horz" lIns="91440" tIns="45720" rIns="91440" bIns="45720" rtlCol="0">
            <a:normAutofit fontScale="4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500" b="1"/>
              <a:t>Δυνατά σημεία:</a:t>
            </a:r>
          </a:p>
          <a:p>
            <a:r>
              <a:rPr lang="el-GR" sz="2500">
                <a:ea typeface="Calibri" panose="020F0502020204030204" pitchFamily="34" charset="0"/>
                <a:cs typeface="Arial" panose="020B0604020202020204" pitchFamily="34" charset="0"/>
              </a:rPr>
              <a:t>Σύνδεση με Δυτικά Βαλκάνια</a:t>
            </a:r>
          </a:p>
          <a:p>
            <a:r>
              <a:rPr lang="el-GR" sz="2500"/>
              <a:t>Προοπτική για αξιοποίηση νέων δικτύων</a:t>
            </a:r>
          </a:p>
          <a:p>
            <a:r>
              <a:rPr lang="el-GR" sz="2500"/>
              <a:t>Πλούτος σε υδάτινους πόρους</a:t>
            </a:r>
          </a:p>
          <a:p>
            <a:r>
              <a:rPr lang="el-GR" sz="2500"/>
              <a:t>Διαφοροποίηση οικονομικής δραστηριότητας</a:t>
            </a:r>
          </a:p>
          <a:p>
            <a:pPr lvl="1"/>
            <a:r>
              <a:rPr lang="el-GR" sz="2100"/>
              <a:t>Πρωτογενής τομέας (Δυτική Ελλάδα, Πελοπόννησος)</a:t>
            </a:r>
          </a:p>
          <a:p>
            <a:pPr lvl="1"/>
            <a:r>
              <a:rPr lang="el-GR" sz="2100"/>
              <a:t>Δευτερογενής τομέας (Πελοπόννησος, Δυτική Ελλάδα)</a:t>
            </a:r>
          </a:p>
          <a:p>
            <a:pPr lvl="1"/>
            <a:r>
              <a:rPr lang="el-GR" sz="2100"/>
              <a:t>Τριτογενής τομέας (Ήπειρος, Ιόνια Νησιά)</a:t>
            </a:r>
          </a:p>
          <a:p>
            <a:pPr marL="0" indent="0">
              <a:buNone/>
            </a:pPr>
            <a:r>
              <a:rPr lang="el-GR" sz="2500" b="1"/>
              <a:t>Προκλήσεις:</a:t>
            </a:r>
            <a:endParaRPr lang="en-US" sz="2500" b="1"/>
          </a:p>
          <a:p>
            <a:r>
              <a:rPr lang="el-GR" sz="2500">
                <a:effectLst/>
                <a:ea typeface="Calibri" panose="020F0502020204030204" pitchFamily="34" charset="0"/>
                <a:cs typeface="Arial" panose="020B0604020202020204" pitchFamily="34" charset="0"/>
              </a:rPr>
              <a:t>Συρρίκνωση και γήρανση πληθυσμού</a:t>
            </a:r>
          </a:p>
          <a:p>
            <a:r>
              <a:rPr lang="el-GR" sz="2500">
                <a:ea typeface="Calibri" panose="020F0502020204030204" pitchFamily="34" charset="0"/>
                <a:cs typeface="Arial" panose="020B0604020202020204" pitchFamily="34" charset="0"/>
              </a:rPr>
              <a:t>Ανισότητα στην π</a:t>
            </a:r>
            <a:r>
              <a:rPr lang="el-GR" sz="2500">
                <a:effectLst/>
                <a:ea typeface="Calibri" panose="020F0502020204030204" pitchFamily="34" charset="0"/>
                <a:cs typeface="Arial" panose="020B0604020202020204" pitchFamily="34" charset="0"/>
              </a:rPr>
              <a:t>ρόσβαση σε υπηρεσίες, χαμηλή </a:t>
            </a:r>
            <a:r>
              <a:rPr lang="el-GR" sz="2500" err="1">
                <a:effectLst/>
                <a:ea typeface="Calibri" panose="020F0502020204030204" pitchFamily="34" charset="0"/>
                <a:cs typeface="Arial" panose="020B0604020202020204" pitchFamily="34" charset="0"/>
              </a:rPr>
              <a:t>χρημ</a:t>
            </a:r>
            <a:r>
              <a:rPr lang="el-GR" sz="2500">
                <a:effectLst/>
                <a:ea typeface="Calibri" panose="020F0502020204030204" pitchFamily="34" charset="0"/>
                <a:cs typeface="Arial" panose="020B0604020202020204" pitchFamily="34" charset="0"/>
              </a:rPr>
              <a:t>/</a:t>
            </a:r>
            <a:r>
              <a:rPr lang="el-GR" sz="2500" err="1">
                <a:effectLst/>
                <a:ea typeface="Calibri" panose="020F0502020204030204" pitchFamily="34" charset="0"/>
                <a:cs typeface="Arial" panose="020B0604020202020204" pitchFamily="34" charset="0"/>
              </a:rPr>
              <a:t>κή</a:t>
            </a:r>
            <a:r>
              <a:rPr lang="el-GR" sz="2500">
                <a:effectLst/>
                <a:ea typeface="Calibri" panose="020F0502020204030204" pitchFamily="34" charset="0"/>
                <a:cs typeface="Arial" panose="020B0604020202020204" pitchFamily="34" charset="0"/>
              </a:rPr>
              <a:t> ένταξη</a:t>
            </a:r>
          </a:p>
          <a:p>
            <a:r>
              <a:rPr lang="el-GR" sz="2500">
                <a:ea typeface="Calibri" panose="020F0502020204030204" pitchFamily="34" charset="0"/>
                <a:cs typeface="Arial" panose="020B0604020202020204" pitchFamily="34" charset="0"/>
              </a:rPr>
              <a:t>Ανάγκη για επενδύσεις σε υποδομές</a:t>
            </a:r>
            <a:endParaRPr lang="el-GR" sz="2500">
              <a:effectLst/>
              <a:ea typeface="Calibri" panose="020F0502020204030204" pitchFamily="34" charset="0"/>
              <a:cs typeface="Arial" panose="020B0604020202020204" pitchFamily="34" charset="0"/>
            </a:endParaRPr>
          </a:p>
          <a:p>
            <a:endParaRPr lang="el-GR" sz="1200"/>
          </a:p>
          <a:p>
            <a:endParaRPr lang="el-GR" sz="1100"/>
          </a:p>
        </p:txBody>
      </p:sp>
      <p:graphicFrame>
        <p:nvGraphicFramePr>
          <p:cNvPr id="11" name="Table 10">
            <a:extLst>
              <a:ext uri="{FF2B5EF4-FFF2-40B4-BE49-F238E27FC236}">
                <a16:creationId xmlns:a16="http://schemas.microsoft.com/office/drawing/2014/main" id="{E996C5ED-F233-7165-0D9D-21148A60190D}"/>
              </a:ext>
            </a:extLst>
          </p:cNvPr>
          <p:cNvGraphicFramePr>
            <a:graphicFrameLocks noGrp="1"/>
          </p:cNvGraphicFramePr>
          <p:nvPr/>
        </p:nvGraphicFramePr>
        <p:xfrm>
          <a:off x="6900876" y="1467977"/>
          <a:ext cx="2051499" cy="281882"/>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051499">
                  <a:extLst>
                    <a:ext uri="{9D8B030D-6E8A-4147-A177-3AD203B41FA5}">
                      <a16:colId xmlns:a16="http://schemas.microsoft.com/office/drawing/2014/main" val="1000785036"/>
                    </a:ext>
                  </a:extLst>
                </a:gridCol>
              </a:tblGrid>
              <a:tr h="281882">
                <a:tc>
                  <a:txBody>
                    <a:bodyPr/>
                    <a:lstStyle/>
                    <a:p>
                      <a:pPr marL="0" lvl="0" indent="0" algn="just">
                        <a:lnSpc>
                          <a:spcPct val="115000"/>
                        </a:lnSpc>
                        <a:spcAft>
                          <a:spcPts val="600"/>
                        </a:spcAft>
                        <a:buFont typeface="Wingdings" panose="05000000000000000000" pitchFamily="2" charset="2"/>
                        <a:buNone/>
                      </a:pPr>
                      <a:r>
                        <a:rPr lang="el-GR" sz="1100">
                          <a:solidFill>
                            <a:schemeClr val="tx1"/>
                          </a:solidFill>
                          <a:effectLst/>
                        </a:rPr>
                        <a:t>Μπλε διάδρομος </a:t>
                      </a:r>
                      <a:r>
                        <a:rPr lang="en-US" sz="1100">
                          <a:solidFill>
                            <a:schemeClr val="tx1"/>
                          </a:solidFill>
                          <a:effectLst/>
                        </a:rPr>
                        <a:t>(Blue Corridor)</a:t>
                      </a:r>
                      <a:endParaRPr lang="el-G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738953616"/>
                  </a:ext>
                </a:extLst>
              </a:tr>
            </a:tbl>
          </a:graphicData>
        </a:graphic>
      </p:graphicFrame>
      <p:graphicFrame>
        <p:nvGraphicFramePr>
          <p:cNvPr id="13" name="Table 12">
            <a:extLst>
              <a:ext uri="{FF2B5EF4-FFF2-40B4-BE49-F238E27FC236}">
                <a16:creationId xmlns:a16="http://schemas.microsoft.com/office/drawing/2014/main" id="{929C0DD6-BC5C-F0E0-9E71-989E3D1847BD}"/>
              </a:ext>
            </a:extLst>
          </p:cNvPr>
          <p:cNvGraphicFramePr>
            <a:graphicFrameLocks noGrp="1"/>
          </p:cNvGraphicFramePr>
          <p:nvPr/>
        </p:nvGraphicFramePr>
        <p:xfrm>
          <a:off x="3615321" y="1467977"/>
          <a:ext cx="2633980" cy="2089802"/>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633980">
                  <a:extLst>
                    <a:ext uri="{9D8B030D-6E8A-4147-A177-3AD203B41FA5}">
                      <a16:colId xmlns:a16="http://schemas.microsoft.com/office/drawing/2014/main" val="2989878867"/>
                    </a:ext>
                  </a:extLst>
                </a:gridCol>
              </a:tblGrid>
              <a:tr h="606300">
                <a:tc>
                  <a:txBody>
                    <a:bodyPr/>
                    <a:lstStyle/>
                    <a:p>
                      <a:pPr marL="0" lvl="0" indent="0" algn="just">
                        <a:lnSpc>
                          <a:spcPct val="115000"/>
                        </a:lnSpc>
                        <a:spcAft>
                          <a:spcPts val="600"/>
                        </a:spcAft>
                        <a:buFont typeface="Wingdings" panose="05000000000000000000" pitchFamily="2" charset="2"/>
                        <a:buNone/>
                      </a:pPr>
                      <a:r>
                        <a:rPr lang="el-GR" sz="1100">
                          <a:solidFill>
                            <a:schemeClr val="tx1"/>
                          </a:solidFill>
                          <a:effectLst/>
                        </a:rPr>
                        <a:t>Πληθυσμός (2025): 635.954 (6,1% συνολικού πληθυσμού της χώρας), κατάταξη 4</a:t>
                      </a:r>
                      <a:r>
                        <a:rPr lang="el-GR" sz="1100" baseline="30000">
                          <a:solidFill>
                            <a:schemeClr val="tx1"/>
                          </a:solidFill>
                          <a:effectLst/>
                        </a:rPr>
                        <a:t>η</a:t>
                      </a:r>
                      <a:r>
                        <a:rPr lang="el-GR" sz="1100">
                          <a:solidFill>
                            <a:schemeClr val="tx1"/>
                          </a:solidFill>
                          <a:effectLst/>
                        </a:rPr>
                        <a:t> </a:t>
                      </a:r>
                      <a:endParaRPr lang="el-G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00510349"/>
                  </a:ext>
                </a:extLst>
              </a:tr>
              <a:tr h="438601">
                <a:tc>
                  <a:txBody>
                    <a:bodyPr/>
                    <a:lstStyle/>
                    <a:p>
                      <a:pPr marL="0" lvl="0" indent="0" algn="just">
                        <a:lnSpc>
                          <a:spcPct val="115000"/>
                        </a:lnSpc>
                        <a:spcAft>
                          <a:spcPts val="600"/>
                        </a:spcAft>
                        <a:buFont typeface="Wingdings" panose="05000000000000000000" pitchFamily="2" charset="2"/>
                        <a:buNone/>
                      </a:pPr>
                      <a:r>
                        <a:rPr lang="el-GR" sz="1100">
                          <a:solidFill>
                            <a:schemeClr val="tx1"/>
                          </a:solidFill>
                          <a:effectLst/>
                        </a:rPr>
                        <a:t>Κατά κεφαλήν ΑΕΠ (2024): €16.011 (μ.ό. χώρας: €22.816), κατάταξη 10</a:t>
                      </a:r>
                      <a:r>
                        <a:rPr lang="el-GR" sz="1100" baseline="30000">
                          <a:solidFill>
                            <a:schemeClr val="tx1"/>
                          </a:solidFill>
                          <a:effectLst/>
                        </a:rPr>
                        <a:t>η</a:t>
                      </a:r>
                      <a:r>
                        <a:rPr lang="el-GR" sz="1100">
                          <a:solidFill>
                            <a:schemeClr val="tx1"/>
                          </a:solidFill>
                          <a:effectLst/>
                        </a:rPr>
                        <a:t> </a:t>
                      </a:r>
                      <a:endParaRPr lang="el-G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460515975"/>
                  </a:ext>
                </a:extLst>
              </a:tr>
              <a:tr h="438601">
                <a:tc>
                  <a:txBody>
                    <a:bodyPr/>
                    <a:lstStyle/>
                    <a:p>
                      <a:pPr marL="0" lvl="0" indent="0" algn="just">
                        <a:lnSpc>
                          <a:spcPct val="115000"/>
                        </a:lnSpc>
                        <a:spcAft>
                          <a:spcPts val="600"/>
                        </a:spcAft>
                        <a:buFont typeface="Wingdings" panose="05000000000000000000" pitchFamily="2" charset="2"/>
                        <a:buNone/>
                      </a:pPr>
                      <a:r>
                        <a:rPr lang="el-GR" sz="1100">
                          <a:solidFill>
                            <a:schemeClr val="tx1"/>
                          </a:solidFill>
                          <a:effectLst/>
                        </a:rPr>
                        <a:t>Ποσοστό ανεργίας (2024): 10,1% (μ.ό. χώρας: 10,1%), κατάταξη 8</a:t>
                      </a:r>
                      <a:r>
                        <a:rPr lang="el-GR" sz="1100" baseline="30000">
                          <a:solidFill>
                            <a:schemeClr val="tx1"/>
                          </a:solidFill>
                          <a:effectLst/>
                        </a:rPr>
                        <a:t>η</a:t>
                      </a:r>
                      <a:r>
                        <a:rPr lang="el-GR" sz="1100">
                          <a:solidFill>
                            <a:schemeClr val="tx1"/>
                          </a:solidFill>
                          <a:effectLst/>
                        </a:rPr>
                        <a:t> </a:t>
                      </a:r>
                      <a:endParaRPr lang="el-G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456129963"/>
                  </a:ext>
                </a:extLst>
              </a:tr>
              <a:tr h="606300">
                <a:tc>
                  <a:txBody>
                    <a:bodyPr/>
                    <a:lstStyle/>
                    <a:p>
                      <a:pPr marL="0" lvl="0" indent="0" algn="just">
                        <a:lnSpc>
                          <a:spcPct val="115000"/>
                        </a:lnSpc>
                        <a:spcAft>
                          <a:spcPts val="600"/>
                        </a:spcAft>
                        <a:buFont typeface="Wingdings" panose="05000000000000000000" pitchFamily="2" charset="2"/>
                        <a:buNone/>
                      </a:pPr>
                      <a:r>
                        <a:rPr lang="el-GR" sz="1100">
                          <a:solidFill>
                            <a:schemeClr val="tx1"/>
                          </a:solidFill>
                          <a:effectLst/>
                        </a:rPr>
                        <a:t>Μέση ηλικία πληθυσμού (2025): 47,5 έτη (μ.ό. χώρας: 47,2 έτη), κατάταξη 7</a:t>
                      </a:r>
                      <a:r>
                        <a:rPr lang="el-GR" sz="1100" baseline="30000">
                          <a:solidFill>
                            <a:schemeClr val="tx1"/>
                          </a:solidFill>
                          <a:effectLst/>
                        </a:rPr>
                        <a:t>η</a:t>
                      </a:r>
                      <a:r>
                        <a:rPr lang="el-GR" sz="1100">
                          <a:solidFill>
                            <a:schemeClr val="tx1"/>
                          </a:solidFill>
                          <a:effectLst/>
                        </a:rPr>
                        <a:t> </a:t>
                      </a:r>
                      <a:endParaRPr lang="el-G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421201248"/>
                  </a:ext>
                </a:extLst>
              </a:tr>
            </a:tbl>
          </a:graphicData>
        </a:graphic>
      </p:graphicFrame>
      <p:pic>
        <p:nvPicPr>
          <p:cNvPr id="16" name="Picture 15">
            <a:extLst>
              <a:ext uri="{FF2B5EF4-FFF2-40B4-BE49-F238E27FC236}">
                <a16:creationId xmlns:a16="http://schemas.microsoft.com/office/drawing/2014/main" id="{0BEDA8C6-6636-68FB-5CA9-42574F20230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77468" y="1418977"/>
            <a:ext cx="2404332" cy="1980222"/>
          </a:xfrm>
          <a:prstGeom prst="rect">
            <a:avLst/>
          </a:prstGeom>
        </p:spPr>
      </p:pic>
      <p:graphicFrame>
        <p:nvGraphicFramePr>
          <p:cNvPr id="17" name="Table 16">
            <a:extLst>
              <a:ext uri="{FF2B5EF4-FFF2-40B4-BE49-F238E27FC236}">
                <a16:creationId xmlns:a16="http://schemas.microsoft.com/office/drawing/2014/main" id="{9F476698-997B-E452-A55A-1BFD1D859672}"/>
              </a:ext>
            </a:extLst>
          </p:cNvPr>
          <p:cNvGraphicFramePr>
            <a:graphicFrameLocks noGrp="1"/>
          </p:cNvGraphicFramePr>
          <p:nvPr/>
        </p:nvGraphicFramePr>
        <p:xfrm>
          <a:off x="787154" y="1418977"/>
          <a:ext cx="1100124" cy="268621"/>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100124">
                  <a:extLst>
                    <a:ext uri="{9D8B030D-6E8A-4147-A177-3AD203B41FA5}">
                      <a16:colId xmlns:a16="http://schemas.microsoft.com/office/drawing/2014/main" val="1000785036"/>
                    </a:ext>
                  </a:extLst>
                </a:gridCol>
              </a:tblGrid>
              <a:tr h="268621">
                <a:tc>
                  <a:txBody>
                    <a:bodyPr/>
                    <a:lstStyle/>
                    <a:p>
                      <a:pPr marL="0" lvl="0" indent="0" algn="just">
                        <a:lnSpc>
                          <a:spcPct val="115000"/>
                        </a:lnSpc>
                        <a:spcAft>
                          <a:spcPts val="600"/>
                        </a:spcAft>
                        <a:buFont typeface="Wingdings" panose="05000000000000000000" pitchFamily="2" charset="2"/>
                        <a:buNone/>
                      </a:pPr>
                      <a:r>
                        <a:rPr lang="el-GR" sz="1100">
                          <a:solidFill>
                            <a:schemeClr val="tx1"/>
                          </a:solidFill>
                          <a:effectLst/>
                          <a:latin typeface="Calibri" panose="020F0502020204030204" pitchFamily="34" charset="0"/>
                          <a:ea typeface="Calibri" panose="020F0502020204030204" pitchFamily="34" charset="0"/>
                          <a:cs typeface="Arial" panose="020B0604020202020204" pitchFamily="34" charset="0"/>
                        </a:rPr>
                        <a:t>Δυτική Ελλάδα</a:t>
                      </a:r>
                    </a:p>
                  </a:txBody>
                  <a:tcPr marL="68580" marR="68580" marT="0" marB="0">
                    <a:solidFill>
                      <a:schemeClr val="accent1">
                        <a:lumMod val="20000"/>
                        <a:lumOff val="80000"/>
                      </a:schemeClr>
                    </a:solidFill>
                  </a:tcPr>
                </a:tc>
                <a:extLst>
                  <a:ext uri="{0D108BD9-81ED-4DB2-BD59-A6C34878D82A}">
                    <a16:rowId xmlns:a16="http://schemas.microsoft.com/office/drawing/2014/main" val="2738953616"/>
                  </a:ext>
                </a:extLst>
              </a:tr>
            </a:tbl>
          </a:graphicData>
        </a:graphic>
      </p:graphicFrame>
    </p:spTree>
    <p:extLst>
      <p:ext uri="{BB962C8B-B14F-4D97-AF65-F5344CB8AC3E}">
        <p14:creationId xmlns:p14="http://schemas.microsoft.com/office/powerpoint/2010/main" val="304546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9C1C4C0-B24E-493D-9D22-A67DF32EC70E}"/>
              </a:ext>
            </a:extLst>
          </p:cNvPr>
          <p:cNvSpPr>
            <a:spLocks noGrp="1"/>
          </p:cNvSpPr>
          <p:nvPr>
            <p:ph type="sldNum" sz="quarter" idx="12"/>
          </p:nvPr>
        </p:nvSpPr>
        <p:spPr/>
        <p:txBody>
          <a:bodyPr>
            <a:normAutofit/>
          </a:bodyPr>
          <a:lstStyle/>
          <a:p>
            <a:pPr>
              <a:spcAft>
                <a:spcPts val="600"/>
              </a:spcAft>
            </a:pPr>
            <a:fld id="{3A98EE3D-8CD1-4C3F-BD1C-C98C9596463C}" type="slidenum">
              <a:rPr lang="en-US" sz="1050">
                <a:solidFill>
                  <a:schemeClr val="tx1">
                    <a:alpha val="80000"/>
                  </a:schemeClr>
                </a:solidFill>
              </a:rPr>
              <a:pPr>
                <a:spcAft>
                  <a:spcPts val="600"/>
                </a:spcAft>
              </a:pPr>
              <a:t>3</a:t>
            </a:fld>
            <a:endParaRPr lang="en-US" sz="1050">
              <a:solidFill>
                <a:schemeClr val="tx1">
                  <a:alpha val="80000"/>
                </a:schemeClr>
              </a:solidFill>
            </a:endParaRPr>
          </a:p>
        </p:txBody>
      </p:sp>
      <p:sp>
        <p:nvSpPr>
          <p:cNvPr id="2" name="Title 1">
            <a:extLst>
              <a:ext uri="{FF2B5EF4-FFF2-40B4-BE49-F238E27FC236}">
                <a16:creationId xmlns:a16="http://schemas.microsoft.com/office/drawing/2014/main" id="{31F651D6-E6B2-448E-A684-15BD9E4C8D8A}"/>
              </a:ext>
            </a:extLst>
          </p:cNvPr>
          <p:cNvSpPr>
            <a:spLocks noGrp="1"/>
          </p:cNvSpPr>
          <p:nvPr>
            <p:ph type="title" idx="4294967295"/>
          </p:nvPr>
        </p:nvSpPr>
        <p:spPr>
          <a:xfrm>
            <a:off x="0" y="963613"/>
            <a:ext cx="3494088" cy="4930775"/>
          </a:xfrm>
        </p:spPr>
        <p:txBody>
          <a:bodyPr>
            <a:normAutofit/>
          </a:bodyPr>
          <a:lstStyle/>
          <a:p>
            <a:pPr algn="r"/>
            <a:r>
              <a:rPr lang="el-GR" b="1">
                <a:solidFill>
                  <a:schemeClr val="accent1"/>
                </a:solidFill>
              </a:rPr>
              <a:t>Περιεχόμενα</a:t>
            </a:r>
            <a:endParaRPr lang="en-US" b="1">
              <a:solidFill>
                <a:schemeClr val="accent1"/>
              </a:solidFill>
            </a:endParaRPr>
          </a:p>
        </p:txBody>
      </p:sp>
      <p:sp>
        <p:nvSpPr>
          <p:cNvPr id="3" name="Content Placeholder 2">
            <a:extLst>
              <a:ext uri="{FF2B5EF4-FFF2-40B4-BE49-F238E27FC236}">
                <a16:creationId xmlns:a16="http://schemas.microsoft.com/office/drawing/2014/main" id="{C5125050-9CCB-433C-883F-3E337D3C3E62}"/>
              </a:ext>
            </a:extLst>
          </p:cNvPr>
          <p:cNvSpPr>
            <a:spLocks noGrp="1"/>
          </p:cNvSpPr>
          <p:nvPr>
            <p:ph idx="4294967295"/>
          </p:nvPr>
        </p:nvSpPr>
        <p:spPr>
          <a:xfrm>
            <a:off x="5116530" y="963613"/>
            <a:ext cx="5866544" cy="4930775"/>
          </a:xfrm>
        </p:spPr>
        <p:txBody>
          <a:bodyPr anchor="ctr">
            <a:normAutofit/>
          </a:bodyPr>
          <a:lstStyle/>
          <a:p>
            <a:pPr marL="227965" indent="-227965">
              <a:spcBef>
                <a:spcPts val="1800"/>
              </a:spcBef>
              <a:spcAft>
                <a:spcPts val="600"/>
              </a:spcAft>
            </a:pPr>
            <a:endParaRPr lang="el-GR">
              <a:cs typeface="Calibri" panose="020F0502020204030204"/>
            </a:endParaRPr>
          </a:p>
          <a:p>
            <a:pPr marL="285750" indent="-285750">
              <a:lnSpc>
                <a:spcPct val="100000"/>
              </a:lnSpc>
              <a:spcBef>
                <a:spcPts val="600"/>
              </a:spcBef>
              <a:spcAft>
                <a:spcPts val="600"/>
              </a:spcAft>
            </a:pPr>
            <a:r>
              <a:rPr lang="el-GR" sz="2400" b="1"/>
              <a:t>Δημογραφικές τάσεις</a:t>
            </a:r>
          </a:p>
          <a:p>
            <a:pPr marL="285750" indent="-285750">
              <a:lnSpc>
                <a:spcPct val="100000"/>
              </a:lnSpc>
              <a:spcBef>
                <a:spcPts val="600"/>
              </a:spcBef>
              <a:spcAft>
                <a:spcPts val="600"/>
              </a:spcAft>
            </a:pPr>
            <a:r>
              <a:rPr lang="el-GR" sz="2400">
                <a:cs typeface="Calibri"/>
              </a:rPr>
              <a:t>Οικονομία &amp; ε</a:t>
            </a:r>
            <a:r>
              <a:rPr lang="el-GR" sz="2400"/>
              <a:t>πιχειρηματικότητα</a:t>
            </a:r>
          </a:p>
          <a:p>
            <a:pPr marL="285750" indent="-285750">
              <a:lnSpc>
                <a:spcPct val="100000"/>
              </a:lnSpc>
              <a:spcBef>
                <a:spcPts val="600"/>
              </a:spcBef>
              <a:spcAft>
                <a:spcPts val="600"/>
              </a:spcAft>
            </a:pPr>
            <a:r>
              <a:rPr lang="el-GR" sz="2400">
                <a:cs typeface="Calibri" panose="020F0502020204030204"/>
              </a:rPr>
              <a:t>Χρηματοπιστωτικός τομέας</a:t>
            </a:r>
          </a:p>
          <a:p>
            <a:pPr marL="285750" indent="-285750">
              <a:lnSpc>
                <a:spcPct val="100000"/>
              </a:lnSpc>
              <a:spcBef>
                <a:spcPts val="600"/>
              </a:spcBef>
              <a:spcAft>
                <a:spcPts val="600"/>
              </a:spcAft>
            </a:pPr>
            <a:r>
              <a:rPr lang="el-GR" sz="2400">
                <a:cs typeface="Calibri" panose="020F0502020204030204"/>
              </a:rPr>
              <a:t>Αγορά εργασίας</a:t>
            </a:r>
          </a:p>
          <a:p>
            <a:pPr marL="285750" indent="-285750">
              <a:lnSpc>
                <a:spcPct val="100000"/>
              </a:lnSpc>
              <a:spcBef>
                <a:spcPts val="600"/>
              </a:spcBef>
              <a:spcAft>
                <a:spcPts val="600"/>
              </a:spcAft>
            </a:pPr>
            <a:r>
              <a:rPr lang="el-GR" sz="2400">
                <a:cs typeface="Calibri" panose="020F0502020204030204"/>
              </a:rPr>
              <a:t>Κοινωνική ένταξη</a:t>
            </a:r>
          </a:p>
          <a:p>
            <a:pPr marL="285750" indent="-285750">
              <a:lnSpc>
                <a:spcPct val="100000"/>
              </a:lnSpc>
              <a:spcBef>
                <a:spcPts val="600"/>
              </a:spcBef>
              <a:spcAft>
                <a:spcPts val="600"/>
              </a:spcAft>
            </a:pPr>
            <a:r>
              <a:rPr lang="el-GR" sz="2400">
                <a:cs typeface="Calibri" panose="020F0502020204030204"/>
              </a:rPr>
              <a:t>Περιβάλλον, τουρισμός</a:t>
            </a:r>
            <a:endParaRPr lang="el-GR">
              <a:cs typeface="Calibri" panose="020F0502020204030204"/>
            </a:endParaRPr>
          </a:p>
          <a:p>
            <a:pPr marL="227965" indent="-227965">
              <a:spcBef>
                <a:spcPts val="1800"/>
              </a:spcBef>
              <a:spcAft>
                <a:spcPts val="600"/>
              </a:spcAft>
            </a:pPr>
            <a:endParaRPr lang="en-US">
              <a:cs typeface="Calibri" panose="020F0502020204030204"/>
            </a:endParaRPr>
          </a:p>
        </p:txBody>
      </p:sp>
    </p:spTree>
    <p:extLst>
      <p:ext uri="{BB962C8B-B14F-4D97-AF65-F5344CB8AC3E}">
        <p14:creationId xmlns:p14="http://schemas.microsoft.com/office/powerpoint/2010/main" val="4150355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2031C-3D15-3EEE-FF37-1D01F4B1CC8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1B70D2E-7364-DC3C-6BC7-0D9E17809872}"/>
              </a:ext>
            </a:extLst>
          </p:cNvPr>
          <p:cNvSpPr>
            <a:spLocks noGrp="1"/>
          </p:cNvSpPr>
          <p:nvPr>
            <p:ph type="title"/>
          </p:nvPr>
        </p:nvSpPr>
        <p:spPr/>
        <p:txBody>
          <a:bodyPr>
            <a:noAutofit/>
          </a:bodyPr>
          <a:lstStyle/>
          <a:p>
            <a:r>
              <a:rPr lang="el-GR" sz="2400" b="1"/>
              <a:t>Ο πληθυσμός της Ελλάδας αναμένεται να μειωθεί σε 9,5 εκατομμύρια μέχρι το 2050…</a:t>
            </a:r>
          </a:p>
        </p:txBody>
      </p:sp>
      <p:graphicFrame>
        <p:nvGraphicFramePr>
          <p:cNvPr id="8" name="Content Placeholder 7">
            <a:extLst>
              <a:ext uri="{FF2B5EF4-FFF2-40B4-BE49-F238E27FC236}">
                <a16:creationId xmlns:a16="http://schemas.microsoft.com/office/drawing/2014/main" id="{00000000-0008-0000-0900-000002000000}"/>
              </a:ext>
            </a:extLst>
          </p:cNvPr>
          <p:cNvGraphicFramePr>
            <a:graphicFrameLocks noGrp="1"/>
          </p:cNvGraphicFramePr>
          <p:nvPr>
            <p:ph idx="1"/>
            <p:extLst>
              <p:ext uri="{D42A27DB-BD31-4B8C-83A1-F6EECF244321}">
                <p14:modId xmlns:p14="http://schemas.microsoft.com/office/powerpoint/2010/main" val="3648094103"/>
              </p:ext>
            </p:extLst>
          </p:nvPr>
        </p:nvGraphicFramePr>
        <p:xfrm>
          <a:off x="838200" y="1419225"/>
          <a:ext cx="10515600" cy="38528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862E4180-A20F-70E2-5308-C8CFCAE957ED}"/>
              </a:ext>
            </a:extLst>
          </p:cNvPr>
          <p:cNvSpPr>
            <a:spLocks noGrp="1"/>
          </p:cNvSpPr>
          <p:nvPr>
            <p:ph type="sldNum" sz="quarter" idx="12"/>
          </p:nvPr>
        </p:nvSpPr>
        <p:spPr/>
        <p:txBody>
          <a:bodyPr/>
          <a:lstStyle/>
          <a:p>
            <a:fld id="{3A98EE3D-8CD1-4C3F-BD1C-C98C9596463C}" type="slidenum">
              <a:rPr lang="en-US" smtClean="0"/>
              <a:t>4</a:t>
            </a:fld>
            <a:endParaRPr lang="en-US"/>
          </a:p>
        </p:txBody>
      </p:sp>
      <p:sp>
        <p:nvSpPr>
          <p:cNvPr id="11" name="Text Placeholder 9">
            <a:extLst>
              <a:ext uri="{FF2B5EF4-FFF2-40B4-BE49-F238E27FC236}">
                <a16:creationId xmlns:a16="http://schemas.microsoft.com/office/drawing/2014/main" id="{82083012-7493-5DC6-AAFF-30A90EE66D50}"/>
              </a:ext>
            </a:extLst>
          </p:cNvPr>
          <p:cNvSpPr>
            <a:spLocks noGrp="1"/>
          </p:cNvSpPr>
          <p:nvPr>
            <p:ph type="body" idx="13"/>
          </p:nvPr>
        </p:nvSpPr>
        <p:spPr>
          <a:xfrm>
            <a:off x="839789" y="5272088"/>
            <a:ext cx="10514012" cy="911226"/>
          </a:xfrm>
        </p:spPr>
        <p:txBody>
          <a:bodyPr>
            <a:normAutofit fontScale="77500" lnSpcReduction="20000"/>
          </a:bodyPr>
          <a:lstStyle/>
          <a:p>
            <a:pPr algn="ctr">
              <a:spcBef>
                <a:spcPts val="250"/>
              </a:spcBef>
              <a:spcAft>
                <a:spcPts val="250"/>
              </a:spcAft>
            </a:pPr>
            <a:r>
              <a:rPr lang="el-GR" sz="1400"/>
              <a:t>… με μεγαλύτερη μείωση σε σενάρια μηδενικής μετανάστευσης ή χαμηλής γονιμότητας.</a:t>
            </a:r>
          </a:p>
          <a:p>
            <a:pPr algn="ctr">
              <a:spcBef>
                <a:spcPts val="250"/>
              </a:spcBef>
              <a:spcAft>
                <a:spcPts val="250"/>
              </a:spcAft>
            </a:pPr>
            <a:r>
              <a:rPr lang="el-GR" sz="1400"/>
              <a:t>Ο ρυθμός πληθυσμιακής συρρίκνωσης δύναται να επιβραδυνθεί από:</a:t>
            </a:r>
          </a:p>
          <a:p>
            <a:pPr marL="285750" indent="-285750" algn="ctr">
              <a:spcBef>
                <a:spcPts val="250"/>
              </a:spcBef>
              <a:spcAft>
                <a:spcPts val="250"/>
              </a:spcAft>
              <a:buFont typeface="Arial" panose="020B0604020202020204" pitchFamily="34" charset="0"/>
              <a:buChar char="•"/>
            </a:pPr>
            <a:r>
              <a:rPr lang="el-GR" sz="1400"/>
              <a:t>Θετικές μεταναστευτικές ροές (άμεση και ταχύτερη επίδραση)</a:t>
            </a:r>
          </a:p>
          <a:p>
            <a:pPr marL="285750" indent="-285750" algn="ctr">
              <a:spcBef>
                <a:spcPts val="250"/>
              </a:spcBef>
              <a:spcAft>
                <a:spcPts val="250"/>
              </a:spcAft>
              <a:buFont typeface="Arial" panose="020B0604020202020204" pitchFamily="34" charset="0"/>
              <a:buChar char="•"/>
            </a:pPr>
            <a:r>
              <a:rPr lang="el-GR" sz="1400"/>
              <a:t>Υψηλότερη γονιμότητα (πιο μακροπρόθεσμη επίδραση)</a:t>
            </a:r>
          </a:p>
          <a:p>
            <a:pPr marL="285750" indent="-285750">
              <a:spcBef>
                <a:spcPts val="250"/>
              </a:spcBef>
              <a:spcAft>
                <a:spcPts val="250"/>
              </a:spcAft>
              <a:buFont typeface="Arial" panose="020B0604020202020204" pitchFamily="34" charset="0"/>
              <a:buChar char="•"/>
            </a:pPr>
            <a:endParaRPr lang="el-GR" sz="1400"/>
          </a:p>
          <a:p>
            <a:pPr marL="285750" indent="-285750">
              <a:spcBef>
                <a:spcPts val="250"/>
              </a:spcBef>
              <a:spcAft>
                <a:spcPts val="250"/>
              </a:spcAft>
              <a:buFont typeface="Arial" panose="020B0604020202020204" pitchFamily="34" charset="0"/>
              <a:buChar char="•"/>
            </a:pPr>
            <a:endParaRPr lang="el-GR" sz="1400"/>
          </a:p>
        </p:txBody>
      </p:sp>
      <p:sp>
        <p:nvSpPr>
          <p:cNvPr id="6" name="Footer Placeholder 5">
            <a:extLst>
              <a:ext uri="{FF2B5EF4-FFF2-40B4-BE49-F238E27FC236}">
                <a16:creationId xmlns:a16="http://schemas.microsoft.com/office/drawing/2014/main" id="{471318DF-CA21-C59D-DE18-05B3617299C9}"/>
              </a:ext>
            </a:extLst>
          </p:cNvPr>
          <p:cNvSpPr>
            <a:spLocks noGrp="1"/>
          </p:cNvSpPr>
          <p:nvPr>
            <p:ph type="ftr" sz="quarter" idx="11"/>
          </p:nvPr>
        </p:nvSpPr>
        <p:spPr/>
        <p:txBody>
          <a:bodyPr/>
          <a:lstStyle/>
          <a:p>
            <a:r>
              <a:rPr lang="el-GR"/>
              <a:t>Ιούνιος 2026</a:t>
            </a:r>
            <a:endParaRPr lang="en-US"/>
          </a:p>
        </p:txBody>
      </p:sp>
      <p:sp>
        <p:nvSpPr>
          <p:cNvPr id="2" name="Θέση υποσέλιδου 6">
            <a:extLst>
              <a:ext uri="{FF2B5EF4-FFF2-40B4-BE49-F238E27FC236}">
                <a16:creationId xmlns:a16="http://schemas.microsoft.com/office/drawing/2014/main" id="{AE73873A-2FBD-286A-38FB-BDC0792C7554}"/>
              </a:ext>
            </a:extLst>
          </p:cNvPr>
          <p:cNvSpPr txBox="1">
            <a:spLocks/>
          </p:cNvSpPr>
          <p:nvPr/>
        </p:nvSpPr>
        <p:spPr>
          <a:xfrm>
            <a:off x="838200" y="5022132"/>
            <a:ext cx="4114800" cy="365125"/>
          </a:xfrm>
          <a:prstGeom prst="rect">
            <a:avLst/>
          </a:prstGeom>
        </p:spPr>
        <p:txBody>
          <a:bodyP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15000"/>
              </a:lnSpc>
              <a:spcAft>
                <a:spcPts val="600"/>
              </a:spcAft>
            </a:pPr>
            <a:r>
              <a:rPr lang="el-GR" sz="1000" b="1">
                <a:effectLst/>
                <a:latin typeface="Calibri" panose="020F0502020204030204" pitchFamily="34" charset="0"/>
                <a:ea typeface="Calibri" panose="020F0502020204030204" pitchFamily="34" charset="0"/>
                <a:cs typeface="Arial" panose="020B0604020202020204" pitchFamily="34" charset="0"/>
              </a:rPr>
              <a:t>Πηγή:</a:t>
            </a:r>
            <a:r>
              <a:rPr lang="el-GR" sz="1000">
                <a:effectLst/>
                <a:latin typeface="Calibri" panose="020F0502020204030204" pitchFamily="34" charset="0"/>
                <a:ea typeface="Calibri" panose="020F0502020204030204" pitchFamily="34" charset="0"/>
                <a:cs typeface="Arial" panose="020B0604020202020204" pitchFamily="34" charset="0"/>
              </a:rPr>
              <a:t> </a:t>
            </a:r>
            <a:r>
              <a:rPr lang="en-US" sz="1000">
                <a:effectLst/>
                <a:latin typeface="Calibri" panose="020F0502020204030204" pitchFamily="34" charset="0"/>
                <a:ea typeface="Calibri" panose="020F0502020204030204" pitchFamily="34" charset="0"/>
                <a:cs typeface="Arial" panose="020B0604020202020204" pitchFamily="34" charset="0"/>
              </a:rPr>
              <a:t>Eurostat</a:t>
            </a:r>
            <a:r>
              <a:rPr lang="el-GR" sz="1000">
                <a:effectLst/>
                <a:latin typeface="Calibri" panose="020F0502020204030204" pitchFamily="34" charset="0"/>
                <a:ea typeface="Calibri" panose="020F0502020204030204" pitchFamily="34" charset="0"/>
                <a:cs typeface="Arial" panose="020B0604020202020204" pitchFamily="34" charset="0"/>
              </a:rPr>
              <a:t> (2020), </a:t>
            </a:r>
            <a:r>
              <a:rPr lang="el-GR" sz="1000" b="1">
                <a:effectLst/>
                <a:latin typeface="Calibri" panose="020F0502020204030204" pitchFamily="34" charset="0"/>
                <a:ea typeface="Calibri" panose="020F0502020204030204" pitchFamily="34" charset="0"/>
                <a:cs typeface="Arial" panose="020B0604020202020204" pitchFamily="34" charset="0"/>
              </a:rPr>
              <a:t>Επεξεργασία στοιχείων:</a:t>
            </a:r>
            <a:r>
              <a:rPr lang="el-GR" sz="1000">
                <a:effectLst/>
                <a:latin typeface="Calibri" panose="020F0502020204030204" pitchFamily="34" charset="0"/>
                <a:ea typeface="Calibri" panose="020F0502020204030204" pitchFamily="34" charset="0"/>
                <a:cs typeface="Arial" panose="020B0604020202020204" pitchFamily="34" charset="0"/>
              </a:rPr>
              <a:t> ΙΟΒΕ</a:t>
            </a:r>
            <a:endParaRPr lang="en-US" sz="10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2532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3C4D0-6891-C07D-65BA-A91AB8C3BC3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AF4DA43-3C6C-C9CF-808E-498D5AD4CEF3}"/>
              </a:ext>
            </a:extLst>
          </p:cNvPr>
          <p:cNvSpPr>
            <a:spLocks noGrp="1"/>
          </p:cNvSpPr>
          <p:nvPr>
            <p:ph type="title"/>
          </p:nvPr>
        </p:nvSpPr>
        <p:spPr/>
        <p:txBody>
          <a:bodyPr>
            <a:noAutofit/>
          </a:bodyPr>
          <a:lstStyle/>
          <a:p>
            <a:r>
              <a:rPr lang="el-GR" sz="2400" b="1"/>
              <a:t>Η πληθυσμιακή μείωση έχει διαφορετική ένταση ανά περιφέρεια, αλλά αφορά όλες τις περιφέρειες σε σενάρια μηδενικής μετανάστευσης</a:t>
            </a:r>
            <a:br>
              <a:rPr lang="en-US" sz="2400" b="1"/>
            </a:br>
            <a:endParaRPr lang="el-GR" sz="2400" b="1"/>
          </a:p>
        </p:txBody>
      </p:sp>
      <p:sp>
        <p:nvSpPr>
          <p:cNvPr id="4" name="Slide Number Placeholder 3">
            <a:extLst>
              <a:ext uri="{FF2B5EF4-FFF2-40B4-BE49-F238E27FC236}">
                <a16:creationId xmlns:a16="http://schemas.microsoft.com/office/drawing/2014/main" id="{00891B30-4B9D-BDF9-128E-1C331967E567}"/>
              </a:ext>
            </a:extLst>
          </p:cNvPr>
          <p:cNvSpPr>
            <a:spLocks noGrp="1"/>
          </p:cNvSpPr>
          <p:nvPr>
            <p:ph type="sldNum" sz="quarter" idx="12"/>
          </p:nvPr>
        </p:nvSpPr>
        <p:spPr/>
        <p:txBody>
          <a:bodyPr/>
          <a:lstStyle/>
          <a:p>
            <a:fld id="{3A98EE3D-8CD1-4C3F-BD1C-C98C9596463C}" type="slidenum">
              <a:rPr lang="en-US" smtClean="0"/>
              <a:t>5</a:t>
            </a:fld>
            <a:endParaRPr lang="en-US"/>
          </a:p>
        </p:txBody>
      </p:sp>
      <p:sp>
        <p:nvSpPr>
          <p:cNvPr id="6" name="Footer Placeholder 5">
            <a:extLst>
              <a:ext uri="{FF2B5EF4-FFF2-40B4-BE49-F238E27FC236}">
                <a16:creationId xmlns:a16="http://schemas.microsoft.com/office/drawing/2014/main" id="{1221E4CD-6222-D6D8-63E7-4650BB6EDFD6}"/>
              </a:ext>
            </a:extLst>
          </p:cNvPr>
          <p:cNvSpPr>
            <a:spLocks noGrp="1"/>
          </p:cNvSpPr>
          <p:nvPr>
            <p:ph type="ftr" sz="quarter" idx="11"/>
          </p:nvPr>
        </p:nvSpPr>
        <p:spPr/>
        <p:txBody>
          <a:bodyPr/>
          <a:lstStyle/>
          <a:p>
            <a:r>
              <a:rPr lang="el-GR"/>
              <a:t>Ιούνιος 2026</a:t>
            </a:r>
            <a:endParaRPr lang="en-US"/>
          </a:p>
        </p:txBody>
      </p:sp>
      <p:sp>
        <p:nvSpPr>
          <p:cNvPr id="2" name="Θέση υποσέλιδου 6">
            <a:extLst>
              <a:ext uri="{FF2B5EF4-FFF2-40B4-BE49-F238E27FC236}">
                <a16:creationId xmlns:a16="http://schemas.microsoft.com/office/drawing/2014/main" id="{48F91AAA-A899-0DE7-471D-DFC0B0E86E37}"/>
              </a:ext>
            </a:extLst>
          </p:cNvPr>
          <p:cNvSpPr txBox="1">
            <a:spLocks/>
          </p:cNvSpPr>
          <p:nvPr/>
        </p:nvSpPr>
        <p:spPr>
          <a:xfrm>
            <a:off x="838200" y="5022132"/>
            <a:ext cx="4114800" cy="365125"/>
          </a:xfrm>
          <a:prstGeom prst="rect">
            <a:avLst/>
          </a:prstGeom>
        </p:spPr>
        <p:txBody>
          <a:bodyP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15000"/>
              </a:lnSpc>
              <a:spcAft>
                <a:spcPts val="600"/>
              </a:spcAft>
            </a:pPr>
            <a:r>
              <a:rPr lang="el-GR" sz="1000" b="1">
                <a:effectLst/>
                <a:latin typeface="Calibri" panose="020F0502020204030204" pitchFamily="34" charset="0"/>
                <a:ea typeface="Calibri" panose="020F0502020204030204" pitchFamily="34" charset="0"/>
                <a:cs typeface="Arial" panose="020B0604020202020204" pitchFamily="34" charset="0"/>
              </a:rPr>
              <a:t>Πηγή:</a:t>
            </a:r>
            <a:r>
              <a:rPr lang="el-GR" sz="1000">
                <a:effectLst/>
                <a:latin typeface="Calibri" panose="020F0502020204030204" pitchFamily="34" charset="0"/>
                <a:ea typeface="Calibri" panose="020F0502020204030204" pitchFamily="34" charset="0"/>
                <a:cs typeface="Arial" panose="020B0604020202020204" pitchFamily="34" charset="0"/>
              </a:rPr>
              <a:t> </a:t>
            </a:r>
            <a:r>
              <a:rPr lang="en-US" sz="1000">
                <a:effectLst/>
                <a:latin typeface="Calibri" panose="020F0502020204030204" pitchFamily="34" charset="0"/>
                <a:ea typeface="Calibri" panose="020F0502020204030204" pitchFamily="34" charset="0"/>
                <a:cs typeface="Arial" panose="020B0604020202020204" pitchFamily="34" charset="0"/>
              </a:rPr>
              <a:t>Eurostat</a:t>
            </a:r>
            <a:r>
              <a:rPr lang="el-GR" sz="1000">
                <a:effectLst/>
                <a:latin typeface="Calibri" panose="020F0502020204030204" pitchFamily="34" charset="0"/>
                <a:ea typeface="Calibri" panose="020F0502020204030204" pitchFamily="34" charset="0"/>
                <a:cs typeface="Arial" panose="020B0604020202020204" pitchFamily="34" charset="0"/>
              </a:rPr>
              <a:t>, </a:t>
            </a:r>
            <a:r>
              <a:rPr lang="el-GR" sz="1000" b="1">
                <a:effectLst/>
                <a:latin typeface="Calibri" panose="020F0502020204030204" pitchFamily="34" charset="0"/>
                <a:ea typeface="Calibri" panose="020F0502020204030204" pitchFamily="34" charset="0"/>
                <a:cs typeface="Arial" panose="020B0604020202020204" pitchFamily="34" charset="0"/>
              </a:rPr>
              <a:t>Επεξεργασία στοιχείων:</a:t>
            </a:r>
            <a:r>
              <a:rPr lang="el-GR" sz="1000">
                <a:effectLst/>
                <a:latin typeface="Calibri" panose="020F0502020204030204" pitchFamily="34" charset="0"/>
                <a:ea typeface="Calibri" panose="020F0502020204030204" pitchFamily="34" charset="0"/>
                <a:cs typeface="Arial" panose="020B0604020202020204" pitchFamily="34" charset="0"/>
              </a:rPr>
              <a:t> ΙΟΒΕ</a:t>
            </a:r>
            <a:endParaRPr lang="en-US" sz="100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 Placeholder 9">
            <a:extLst>
              <a:ext uri="{FF2B5EF4-FFF2-40B4-BE49-F238E27FC236}">
                <a16:creationId xmlns:a16="http://schemas.microsoft.com/office/drawing/2014/main" id="{150927E7-29FA-F50B-DBE5-58B465C98214}"/>
              </a:ext>
            </a:extLst>
          </p:cNvPr>
          <p:cNvSpPr>
            <a:spLocks noGrp="1"/>
          </p:cNvSpPr>
          <p:nvPr>
            <p:ph type="body" idx="13"/>
          </p:nvPr>
        </p:nvSpPr>
        <p:spPr>
          <a:xfrm>
            <a:off x="839787" y="5295065"/>
            <a:ext cx="10730223" cy="638668"/>
          </a:xfrm>
        </p:spPr>
        <p:txBody>
          <a:bodyPr>
            <a:normAutofit fontScale="85000" lnSpcReduction="10000"/>
          </a:bodyPr>
          <a:lstStyle/>
          <a:p>
            <a:pPr marL="285750" indent="-285750">
              <a:spcBef>
                <a:spcPts val="0"/>
              </a:spcBef>
              <a:spcAft>
                <a:spcPts val="200"/>
              </a:spcAft>
              <a:buFont typeface="Arial" panose="020B0604020202020204" pitchFamily="34" charset="0"/>
              <a:buChar char="•"/>
            </a:pPr>
            <a:r>
              <a:rPr lang="el-GR" sz="1400"/>
              <a:t>Η νησιωτική Ελλάδα και τα μεγάλα αστικά κέντρα αναμένεται να έχουν μικρότερη πληθυσμιακή συρρίκνωση από την υπόλοιπη ηπειρωτική Ελλάδα. </a:t>
            </a:r>
          </a:p>
          <a:p>
            <a:pPr marL="285750" indent="-285750">
              <a:spcBef>
                <a:spcPts val="0"/>
              </a:spcBef>
              <a:spcAft>
                <a:spcPts val="200"/>
              </a:spcAft>
              <a:buFont typeface="Arial" panose="020B0604020202020204" pitchFamily="34" charset="0"/>
              <a:buChar char="•"/>
            </a:pPr>
            <a:r>
              <a:rPr lang="el-GR" sz="1400"/>
              <a:t>Υπό την προϋπόθεση θετικών μεταναστευτικών ροών, η νησιωτική Ελλάδα αναμένεται να καταγράψει σταθεροποίηση ή ακόμη και μικρή αύξηση του πληθυσμού</a:t>
            </a:r>
            <a:r>
              <a:rPr lang="el-GR" sz="1400" dirty="0"/>
              <a:t>.</a:t>
            </a:r>
            <a:endParaRPr lang="en-US" sz="1400"/>
          </a:p>
          <a:p>
            <a:pPr marL="285750" indent="-285750">
              <a:spcBef>
                <a:spcPts val="0"/>
              </a:spcBef>
              <a:spcAft>
                <a:spcPts val="200"/>
              </a:spcAft>
              <a:buFont typeface="Arial" panose="020B0604020202020204" pitchFamily="34" charset="0"/>
              <a:buChar char="•"/>
            </a:pPr>
            <a:endParaRPr lang="en-US" sz="1400"/>
          </a:p>
        </p:txBody>
      </p:sp>
      <p:pic>
        <p:nvPicPr>
          <p:cNvPr id="8" name="Content Placeholder 7">
            <a:extLst>
              <a:ext uri="{FF2B5EF4-FFF2-40B4-BE49-F238E27FC236}">
                <a16:creationId xmlns:a16="http://schemas.microsoft.com/office/drawing/2014/main" id="{BCD54E75-DF5E-CD9C-522A-D8FD47483ADF}"/>
              </a:ext>
            </a:extLst>
          </p:cNvPr>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6592384" y="1734577"/>
            <a:ext cx="4559863" cy="3355200"/>
          </a:xfrm>
          <a:prstGeom prst="rect">
            <a:avLst/>
          </a:prstGeom>
          <a:noFill/>
          <a:ln>
            <a:noFill/>
          </a:ln>
        </p:spPr>
      </p:pic>
      <p:sp>
        <p:nvSpPr>
          <p:cNvPr id="12" name="TextBox 11">
            <a:extLst>
              <a:ext uri="{FF2B5EF4-FFF2-40B4-BE49-F238E27FC236}">
                <a16:creationId xmlns:a16="http://schemas.microsoft.com/office/drawing/2014/main" id="{BBCC3A74-4277-17EE-DA69-CD430864E6C2}"/>
              </a:ext>
            </a:extLst>
          </p:cNvPr>
          <p:cNvSpPr txBox="1"/>
          <p:nvPr/>
        </p:nvSpPr>
        <p:spPr>
          <a:xfrm>
            <a:off x="1030517" y="1366541"/>
            <a:ext cx="5211689" cy="276999"/>
          </a:xfrm>
          <a:prstGeom prst="rect">
            <a:avLst/>
          </a:prstGeom>
          <a:noFill/>
        </p:spPr>
        <p:txBody>
          <a:bodyPr wrap="square">
            <a:spAutoFit/>
          </a:bodyPr>
          <a:lstStyle/>
          <a:p>
            <a:pPr algn="ctr">
              <a:defRPr sz="1200" b="0" i="0" u="none" strike="noStrike" kern="1200" spc="0" baseline="0">
                <a:solidFill>
                  <a:prstClr val="black">
                    <a:lumMod val="65000"/>
                    <a:lumOff val="35000"/>
                  </a:prstClr>
                </a:solidFill>
                <a:latin typeface="+mn-lt"/>
                <a:ea typeface="+mn-ea"/>
                <a:cs typeface="+mn-cs"/>
              </a:defRPr>
            </a:pPr>
            <a:r>
              <a:rPr lang="el-GR" sz="1200" b="1"/>
              <a:t>Πληθυσμιακές προβολές ανά περιφέρεια, βασικό σενάριο*</a:t>
            </a:r>
            <a:endParaRPr lang="en-US" sz="1200" b="1"/>
          </a:p>
        </p:txBody>
      </p:sp>
      <p:sp>
        <p:nvSpPr>
          <p:cNvPr id="13" name="TextBox 12">
            <a:extLst>
              <a:ext uri="{FF2B5EF4-FFF2-40B4-BE49-F238E27FC236}">
                <a16:creationId xmlns:a16="http://schemas.microsoft.com/office/drawing/2014/main" id="{B20A5AC6-6A6E-8255-C3F7-B76577122B35}"/>
              </a:ext>
            </a:extLst>
          </p:cNvPr>
          <p:cNvSpPr txBox="1"/>
          <p:nvPr/>
        </p:nvSpPr>
        <p:spPr>
          <a:xfrm>
            <a:off x="6358322" y="1332243"/>
            <a:ext cx="5211689" cy="461665"/>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l-GR" sz="1200" b="1"/>
              <a:t>Πληθυσμιακή εξέλιξη ανά περιφέρεια 2020-2050 –</a:t>
            </a:r>
            <a:r>
              <a:rPr lang="en-US" sz="1200" b="1"/>
              <a:t> </a:t>
            </a:r>
            <a:r>
              <a:rPr lang="el-GR" sz="1200" b="1"/>
              <a:t>Σενάριο μηδενικής μετανάστευσης</a:t>
            </a:r>
            <a:endParaRPr lang="en-US" sz="1200" b="1"/>
          </a:p>
        </p:txBody>
      </p:sp>
      <p:sp>
        <p:nvSpPr>
          <p:cNvPr id="5" name="TextBox 4">
            <a:extLst>
              <a:ext uri="{FF2B5EF4-FFF2-40B4-BE49-F238E27FC236}">
                <a16:creationId xmlns:a16="http://schemas.microsoft.com/office/drawing/2014/main" id="{DEE51E37-04E8-C8B9-0AF8-A97F693062EA}"/>
              </a:ext>
            </a:extLst>
          </p:cNvPr>
          <p:cNvSpPr txBox="1"/>
          <p:nvPr/>
        </p:nvSpPr>
        <p:spPr>
          <a:xfrm>
            <a:off x="775326" y="6016189"/>
            <a:ext cx="10576886" cy="477054"/>
          </a:xfrm>
          <a:prstGeom prst="rect">
            <a:avLst/>
          </a:prstGeom>
          <a:noFill/>
        </p:spPr>
        <p:txBody>
          <a:bodyPr wrap="square" rtlCol="0">
            <a:spAutoFit/>
          </a:bodyPr>
          <a:lstStyle/>
          <a:p>
            <a:r>
              <a:rPr lang="el-GR" sz="800"/>
              <a:t>*Το βασικό σενάριο προβολών βασίζεται σε πρόσφατες δημογραφικές τάσεις, τόσο όσον αφορά το φυσικό όσο και το μεταναστευτικό ισοζύγιο</a:t>
            </a:r>
            <a:r>
              <a:rPr lang="en-US" sz="800"/>
              <a:t>.</a:t>
            </a:r>
            <a:r>
              <a:rPr lang="el-GR" sz="800"/>
              <a:t> Οι προβολές ειδικά για περιφέρειες με μικρό πληθυσμό, και σχετικά έντονες μεταναστευτικές ροές όπως το Βόρειο Αιγαίο, θα πρέπει να ερμηνεύονται με κάποια επιφύλαξη.</a:t>
            </a:r>
          </a:p>
          <a:p>
            <a:endParaRPr lang="en-US" sz="900"/>
          </a:p>
        </p:txBody>
      </p:sp>
      <p:graphicFrame>
        <p:nvGraphicFramePr>
          <p:cNvPr id="16" name="Content Placeholder 9">
            <a:extLst>
              <a:ext uri="{FF2B5EF4-FFF2-40B4-BE49-F238E27FC236}">
                <a16:creationId xmlns:a16="http://schemas.microsoft.com/office/drawing/2014/main" id="{47761C98-F90D-C1BA-C026-193CE64D005A}"/>
              </a:ext>
            </a:extLst>
          </p:cNvPr>
          <p:cNvGraphicFramePr>
            <a:graphicFrameLocks noGrp="1"/>
          </p:cNvGraphicFramePr>
          <p:nvPr>
            <p:ph sz="half" idx="1"/>
            <p:extLst>
              <p:ext uri="{D42A27DB-BD31-4B8C-83A1-F6EECF244321}">
                <p14:modId xmlns:p14="http://schemas.microsoft.com/office/powerpoint/2010/main" val="2321861257"/>
              </p:ext>
            </p:extLst>
          </p:nvPr>
        </p:nvGraphicFramePr>
        <p:xfrm>
          <a:off x="838200" y="1735138"/>
          <a:ext cx="5181600" cy="33543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1077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A3CEDF1-94DE-2C93-2310-7F888C77E895}"/>
              </a:ext>
            </a:extLst>
          </p:cNvPr>
          <p:cNvSpPr>
            <a:spLocks noGrp="1"/>
          </p:cNvSpPr>
          <p:nvPr>
            <p:ph type="title"/>
          </p:nvPr>
        </p:nvSpPr>
        <p:spPr/>
        <p:txBody>
          <a:bodyPr>
            <a:noAutofit/>
          </a:bodyPr>
          <a:lstStyle/>
          <a:p>
            <a:r>
              <a:rPr lang="el-GR" sz="2400" b="1"/>
              <a:t>Η γήρανση του πληθυσμού περιορίζει το εργατικό δυναμικό και αυξάνει τον δείκτη εξάρτησης της τρίτης ηλικίας</a:t>
            </a:r>
          </a:p>
        </p:txBody>
      </p:sp>
      <p:sp>
        <p:nvSpPr>
          <p:cNvPr id="4" name="Slide Number Placeholder 3">
            <a:extLst>
              <a:ext uri="{FF2B5EF4-FFF2-40B4-BE49-F238E27FC236}">
                <a16:creationId xmlns:a16="http://schemas.microsoft.com/office/drawing/2014/main" id="{9AFA097E-1740-054C-4F86-A979C3A53C28}"/>
              </a:ext>
            </a:extLst>
          </p:cNvPr>
          <p:cNvSpPr>
            <a:spLocks noGrp="1"/>
          </p:cNvSpPr>
          <p:nvPr>
            <p:ph type="sldNum" sz="quarter" idx="12"/>
          </p:nvPr>
        </p:nvSpPr>
        <p:spPr/>
        <p:txBody>
          <a:bodyPr/>
          <a:lstStyle/>
          <a:p>
            <a:fld id="{3A98EE3D-8CD1-4C3F-BD1C-C98C9596463C}" type="slidenum">
              <a:rPr lang="en-US" smtClean="0"/>
              <a:t>6</a:t>
            </a:fld>
            <a:endParaRPr lang="en-US"/>
          </a:p>
        </p:txBody>
      </p:sp>
      <p:sp>
        <p:nvSpPr>
          <p:cNvPr id="6" name="Footer Placeholder 5">
            <a:extLst>
              <a:ext uri="{FF2B5EF4-FFF2-40B4-BE49-F238E27FC236}">
                <a16:creationId xmlns:a16="http://schemas.microsoft.com/office/drawing/2014/main" id="{88BA9C60-F449-CB4F-184A-29B83B9B277E}"/>
              </a:ext>
            </a:extLst>
          </p:cNvPr>
          <p:cNvSpPr>
            <a:spLocks noGrp="1"/>
          </p:cNvSpPr>
          <p:nvPr>
            <p:ph type="ftr" sz="quarter" idx="11"/>
          </p:nvPr>
        </p:nvSpPr>
        <p:spPr/>
        <p:txBody>
          <a:bodyPr/>
          <a:lstStyle/>
          <a:p>
            <a:r>
              <a:rPr lang="el-GR"/>
              <a:t>Ιούνιος 2026</a:t>
            </a:r>
            <a:endParaRPr lang="en-US"/>
          </a:p>
        </p:txBody>
      </p:sp>
      <p:sp>
        <p:nvSpPr>
          <p:cNvPr id="2" name="Θέση υποσέλιδου 6">
            <a:extLst>
              <a:ext uri="{FF2B5EF4-FFF2-40B4-BE49-F238E27FC236}">
                <a16:creationId xmlns:a16="http://schemas.microsoft.com/office/drawing/2014/main" id="{07B00A3D-87A0-5B6A-8D5E-1B2E3384E29E}"/>
              </a:ext>
            </a:extLst>
          </p:cNvPr>
          <p:cNvSpPr txBox="1">
            <a:spLocks/>
          </p:cNvSpPr>
          <p:nvPr/>
        </p:nvSpPr>
        <p:spPr>
          <a:xfrm>
            <a:off x="838199" y="5108652"/>
            <a:ext cx="11067474" cy="365125"/>
          </a:xfrm>
          <a:prstGeom prst="rect">
            <a:avLst/>
          </a:prstGeom>
        </p:spPr>
        <p:txBody>
          <a:bodyP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15000"/>
              </a:lnSpc>
              <a:spcAft>
                <a:spcPts val="600"/>
              </a:spcAft>
            </a:pPr>
            <a:r>
              <a:rPr lang="el-GR" sz="1000" b="1">
                <a:effectLst/>
                <a:latin typeface="Calibri" panose="020F0502020204030204" pitchFamily="34" charset="0"/>
                <a:ea typeface="Calibri" panose="020F0502020204030204" pitchFamily="34" charset="0"/>
                <a:cs typeface="Arial" panose="020B0604020202020204" pitchFamily="34" charset="0"/>
              </a:rPr>
              <a:t>Πηγή:</a:t>
            </a:r>
            <a:r>
              <a:rPr lang="el-GR" sz="1000">
                <a:effectLst/>
                <a:latin typeface="Calibri" panose="020F0502020204030204" pitchFamily="34" charset="0"/>
                <a:ea typeface="Calibri" panose="020F0502020204030204" pitchFamily="34" charset="0"/>
                <a:cs typeface="Arial" panose="020B0604020202020204" pitchFamily="34" charset="0"/>
              </a:rPr>
              <a:t> </a:t>
            </a:r>
            <a:r>
              <a:rPr lang="en-US" sz="1000">
                <a:effectLst/>
                <a:latin typeface="Calibri" panose="020F0502020204030204" pitchFamily="34" charset="0"/>
                <a:ea typeface="Calibri" panose="020F0502020204030204" pitchFamily="34" charset="0"/>
                <a:cs typeface="Arial" panose="020B0604020202020204" pitchFamily="34" charset="0"/>
              </a:rPr>
              <a:t>Eurostat</a:t>
            </a:r>
            <a:r>
              <a:rPr lang="el-GR" sz="1000">
                <a:effectLst/>
                <a:latin typeface="Calibri" panose="020F0502020204030204" pitchFamily="34" charset="0"/>
                <a:ea typeface="Calibri" panose="020F0502020204030204" pitchFamily="34" charset="0"/>
                <a:cs typeface="Arial" panose="020B0604020202020204" pitchFamily="34" charset="0"/>
              </a:rPr>
              <a:t>, </a:t>
            </a:r>
            <a:r>
              <a:rPr lang="el-GR" sz="1000" b="1">
                <a:effectLst/>
                <a:latin typeface="Calibri" panose="020F0502020204030204" pitchFamily="34" charset="0"/>
                <a:ea typeface="Calibri" panose="020F0502020204030204" pitchFamily="34" charset="0"/>
                <a:cs typeface="Arial" panose="020B0604020202020204" pitchFamily="34" charset="0"/>
              </a:rPr>
              <a:t>Επεξεργασία στοιχείων:</a:t>
            </a:r>
            <a:r>
              <a:rPr lang="el-GR" sz="1000">
                <a:effectLst/>
                <a:latin typeface="Calibri" panose="020F0502020204030204" pitchFamily="34" charset="0"/>
                <a:ea typeface="Calibri" panose="020F0502020204030204" pitchFamily="34" charset="0"/>
                <a:cs typeface="Arial" panose="020B0604020202020204" pitchFamily="34" charset="0"/>
              </a:rPr>
              <a:t> ΙΟΒΕ</a:t>
            </a:r>
            <a:r>
              <a:rPr lang="el-GR" sz="1000">
                <a:latin typeface="Calibri" panose="020F0502020204030204" pitchFamily="34" charset="0"/>
                <a:ea typeface="Calibri" panose="020F0502020204030204" pitchFamily="34" charset="0"/>
                <a:cs typeface="Arial" panose="020B0604020202020204" pitchFamily="34" charset="0"/>
              </a:rPr>
              <a:t>. Σημείωση: Ο δείκτης εξάρτησης της τρίτης ηλικίας ορίζεται ως ο λόγος του πληθυσμού ηλικίας 65 και άνω προς τον πληθυσμό παραγωγικής ηλικίας (16-64 ετών)</a:t>
            </a:r>
            <a:endParaRPr lang="en-US" sz="100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 Placeholder 9">
            <a:extLst>
              <a:ext uri="{FF2B5EF4-FFF2-40B4-BE49-F238E27FC236}">
                <a16:creationId xmlns:a16="http://schemas.microsoft.com/office/drawing/2014/main" id="{18DDAE4F-3915-2208-E5C8-1772DA72D048}"/>
              </a:ext>
            </a:extLst>
          </p:cNvPr>
          <p:cNvSpPr>
            <a:spLocks noGrp="1"/>
          </p:cNvSpPr>
          <p:nvPr>
            <p:ph type="body" idx="13"/>
          </p:nvPr>
        </p:nvSpPr>
        <p:spPr>
          <a:xfrm>
            <a:off x="839788" y="5408205"/>
            <a:ext cx="10514012" cy="874183"/>
          </a:xfrm>
        </p:spPr>
        <p:txBody>
          <a:bodyPr>
            <a:normAutofit fontScale="85000" lnSpcReduction="20000"/>
          </a:bodyPr>
          <a:lstStyle/>
          <a:p>
            <a:pPr marL="285750" indent="-285750">
              <a:spcBef>
                <a:spcPts val="250"/>
              </a:spcBef>
              <a:spcAft>
                <a:spcPts val="250"/>
              </a:spcAft>
              <a:buFont typeface="Arial" panose="020B0604020202020204" pitchFamily="34" charset="0"/>
              <a:buChar char="•"/>
            </a:pPr>
            <a:r>
              <a:rPr lang="el-GR" sz="1400"/>
              <a:t>Ο πληθυσμός ηλικίας 15–54 μειώνεται σημαντικά έως το 2050 στις περισσότερες περιφέρειες, ενώ ο πληθυσμός άνω των 55 αυξάνεται.</a:t>
            </a:r>
            <a:endParaRPr lang="en-US" sz="1400"/>
          </a:p>
          <a:p>
            <a:pPr marL="285750" indent="-285750">
              <a:spcBef>
                <a:spcPts val="250"/>
              </a:spcBef>
              <a:spcAft>
                <a:spcPts val="250"/>
              </a:spcAft>
              <a:buFont typeface="Arial" panose="020B0604020202020204" pitchFamily="34" charset="0"/>
              <a:buChar char="•"/>
            </a:pPr>
            <a:r>
              <a:rPr lang="el-GR" sz="1400"/>
              <a:t>Ο δείκτης εξάρτησης ηλικιωμένων αυξάνεται αισθητά σε όλες τις περιφέρειες έως το 2050 και ακόμη περισσότερο έως το 2100.</a:t>
            </a:r>
            <a:endParaRPr lang="en-US" sz="1400"/>
          </a:p>
          <a:p>
            <a:pPr marL="285750" indent="-285750">
              <a:spcBef>
                <a:spcPts val="250"/>
              </a:spcBef>
              <a:spcAft>
                <a:spcPts val="250"/>
              </a:spcAft>
              <a:buFont typeface="Arial" panose="020B0604020202020204" pitchFamily="34" charset="0"/>
              <a:buChar char="•"/>
            </a:pPr>
            <a:r>
              <a:rPr lang="el-GR" sz="1400"/>
              <a:t>Χωρίς καθαρή μετανάστευση, η επιβάρυνση του ενεργού πληθυσμού αυξάνεται, ενισχύοντας τις πιέσεις σε αγορά εργασίας, ασφαλιστικό σύστημα και </a:t>
            </a:r>
            <a:r>
              <a:rPr lang="el-GR" sz="1400" err="1"/>
              <a:t>προνοιακό</a:t>
            </a:r>
            <a:r>
              <a:rPr lang="el-GR" sz="1400"/>
              <a:t> σύστημα.</a:t>
            </a:r>
          </a:p>
        </p:txBody>
      </p:sp>
      <p:graphicFrame>
        <p:nvGraphicFramePr>
          <p:cNvPr id="12" name="Content Placeholder 11">
            <a:extLst>
              <a:ext uri="{FF2B5EF4-FFF2-40B4-BE49-F238E27FC236}">
                <a16:creationId xmlns:a16="http://schemas.microsoft.com/office/drawing/2014/main" id="{7F96B014-C43A-B17F-7A95-AE2BBC07B814}"/>
              </a:ext>
            </a:extLst>
          </p:cNvPr>
          <p:cNvGraphicFramePr>
            <a:graphicFrameLocks noGrp="1"/>
          </p:cNvGraphicFramePr>
          <p:nvPr>
            <p:ph sz="half" idx="2"/>
            <p:extLst>
              <p:ext uri="{D42A27DB-BD31-4B8C-83A1-F6EECF244321}">
                <p14:modId xmlns:p14="http://schemas.microsoft.com/office/powerpoint/2010/main" val="2907306083"/>
              </p:ext>
            </p:extLst>
          </p:nvPr>
        </p:nvGraphicFramePr>
        <p:xfrm>
          <a:off x="6172200" y="1379538"/>
          <a:ext cx="5181600" cy="37779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a:extLst>
              <a:ext uri="{FF2B5EF4-FFF2-40B4-BE49-F238E27FC236}">
                <a16:creationId xmlns:a16="http://schemas.microsoft.com/office/drawing/2014/main" id="{7BC9FDEB-9B0D-478C-A5C3-F05F4F9AC150}"/>
              </a:ext>
            </a:extLst>
          </p:cNvPr>
          <p:cNvGraphicFramePr>
            <a:graphicFrameLocks noGrp="1"/>
          </p:cNvGraphicFramePr>
          <p:nvPr>
            <p:ph sz="half" idx="1"/>
            <p:extLst>
              <p:ext uri="{D42A27DB-BD31-4B8C-83A1-F6EECF244321}">
                <p14:modId xmlns:p14="http://schemas.microsoft.com/office/powerpoint/2010/main" val="2658665264"/>
              </p:ext>
            </p:extLst>
          </p:nvPr>
        </p:nvGraphicFramePr>
        <p:xfrm>
          <a:off x="480224" y="1379538"/>
          <a:ext cx="5615776" cy="38560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2869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9C1C4C0-B24E-493D-9D22-A67DF32EC70E}"/>
              </a:ext>
            </a:extLst>
          </p:cNvPr>
          <p:cNvSpPr>
            <a:spLocks noGrp="1"/>
          </p:cNvSpPr>
          <p:nvPr>
            <p:ph type="sldNum" sz="quarter" idx="12"/>
          </p:nvPr>
        </p:nvSpPr>
        <p:spPr/>
        <p:txBody>
          <a:bodyPr>
            <a:normAutofit/>
          </a:bodyPr>
          <a:lstStyle/>
          <a:p>
            <a:pPr>
              <a:spcAft>
                <a:spcPts val="600"/>
              </a:spcAft>
            </a:pPr>
            <a:fld id="{3A98EE3D-8CD1-4C3F-BD1C-C98C9596463C}" type="slidenum">
              <a:rPr lang="en-US" sz="1050">
                <a:solidFill>
                  <a:schemeClr val="tx1">
                    <a:alpha val="80000"/>
                  </a:schemeClr>
                </a:solidFill>
              </a:rPr>
              <a:pPr>
                <a:spcAft>
                  <a:spcPts val="600"/>
                </a:spcAft>
              </a:pPr>
              <a:t>7</a:t>
            </a:fld>
            <a:endParaRPr lang="en-US" sz="1050">
              <a:solidFill>
                <a:schemeClr val="tx1">
                  <a:alpha val="80000"/>
                </a:schemeClr>
              </a:solidFill>
            </a:endParaRPr>
          </a:p>
        </p:txBody>
      </p:sp>
      <p:sp>
        <p:nvSpPr>
          <p:cNvPr id="2" name="Title 1">
            <a:extLst>
              <a:ext uri="{FF2B5EF4-FFF2-40B4-BE49-F238E27FC236}">
                <a16:creationId xmlns:a16="http://schemas.microsoft.com/office/drawing/2014/main" id="{31F651D6-E6B2-448E-A684-15BD9E4C8D8A}"/>
              </a:ext>
            </a:extLst>
          </p:cNvPr>
          <p:cNvSpPr>
            <a:spLocks noGrp="1"/>
          </p:cNvSpPr>
          <p:nvPr>
            <p:ph type="title" idx="4294967295"/>
          </p:nvPr>
        </p:nvSpPr>
        <p:spPr>
          <a:xfrm>
            <a:off x="0" y="963613"/>
            <a:ext cx="3494088" cy="4930775"/>
          </a:xfrm>
        </p:spPr>
        <p:txBody>
          <a:bodyPr>
            <a:normAutofit/>
          </a:bodyPr>
          <a:lstStyle/>
          <a:p>
            <a:pPr algn="r"/>
            <a:r>
              <a:rPr lang="el-GR" b="1">
                <a:solidFill>
                  <a:schemeClr val="accent1"/>
                </a:solidFill>
              </a:rPr>
              <a:t>Περιεχόμενα</a:t>
            </a:r>
            <a:endParaRPr lang="en-US" b="1">
              <a:solidFill>
                <a:schemeClr val="accent1"/>
              </a:solidFill>
            </a:endParaRPr>
          </a:p>
        </p:txBody>
      </p:sp>
      <p:sp>
        <p:nvSpPr>
          <p:cNvPr id="3" name="Content Placeholder 2">
            <a:extLst>
              <a:ext uri="{FF2B5EF4-FFF2-40B4-BE49-F238E27FC236}">
                <a16:creationId xmlns:a16="http://schemas.microsoft.com/office/drawing/2014/main" id="{C5125050-9CCB-433C-883F-3E337D3C3E62}"/>
              </a:ext>
            </a:extLst>
          </p:cNvPr>
          <p:cNvSpPr>
            <a:spLocks noGrp="1"/>
          </p:cNvSpPr>
          <p:nvPr>
            <p:ph idx="4294967295"/>
          </p:nvPr>
        </p:nvSpPr>
        <p:spPr>
          <a:xfrm>
            <a:off x="5116530" y="963613"/>
            <a:ext cx="5866544" cy="4930775"/>
          </a:xfrm>
        </p:spPr>
        <p:txBody>
          <a:bodyPr anchor="ctr">
            <a:normAutofit/>
          </a:bodyPr>
          <a:lstStyle/>
          <a:p>
            <a:pPr marL="227965" indent="-227965">
              <a:spcBef>
                <a:spcPts val="1800"/>
              </a:spcBef>
              <a:spcAft>
                <a:spcPts val="600"/>
              </a:spcAft>
            </a:pPr>
            <a:endParaRPr lang="el-GR">
              <a:cs typeface="Calibri" panose="020F0502020204030204"/>
            </a:endParaRPr>
          </a:p>
          <a:p>
            <a:pPr marL="285750" indent="-285750">
              <a:lnSpc>
                <a:spcPct val="100000"/>
              </a:lnSpc>
              <a:spcBef>
                <a:spcPts val="600"/>
              </a:spcBef>
              <a:spcAft>
                <a:spcPts val="600"/>
              </a:spcAft>
            </a:pPr>
            <a:r>
              <a:rPr lang="el-GR" sz="2400"/>
              <a:t>Δημογραφικές τάσεις</a:t>
            </a:r>
          </a:p>
          <a:p>
            <a:pPr marL="285750" indent="-285750">
              <a:lnSpc>
                <a:spcPct val="100000"/>
              </a:lnSpc>
              <a:spcBef>
                <a:spcPts val="600"/>
              </a:spcBef>
              <a:spcAft>
                <a:spcPts val="600"/>
              </a:spcAft>
            </a:pPr>
            <a:r>
              <a:rPr lang="el-GR" sz="2400" b="1">
                <a:cs typeface="Calibri"/>
              </a:rPr>
              <a:t>Οικονομία &amp; ε</a:t>
            </a:r>
            <a:r>
              <a:rPr lang="el-GR" sz="2400" b="1"/>
              <a:t>πιχειρηματικότητα</a:t>
            </a:r>
          </a:p>
          <a:p>
            <a:pPr marL="285750" indent="-285750">
              <a:lnSpc>
                <a:spcPct val="100000"/>
              </a:lnSpc>
              <a:spcBef>
                <a:spcPts val="600"/>
              </a:spcBef>
              <a:spcAft>
                <a:spcPts val="600"/>
              </a:spcAft>
            </a:pPr>
            <a:r>
              <a:rPr lang="el-GR" sz="2400">
                <a:cs typeface="Calibri" panose="020F0502020204030204"/>
              </a:rPr>
              <a:t>Χρηματοπιστωτικός τομέας</a:t>
            </a:r>
          </a:p>
          <a:p>
            <a:pPr marL="285750" indent="-285750">
              <a:lnSpc>
                <a:spcPct val="100000"/>
              </a:lnSpc>
              <a:spcBef>
                <a:spcPts val="600"/>
              </a:spcBef>
              <a:spcAft>
                <a:spcPts val="600"/>
              </a:spcAft>
            </a:pPr>
            <a:r>
              <a:rPr lang="el-GR" sz="2400">
                <a:cs typeface="Calibri" panose="020F0502020204030204"/>
              </a:rPr>
              <a:t>Αγορά εργασίας</a:t>
            </a:r>
          </a:p>
          <a:p>
            <a:pPr marL="285750" indent="-285750">
              <a:lnSpc>
                <a:spcPct val="100000"/>
              </a:lnSpc>
              <a:spcBef>
                <a:spcPts val="600"/>
              </a:spcBef>
              <a:spcAft>
                <a:spcPts val="600"/>
              </a:spcAft>
            </a:pPr>
            <a:r>
              <a:rPr lang="el-GR" sz="2400">
                <a:cs typeface="Calibri" panose="020F0502020204030204"/>
              </a:rPr>
              <a:t>Κοινωνική ένταξη</a:t>
            </a:r>
          </a:p>
          <a:p>
            <a:pPr marL="285750" indent="-285750">
              <a:lnSpc>
                <a:spcPct val="100000"/>
              </a:lnSpc>
              <a:spcBef>
                <a:spcPts val="600"/>
              </a:spcBef>
              <a:spcAft>
                <a:spcPts val="600"/>
              </a:spcAft>
            </a:pPr>
            <a:r>
              <a:rPr lang="el-GR" sz="2400">
                <a:cs typeface="Calibri" panose="020F0502020204030204"/>
              </a:rPr>
              <a:t>Περιβάλλον, τουρισμός</a:t>
            </a:r>
          </a:p>
          <a:p>
            <a:pPr marL="227965" indent="-227965">
              <a:spcBef>
                <a:spcPts val="1800"/>
              </a:spcBef>
              <a:spcAft>
                <a:spcPts val="600"/>
              </a:spcAft>
            </a:pPr>
            <a:endParaRPr lang="en-US">
              <a:cs typeface="Calibri" panose="020F0502020204030204"/>
            </a:endParaRPr>
          </a:p>
        </p:txBody>
      </p:sp>
    </p:spTree>
    <p:extLst>
      <p:ext uri="{BB962C8B-B14F-4D97-AF65-F5344CB8AC3E}">
        <p14:creationId xmlns:p14="http://schemas.microsoft.com/office/powerpoint/2010/main" val="3769087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5067C-3B02-B56B-93C9-C76C4C6516B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AD752DB-3F32-5B97-9E55-38C0413E88A2}"/>
              </a:ext>
            </a:extLst>
          </p:cNvPr>
          <p:cNvSpPr>
            <a:spLocks noGrp="1"/>
          </p:cNvSpPr>
          <p:nvPr>
            <p:ph type="title"/>
          </p:nvPr>
        </p:nvSpPr>
        <p:spPr/>
        <p:txBody>
          <a:bodyPr>
            <a:noAutofit/>
          </a:bodyPr>
          <a:lstStyle/>
          <a:p>
            <a:r>
              <a:rPr lang="el-GR" sz="2600" b="1">
                <a:latin typeface="+mn-lt"/>
              </a:rPr>
              <a:t>Η οικονομική δραστηριότητα παραμένει έντονα συγκεντρωμένη στις περιφέρειες των δύο μεγάλων αστικών κέντρων</a:t>
            </a:r>
            <a:r>
              <a:rPr lang="el-GR" sz="2600" b="1">
                <a:effectLst/>
                <a:latin typeface="+mn-lt"/>
                <a:ea typeface="Calibri" panose="020F0502020204030204" pitchFamily="34" charset="0"/>
                <a:cs typeface="Arial" panose="020B0604020202020204" pitchFamily="34" charset="0"/>
              </a:rPr>
              <a:t>…</a:t>
            </a:r>
            <a:endParaRPr lang="en-US" sz="2600" b="1">
              <a:latin typeface="+mn-lt"/>
            </a:endParaRPr>
          </a:p>
        </p:txBody>
      </p:sp>
      <p:sp>
        <p:nvSpPr>
          <p:cNvPr id="5" name="Θέση αριθμού διαφάνειας 4">
            <a:extLst>
              <a:ext uri="{FF2B5EF4-FFF2-40B4-BE49-F238E27FC236}">
                <a16:creationId xmlns:a16="http://schemas.microsoft.com/office/drawing/2014/main" id="{21CDEBF4-11CA-BEE3-A916-3613BE653877}"/>
              </a:ext>
            </a:extLst>
          </p:cNvPr>
          <p:cNvSpPr>
            <a:spLocks noGrp="1"/>
          </p:cNvSpPr>
          <p:nvPr>
            <p:ph type="sldNum" sz="quarter" idx="12"/>
          </p:nvPr>
        </p:nvSpPr>
        <p:spPr/>
        <p:txBody>
          <a:bodyPr/>
          <a:lstStyle/>
          <a:p>
            <a:fld id="{3A98EE3D-8CD1-4C3F-BD1C-C98C9596463C}" type="slidenum">
              <a:rPr lang="en-US" smtClean="0"/>
              <a:t>8</a:t>
            </a:fld>
            <a:endParaRPr lang="en-US"/>
          </a:p>
        </p:txBody>
      </p:sp>
      <p:sp>
        <p:nvSpPr>
          <p:cNvPr id="6" name="Θέση κειμένου 5">
            <a:extLst>
              <a:ext uri="{FF2B5EF4-FFF2-40B4-BE49-F238E27FC236}">
                <a16:creationId xmlns:a16="http://schemas.microsoft.com/office/drawing/2014/main" id="{75551315-A7BB-BC60-AAF8-107F29FB0EF4}"/>
              </a:ext>
            </a:extLst>
          </p:cNvPr>
          <p:cNvSpPr>
            <a:spLocks noGrp="1"/>
          </p:cNvSpPr>
          <p:nvPr>
            <p:ph type="body" idx="13"/>
          </p:nvPr>
        </p:nvSpPr>
        <p:spPr>
          <a:xfrm>
            <a:off x="838199" y="5619750"/>
            <a:ext cx="10514012" cy="588057"/>
          </a:xfrm>
        </p:spPr>
        <p:txBody>
          <a:bodyPr anchor="ctr" anchorCtr="0">
            <a:normAutofit/>
          </a:bodyPr>
          <a:lstStyle/>
          <a:p>
            <a:pPr algn="ctr"/>
            <a:r>
              <a:rPr lang="el-GR">
                <a:effectLst/>
                <a:latin typeface="Calibri" panose="020F0502020204030204" pitchFamily="34" charset="0"/>
                <a:ea typeface="Calibri" panose="020F0502020204030204" pitchFamily="34" charset="0"/>
                <a:cs typeface="Arial" panose="020B0604020202020204" pitchFamily="34" charset="0"/>
              </a:rPr>
              <a:t>…με την Αττική να παράγει σχεδόν το ήμισυ του εθνικού ΑΕΠ (48,8%) και την Κεντρική Μακεδονία ένα επιπλέον 13,9%.</a:t>
            </a:r>
            <a:endParaRPr lang="en-US" sz="1400"/>
          </a:p>
        </p:txBody>
      </p:sp>
      <p:sp>
        <p:nvSpPr>
          <p:cNvPr id="7" name="Θέση υποσέλιδου 6">
            <a:extLst>
              <a:ext uri="{FF2B5EF4-FFF2-40B4-BE49-F238E27FC236}">
                <a16:creationId xmlns:a16="http://schemas.microsoft.com/office/drawing/2014/main" id="{A8AF3ED9-C319-0E0D-6EE3-8A5F7F7C310C}"/>
              </a:ext>
            </a:extLst>
          </p:cNvPr>
          <p:cNvSpPr>
            <a:spLocks noGrp="1"/>
          </p:cNvSpPr>
          <p:nvPr>
            <p:ph type="ftr" sz="quarter" idx="11"/>
          </p:nvPr>
        </p:nvSpPr>
        <p:spPr/>
        <p:txBody>
          <a:bodyPr/>
          <a:lstStyle/>
          <a:p>
            <a:r>
              <a:rPr lang="el-GR"/>
              <a:t>Ιούνιος 2026</a:t>
            </a:r>
            <a:endParaRPr lang="en-US"/>
          </a:p>
        </p:txBody>
      </p:sp>
      <p:sp>
        <p:nvSpPr>
          <p:cNvPr id="11" name="Θέση υποσέλιδου 6">
            <a:extLst>
              <a:ext uri="{FF2B5EF4-FFF2-40B4-BE49-F238E27FC236}">
                <a16:creationId xmlns:a16="http://schemas.microsoft.com/office/drawing/2014/main" id="{5AC215A1-664C-306D-C8D8-CCAF795390EF}"/>
              </a:ext>
            </a:extLst>
          </p:cNvPr>
          <p:cNvSpPr txBox="1">
            <a:spLocks/>
          </p:cNvSpPr>
          <p:nvPr/>
        </p:nvSpPr>
        <p:spPr>
          <a:xfrm>
            <a:off x="838199" y="5330417"/>
            <a:ext cx="4114800" cy="289333"/>
          </a:xfrm>
          <a:prstGeom prst="rect">
            <a:avLst/>
          </a:prstGeom>
        </p:spPr>
        <p:txBody>
          <a:bodyP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15000"/>
              </a:lnSpc>
              <a:spcAft>
                <a:spcPts val="600"/>
              </a:spcAft>
            </a:pPr>
            <a:r>
              <a:rPr lang="el-GR" sz="1000" b="1">
                <a:effectLst/>
                <a:latin typeface="Calibri" panose="020F0502020204030204" pitchFamily="34" charset="0"/>
                <a:ea typeface="Calibri" panose="020F0502020204030204" pitchFamily="34" charset="0"/>
                <a:cs typeface="Arial" panose="020B0604020202020204" pitchFamily="34" charset="0"/>
              </a:rPr>
              <a:t>Πηγές:</a:t>
            </a:r>
            <a:r>
              <a:rPr lang="el-GR" sz="1000">
                <a:effectLst/>
                <a:latin typeface="Calibri" panose="020F0502020204030204" pitchFamily="34" charset="0"/>
                <a:ea typeface="Calibri" panose="020F0502020204030204" pitchFamily="34" charset="0"/>
                <a:cs typeface="Arial" panose="020B0604020202020204" pitchFamily="34" charset="0"/>
              </a:rPr>
              <a:t> </a:t>
            </a:r>
            <a:r>
              <a:rPr lang="en-US" sz="1000">
                <a:effectLst/>
                <a:latin typeface="Calibri" panose="020F0502020204030204" pitchFamily="34" charset="0"/>
                <a:ea typeface="Calibri" panose="020F0502020204030204" pitchFamily="34" charset="0"/>
                <a:cs typeface="Arial" panose="020B0604020202020204" pitchFamily="34" charset="0"/>
              </a:rPr>
              <a:t>Eurostat</a:t>
            </a:r>
            <a:r>
              <a:rPr lang="el-GR" sz="1000">
                <a:effectLst/>
                <a:latin typeface="Calibri" panose="020F0502020204030204" pitchFamily="34" charset="0"/>
                <a:ea typeface="Calibri" panose="020F0502020204030204" pitchFamily="34" charset="0"/>
                <a:cs typeface="Arial" panose="020B0604020202020204" pitchFamily="34" charset="0"/>
              </a:rPr>
              <a:t>, </a:t>
            </a:r>
            <a:r>
              <a:rPr lang="el-GR" sz="1000" b="1">
                <a:effectLst/>
                <a:latin typeface="Calibri" panose="020F0502020204030204" pitchFamily="34" charset="0"/>
                <a:ea typeface="Calibri" panose="020F0502020204030204" pitchFamily="34" charset="0"/>
                <a:cs typeface="Arial" panose="020B0604020202020204" pitchFamily="34" charset="0"/>
              </a:rPr>
              <a:t>Επεξεργασία στοιχείων:</a:t>
            </a:r>
            <a:r>
              <a:rPr lang="el-GR" sz="1000">
                <a:effectLst/>
                <a:latin typeface="Calibri" panose="020F0502020204030204" pitchFamily="34" charset="0"/>
                <a:ea typeface="Calibri" panose="020F0502020204030204" pitchFamily="34" charset="0"/>
                <a:cs typeface="Arial" panose="020B0604020202020204" pitchFamily="34" charset="0"/>
              </a:rPr>
              <a:t> ΙΟΒΕ</a:t>
            </a:r>
            <a:endParaRPr lang="en-US" sz="100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B012C27D-507B-9CA2-FDCD-18BAAE6A9862}"/>
              </a:ext>
            </a:extLst>
          </p:cNvPr>
          <p:cNvGraphicFramePr>
            <a:graphicFrameLocks/>
          </p:cNvGraphicFramePr>
          <p:nvPr>
            <p:extLst>
              <p:ext uri="{D42A27DB-BD31-4B8C-83A1-F6EECF244321}">
                <p14:modId xmlns:p14="http://schemas.microsoft.com/office/powerpoint/2010/main" val="3335400691"/>
              </p:ext>
            </p:extLst>
          </p:nvPr>
        </p:nvGraphicFramePr>
        <p:xfrm>
          <a:off x="1351755" y="1396524"/>
          <a:ext cx="9486900" cy="376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541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319C8-C733-EB6C-F50C-6AAB6181CAA5}"/>
            </a:ext>
          </a:extLst>
        </p:cNvPr>
        <p:cNvGrpSpPr/>
        <p:nvPr/>
      </p:nvGrpSpPr>
      <p:grpSpPr>
        <a:xfrm>
          <a:off x="0" y="0"/>
          <a:ext cx="0" cy="0"/>
          <a:chOff x="0" y="0"/>
          <a:chExt cx="0" cy="0"/>
        </a:xfrm>
      </p:grpSpPr>
      <p:sp>
        <p:nvSpPr>
          <p:cNvPr id="7" name="Θέση υποσέλιδου 6">
            <a:extLst>
              <a:ext uri="{FF2B5EF4-FFF2-40B4-BE49-F238E27FC236}">
                <a16:creationId xmlns:a16="http://schemas.microsoft.com/office/drawing/2014/main" id="{E2D34D76-C379-BA36-3A64-C6E5FB7EBCCA}"/>
              </a:ext>
            </a:extLst>
          </p:cNvPr>
          <p:cNvSpPr>
            <a:spLocks noGrp="1"/>
          </p:cNvSpPr>
          <p:nvPr>
            <p:ph type="ftr" sz="quarter" idx="11"/>
          </p:nvPr>
        </p:nvSpPr>
        <p:spPr/>
        <p:txBody>
          <a:bodyPr/>
          <a:lstStyle/>
          <a:p>
            <a:r>
              <a:rPr lang="el-GR"/>
              <a:t>Ιούνιος 2026</a:t>
            </a:r>
            <a:endParaRPr lang="en-US"/>
          </a:p>
        </p:txBody>
      </p:sp>
      <p:sp>
        <p:nvSpPr>
          <p:cNvPr id="2" name="Τίτλος 1">
            <a:extLst>
              <a:ext uri="{FF2B5EF4-FFF2-40B4-BE49-F238E27FC236}">
                <a16:creationId xmlns:a16="http://schemas.microsoft.com/office/drawing/2014/main" id="{F39754E2-0B6C-6172-5476-3A4540692611}"/>
              </a:ext>
            </a:extLst>
          </p:cNvPr>
          <p:cNvSpPr>
            <a:spLocks noGrp="1"/>
          </p:cNvSpPr>
          <p:nvPr>
            <p:ph type="title"/>
          </p:nvPr>
        </p:nvSpPr>
        <p:spPr/>
        <p:txBody>
          <a:bodyPr>
            <a:noAutofit/>
          </a:bodyPr>
          <a:lstStyle/>
          <a:p>
            <a:r>
              <a:rPr lang="el-GR" sz="2400" b="1">
                <a:effectLst/>
                <a:ea typeface="Calibri" panose="020F0502020204030204" pitchFamily="34" charset="0"/>
              </a:rPr>
              <a:t>Οι περισσότερες περιφέρειες ξεπέρασαν και το 2024 τον </a:t>
            </a:r>
            <a:r>
              <a:rPr lang="el-GR" sz="2400" b="1" dirty="0">
                <a:ea typeface="Calibri" panose="020F0502020204030204" pitchFamily="34" charset="0"/>
              </a:rPr>
              <a:t>ε</a:t>
            </a:r>
            <a:r>
              <a:rPr lang="el-GR" sz="2400" b="1">
                <a:effectLst/>
                <a:ea typeface="Calibri" panose="020F0502020204030204" pitchFamily="34" charset="0"/>
              </a:rPr>
              <a:t>υρωπαϊκό μέσο ρυθμό ανάπτυξης…</a:t>
            </a:r>
            <a:endParaRPr lang="en-US" sz="2400" b="1"/>
          </a:p>
        </p:txBody>
      </p:sp>
      <p:sp>
        <p:nvSpPr>
          <p:cNvPr id="5" name="Θέση αριθμού διαφάνειας 4">
            <a:extLst>
              <a:ext uri="{FF2B5EF4-FFF2-40B4-BE49-F238E27FC236}">
                <a16:creationId xmlns:a16="http://schemas.microsoft.com/office/drawing/2014/main" id="{003EC990-5FA6-D585-F337-D61DA7DBF234}"/>
              </a:ext>
            </a:extLst>
          </p:cNvPr>
          <p:cNvSpPr>
            <a:spLocks noGrp="1"/>
          </p:cNvSpPr>
          <p:nvPr>
            <p:ph type="sldNum" sz="quarter" idx="12"/>
          </p:nvPr>
        </p:nvSpPr>
        <p:spPr/>
        <p:txBody>
          <a:bodyPr/>
          <a:lstStyle/>
          <a:p>
            <a:fld id="{3A98EE3D-8CD1-4C3F-BD1C-C98C9596463C}" type="slidenum">
              <a:rPr lang="en-US" smtClean="0"/>
              <a:t>9</a:t>
            </a:fld>
            <a:endParaRPr lang="en-US"/>
          </a:p>
        </p:txBody>
      </p:sp>
      <p:sp>
        <p:nvSpPr>
          <p:cNvPr id="6" name="Θέση κειμένου 5">
            <a:extLst>
              <a:ext uri="{FF2B5EF4-FFF2-40B4-BE49-F238E27FC236}">
                <a16:creationId xmlns:a16="http://schemas.microsoft.com/office/drawing/2014/main" id="{0408F700-2C4B-9E6E-BD33-89A35983D5D4}"/>
              </a:ext>
            </a:extLst>
          </p:cNvPr>
          <p:cNvSpPr>
            <a:spLocks noGrp="1"/>
          </p:cNvSpPr>
          <p:nvPr>
            <p:ph type="body" idx="13"/>
          </p:nvPr>
        </p:nvSpPr>
        <p:spPr>
          <a:xfrm>
            <a:off x="839789" y="5527410"/>
            <a:ext cx="10514012" cy="673365"/>
          </a:xfrm>
        </p:spPr>
        <p:txBody>
          <a:bodyPr anchor="ctr" anchorCtr="0">
            <a:noAutofit/>
          </a:bodyPr>
          <a:lstStyle/>
          <a:p>
            <a:pPr algn="ctr">
              <a:lnSpc>
                <a:spcPct val="108000"/>
              </a:lnSpc>
              <a:spcBef>
                <a:spcPts val="250"/>
              </a:spcBef>
              <a:spcAft>
                <a:spcPts val="250"/>
              </a:spcAft>
            </a:pPr>
            <a:r>
              <a:rPr lang="el-GR">
                <a:effectLst/>
                <a:ea typeface="Calibri" panose="020F0502020204030204" pitchFamily="34" charset="0"/>
              </a:rPr>
              <a:t>…χωρίς ωστόσο σημάδια σύγκλισης: όλες οι περιφέρειες παραμένουν κάτω από τον μέσο όρο της ΕΕ-27, με ισχυρότερη δυναμική το 2024 στα Ιόνια Νησιά, την Κρήτη, τη Στερεά Ελλάδα και το Νότιο Αιγαίο.</a:t>
            </a:r>
            <a:endParaRPr lang="en-US"/>
          </a:p>
        </p:txBody>
      </p:sp>
      <p:sp>
        <p:nvSpPr>
          <p:cNvPr id="18" name="Θέση υποσέλιδου 6">
            <a:extLst>
              <a:ext uri="{FF2B5EF4-FFF2-40B4-BE49-F238E27FC236}">
                <a16:creationId xmlns:a16="http://schemas.microsoft.com/office/drawing/2014/main" id="{9307E399-FA62-ABE6-695E-71F0821A4200}"/>
              </a:ext>
            </a:extLst>
          </p:cNvPr>
          <p:cNvSpPr txBox="1">
            <a:spLocks/>
          </p:cNvSpPr>
          <p:nvPr/>
        </p:nvSpPr>
        <p:spPr>
          <a:xfrm>
            <a:off x="760639" y="5240733"/>
            <a:ext cx="10670722" cy="286677"/>
          </a:xfrm>
          <a:prstGeom prst="rect">
            <a:avLst/>
          </a:prstGeom>
        </p:spPr>
        <p:txBody>
          <a:bodyP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15000"/>
              </a:lnSpc>
              <a:spcAft>
                <a:spcPts val="600"/>
              </a:spcAft>
            </a:pPr>
            <a:r>
              <a:rPr lang="el-GR" sz="1000" b="1">
                <a:effectLst/>
                <a:latin typeface="Calibri" panose="020F0502020204030204" pitchFamily="34" charset="0"/>
                <a:ea typeface="Calibri" panose="020F0502020204030204" pitchFamily="34" charset="0"/>
                <a:cs typeface="Arial" panose="020B0604020202020204" pitchFamily="34" charset="0"/>
              </a:rPr>
              <a:t>Πηγές: </a:t>
            </a:r>
            <a:r>
              <a:rPr lang="en-US" sz="1000">
                <a:effectLst/>
                <a:latin typeface="Calibri" panose="020F0502020204030204" pitchFamily="34" charset="0"/>
                <a:ea typeface="Calibri" panose="020F0502020204030204" pitchFamily="34" charset="0"/>
                <a:cs typeface="Arial" panose="020B0604020202020204" pitchFamily="34" charset="0"/>
              </a:rPr>
              <a:t>Eurosta</a:t>
            </a:r>
            <a:r>
              <a:rPr lang="en-US" sz="1000">
                <a:latin typeface="Calibri" panose="020F0502020204030204" pitchFamily="34" charset="0"/>
                <a:ea typeface="Calibri" panose="020F0502020204030204" pitchFamily="34" charset="0"/>
                <a:cs typeface="Arial" panose="020B0604020202020204" pitchFamily="34" charset="0"/>
              </a:rPr>
              <a:t>t,</a:t>
            </a:r>
            <a:r>
              <a:rPr lang="el-GR" sz="1000">
                <a:effectLst/>
                <a:latin typeface="Calibri" panose="020F0502020204030204" pitchFamily="34" charset="0"/>
                <a:ea typeface="Calibri" panose="020F0502020204030204" pitchFamily="34" charset="0"/>
                <a:cs typeface="Arial" panose="020B0604020202020204" pitchFamily="34" charset="0"/>
              </a:rPr>
              <a:t> </a:t>
            </a:r>
            <a:r>
              <a:rPr lang="el-GR" sz="1000" b="1">
                <a:effectLst/>
                <a:latin typeface="Calibri" panose="020F0502020204030204" pitchFamily="34" charset="0"/>
                <a:ea typeface="Calibri" panose="020F0502020204030204" pitchFamily="34" charset="0"/>
                <a:cs typeface="Arial" panose="020B0604020202020204" pitchFamily="34" charset="0"/>
              </a:rPr>
              <a:t>Επεξεργασία στοιχείων:</a:t>
            </a:r>
            <a:r>
              <a:rPr lang="el-GR" sz="1000">
                <a:effectLst/>
                <a:latin typeface="Calibri" panose="020F0502020204030204" pitchFamily="34" charset="0"/>
                <a:ea typeface="Calibri" panose="020F0502020204030204" pitchFamily="34" charset="0"/>
                <a:cs typeface="Arial" panose="020B0604020202020204" pitchFamily="34" charset="0"/>
              </a:rPr>
              <a:t> ΙΟΒΕ</a:t>
            </a:r>
            <a:r>
              <a:rPr lang="en-US" sz="1000">
                <a:effectLst/>
                <a:latin typeface="Calibri" panose="020F0502020204030204" pitchFamily="34" charset="0"/>
                <a:ea typeface="Calibri" panose="020F0502020204030204" pitchFamily="34" charset="0"/>
                <a:cs typeface="Arial" panose="020B0604020202020204" pitchFamily="34" charset="0"/>
              </a:rPr>
              <a:t>.</a:t>
            </a:r>
          </a:p>
        </p:txBody>
      </p:sp>
      <p:graphicFrame>
        <p:nvGraphicFramePr>
          <p:cNvPr id="3" name="Chart 2">
            <a:extLst>
              <a:ext uri="{FF2B5EF4-FFF2-40B4-BE49-F238E27FC236}">
                <a16:creationId xmlns:a16="http://schemas.microsoft.com/office/drawing/2014/main" id="{2A224A1A-E026-A09E-B370-449539F31882}"/>
              </a:ext>
            </a:extLst>
          </p:cNvPr>
          <p:cNvGraphicFramePr>
            <a:graphicFrameLocks/>
          </p:cNvGraphicFramePr>
          <p:nvPr>
            <p:extLst>
              <p:ext uri="{D42A27DB-BD31-4B8C-83A1-F6EECF244321}">
                <p14:modId xmlns:p14="http://schemas.microsoft.com/office/powerpoint/2010/main" val="2614375062"/>
              </p:ext>
            </p:extLst>
          </p:nvPr>
        </p:nvGraphicFramePr>
        <p:xfrm>
          <a:off x="838200" y="1393586"/>
          <a:ext cx="5162550" cy="3769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DAE94317-1284-471F-A9D8-AFF2978A207E}"/>
              </a:ext>
            </a:extLst>
          </p:cNvPr>
          <p:cNvGraphicFramePr>
            <a:graphicFrameLocks/>
          </p:cNvGraphicFramePr>
          <p:nvPr>
            <p:extLst>
              <p:ext uri="{D42A27DB-BD31-4B8C-83A1-F6EECF244321}">
                <p14:modId xmlns:p14="http://schemas.microsoft.com/office/powerpoint/2010/main" val="2586630450"/>
              </p:ext>
            </p:extLst>
          </p:nvPr>
        </p:nvGraphicFramePr>
        <p:xfrm>
          <a:off x="6191252" y="1396686"/>
          <a:ext cx="5162400" cy="37693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6970451"/>
      </p:ext>
    </p:extLst>
  </p:cSld>
  <p:clrMapOvr>
    <a:masterClrMapping/>
  </p:clrMapOvr>
</p:sld>
</file>

<file path=ppt/theme/theme1.xml><?xml version="1.0" encoding="utf-8"?>
<a:theme xmlns:a="http://schemas.openxmlformats.org/drawingml/2006/main" name="2_Office Theme">
  <a:themeElements>
    <a:clrScheme name="LSE">
      <a:dk1>
        <a:sysClr val="windowText" lastClr="000000"/>
      </a:dk1>
      <a:lt1>
        <a:sysClr val="window" lastClr="FFFFFF"/>
      </a:lt1>
      <a:dk2>
        <a:srgbClr val="44546A"/>
      </a:dk2>
      <a:lt2>
        <a:srgbClr val="E7E6E6"/>
      </a:lt2>
      <a:accent1>
        <a:srgbClr val="05488A"/>
      </a:accent1>
      <a:accent2>
        <a:srgbClr val="B5D9FC"/>
      </a:accent2>
      <a:accent3>
        <a:srgbClr val="CEE5FD"/>
      </a:accent3>
      <a:accent4>
        <a:srgbClr val="E6F2FE"/>
      </a:accent4>
      <a:accent5>
        <a:srgbClr val="F0EBF0"/>
      </a:accent5>
      <a:accent6>
        <a:srgbClr val="0070C0"/>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ΚΠ_new format" id="{50EC50A3-D444-0D4A-8D6C-6E934E6F6485}" vid="{052C6FA9-7BD4-1A40-A784-88BB367506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Narrow"/>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2AC54E899B0047B8DF65022B4316BE" ma:contentTypeVersion="11" ma:contentTypeDescription="Create a new document." ma:contentTypeScope="" ma:versionID="40088ad0f1737833c243f8e7d9381554">
  <xsd:schema xmlns:xsd="http://www.w3.org/2001/XMLSchema" xmlns:xs="http://www.w3.org/2001/XMLSchema" xmlns:p="http://schemas.microsoft.com/office/2006/metadata/properties" xmlns:ns2="bb18389b-a605-4348-9916-6e60cce7ed1f" xmlns:ns3="eca54c14-b554-4376-866c-07ce2cad3ef3" targetNamespace="http://schemas.microsoft.com/office/2006/metadata/properties" ma:root="true" ma:fieldsID="5ffa6552278e171bafdac2b9374fcbe8" ns2:_="" ns3:_="">
    <xsd:import namespace="bb18389b-a605-4348-9916-6e60cce7ed1f"/>
    <xsd:import namespace="eca54c14-b554-4376-866c-07ce2cad3ef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18389b-a605-4348-9916-6e60cce7ed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fe697c8-5dc4-46bc-8d54-eaa227a980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a54c14-b554-4376-866c-07ce2cad3ef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b3abd3a-6883-4092-97c1-0fe1be3470cf}" ma:internalName="TaxCatchAll" ma:showField="CatchAllData" ma:web="eca54c14-b554-4376-866c-07ce2cad3e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ca54c14-b554-4376-866c-07ce2cad3ef3" xsi:nil="true"/>
    <lcf76f155ced4ddcb4097134ff3c332f xmlns="bb18389b-a605-4348-9916-6e60cce7ed1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7237AF-C4C2-4DB8-BA9F-8885B200CBE7}">
  <ds:schemaRefs>
    <ds:schemaRef ds:uri="bb18389b-a605-4348-9916-6e60cce7ed1f"/>
    <ds:schemaRef ds:uri="eca54c14-b554-4376-866c-07ce2cad3e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1193912-CF81-4407-A990-978ABB10A42A}">
  <ds:schemaRefs>
    <ds:schemaRef ds:uri="http://schemas.microsoft.com/sharepoint/v3/contenttype/forms"/>
  </ds:schemaRefs>
</ds:datastoreItem>
</file>

<file path=customXml/itemProps3.xml><?xml version="1.0" encoding="utf-8"?>
<ds:datastoreItem xmlns:ds="http://schemas.openxmlformats.org/officeDocument/2006/customXml" ds:itemID="{815AAA6B-534D-4DBC-8769-2EC46596385A}">
  <ds:schemaRefs>
    <ds:schemaRef ds:uri="http://schemas.openxmlformats.org/package/2006/metadata/core-properties"/>
    <ds:schemaRef ds:uri="http://purl.org/dc/dcmitype/"/>
    <ds:schemaRef ds:uri="http://purl.org/dc/elements/1.1/"/>
    <ds:schemaRef ds:uri="http://schemas.microsoft.com/office/2006/documentManagement/types"/>
    <ds:schemaRef ds:uri="eca54c14-b554-4376-866c-07ce2cad3ef3"/>
    <ds:schemaRef ds:uri="http://schemas.microsoft.com/office/2006/metadata/properties"/>
    <ds:schemaRef ds:uri="bb18389b-a605-4348-9916-6e60cce7ed1f"/>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TotalTime>
  <Words>2612</Words>
  <Application>Microsoft Office PowerPoint</Application>
  <PresentationFormat>Widescreen</PresentationFormat>
  <Paragraphs>415</Paragraphs>
  <Slides>27</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vt:lpstr>
      <vt:lpstr>2_Office Theme</vt:lpstr>
      <vt:lpstr>PowerPoint Presentation</vt:lpstr>
      <vt:lpstr>Η έκθεση – τεύχος 3ο </vt:lpstr>
      <vt:lpstr>Περιεχόμενα</vt:lpstr>
      <vt:lpstr>Ο πληθυσμός της Ελλάδας αναμένεται να μειωθεί σε 9,5 εκατομμύρια μέχρι το 2050…</vt:lpstr>
      <vt:lpstr>Η πληθυσμιακή μείωση έχει διαφορετική ένταση ανά περιφέρεια, αλλά αφορά όλες τις περιφέρειες σε σενάρια μηδενικής μετανάστευσης </vt:lpstr>
      <vt:lpstr>Η γήρανση του πληθυσμού περιορίζει το εργατικό δυναμικό και αυξάνει τον δείκτη εξάρτησης της τρίτης ηλικίας</vt:lpstr>
      <vt:lpstr>Περιεχόμενα</vt:lpstr>
      <vt:lpstr>Η οικονομική δραστηριότητα παραμένει έντονα συγκεντρωμένη στις περιφέρειες των δύο μεγάλων αστικών κέντρων…</vt:lpstr>
      <vt:lpstr>Οι περισσότερες περιφέρειες ξεπέρασαν και το 2024 τον ευρωπαϊκό μέσο ρυθμό ανάπτυξης…</vt:lpstr>
      <vt:lpstr>Ενισχύεται διαρκώς το ανθρώπινο δυναμικό σε θέσεις Ε&amp;Α στις ελληνικές περιφέρειες την τριετία 2021-2023, ακολουθώντας την ευρωπαϊκή τάση.</vt:lpstr>
      <vt:lpstr>Περιεχόμενα</vt:lpstr>
      <vt:lpstr>Ο ρυθμός πιστωτικής επέκτασης προς τις επιχειρήσεις καταγράφεται θετικός μόνο σε 8 από τις 13 περιφέρειες…</vt:lpstr>
      <vt:lpstr>Η ετερογένεια σε δείκτες χρηματοοικονομικής ένταξης το 2025, τραπεζικών καταθέσεων και χορηγήσεων, αναδεικνύει ευκαιρίες για σύγκλιση και τον τοπικό ρόλο των τραπεζών</vt:lpstr>
      <vt:lpstr>Περιεχόμενα</vt:lpstr>
      <vt:lpstr>Συρρικνώθηκε περαιτέρω το ποσοστό ανεργίας σε 10 περιφέρειες το 2024, παραμένει υψηλή η διασπορά…</vt:lpstr>
      <vt:lpstr>Το ποσοστό αυτοαπασχόλησης είναι υπερδιπλάσιο στην ελληνική περιφέρεια σε σχέση με την Αττική…</vt:lpstr>
      <vt:lpstr>Η κατανομή της απασχόλησης μεταξύ πρωτογενούς, δευτερογενούς και τριτογενούς τομέα διαφέρει σημαντικά μεταξύ των περιφερειών…</vt:lpstr>
      <vt:lpstr>Περιεχόμενα</vt:lpstr>
      <vt:lpstr>Το διαθέσιμο εισόδημα των νοικοκυριών ανακάμπτει σταδιακά, αλλά ο κίνδυνος φτώχειας συνεχίζει να αποτελεί σημαντική πρόκληση</vt:lpstr>
      <vt:lpstr>Καταγράφεται ετερογένεια σε μορφές ανισότητας ως προς το εισόδημα και την πρόσβαση σε υπηρεσίες, όπως στην υγεία…</vt:lpstr>
      <vt:lpstr>Σημαντικό μερίδιο νέων της περιφέρειας παραμένει ανενεργό... </vt:lpstr>
      <vt:lpstr>Περιεχόμενα</vt:lpstr>
      <vt:lpstr>Η κλιματική αλλαγή επηρεάζει όλες τις περιφέρειες </vt:lpstr>
      <vt:lpstr>Η τουριστική περίοδος έχει επιμηκυνθεί σημαντικά την πρόσφατη δεκαετία…</vt:lpstr>
      <vt:lpstr>Συμπεράσματα</vt:lpstr>
      <vt:lpstr>Ευχαριστούμε!</vt:lpstr>
      <vt:lpstr>Δυτική Ελλάδα &amp; «Μπλε διάδρομος»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IOBE presentation</dc:title>
  <dc:creator>IOBE</dc:creator>
  <cp:lastModifiedBy>Nancy Roussia</cp:lastModifiedBy>
  <cp:revision>3</cp:revision>
  <cp:lastPrinted>2021-07-19T13:35:19Z</cp:lastPrinted>
  <dcterms:created xsi:type="dcterms:W3CDTF">2020-10-20T08:06:49Z</dcterms:created>
  <dcterms:modified xsi:type="dcterms:W3CDTF">2026-06-11T07:00:27Z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0x010100702AC54E899B0047B8DF65022B4316BE</vt:lpwstr>
  </property>
  <property fmtid="{D5CDD505-2E9C-101B-9397-08002B2CF9AE}" pid="3" name="MediaServiceImageTags">
    <vt:lpwstr/>
  </property>
</Properties>
</file>