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0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1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3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4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5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6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27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28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29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32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33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34.xml" ContentType="application/vnd.openxmlformats-officedocument.presentationml.notesSl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35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36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37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38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39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40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41.xml" ContentType="application/vnd.openxmlformats-officedocument.presentationml.notesSl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4484" r:id="rId4"/>
    <p:sldId id="4278" r:id="rId5"/>
    <p:sldId id="4437" r:id="rId6"/>
    <p:sldId id="4438" r:id="rId7"/>
    <p:sldId id="4439" r:id="rId8"/>
    <p:sldId id="4466" r:id="rId9"/>
    <p:sldId id="4440" r:id="rId10"/>
    <p:sldId id="4441" r:id="rId11"/>
    <p:sldId id="4464" r:id="rId12"/>
    <p:sldId id="4444" r:id="rId13"/>
    <p:sldId id="4445" r:id="rId14"/>
    <p:sldId id="4465" r:id="rId15"/>
    <p:sldId id="4448" r:id="rId16"/>
    <p:sldId id="4450" r:id="rId17"/>
    <p:sldId id="4451" r:id="rId18"/>
    <p:sldId id="4452" r:id="rId19"/>
    <p:sldId id="4463" r:id="rId20"/>
    <p:sldId id="4474" r:id="rId21"/>
    <p:sldId id="4453" r:id="rId22"/>
    <p:sldId id="4454" r:id="rId23"/>
    <p:sldId id="4455" r:id="rId24"/>
    <p:sldId id="4456" r:id="rId25"/>
    <p:sldId id="4457" r:id="rId26"/>
    <p:sldId id="4458" r:id="rId27"/>
    <p:sldId id="4467" r:id="rId28"/>
    <p:sldId id="4468" r:id="rId29"/>
    <p:sldId id="4469" r:id="rId30"/>
    <p:sldId id="4470" r:id="rId31"/>
    <p:sldId id="4459" r:id="rId32"/>
    <p:sldId id="4471" r:id="rId33"/>
    <p:sldId id="4460" r:id="rId34"/>
    <p:sldId id="4472" r:id="rId35"/>
    <p:sldId id="4473" r:id="rId36"/>
    <p:sldId id="4462" r:id="rId37"/>
    <p:sldId id="4475" r:id="rId38"/>
    <p:sldId id="4476" r:id="rId39"/>
    <p:sldId id="4477" r:id="rId40"/>
    <p:sldId id="4478" r:id="rId41"/>
    <p:sldId id="4479" r:id="rId42"/>
    <p:sldId id="4481" r:id="rId43"/>
    <p:sldId id="4483" r:id="rId4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9E1"/>
    <a:srgbClr val="295385"/>
    <a:srgbClr val="3794AE"/>
    <a:srgbClr val="BF504D"/>
    <a:srgbClr val="92CCDC"/>
    <a:srgbClr val="F57B17"/>
    <a:srgbClr val="337A8C"/>
    <a:srgbClr val="A1CDF0"/>
    <a:srgbClr val="FEFEFE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581" autoAdjust="0"/>
  </p:normalViewPr>
  <p:slideViewPr>
    <p:cSldViewPr snapToGrid="0">
      <p:cViewPr varScale="1">
        <p:scale>
          <a:sx n="78" d="100"/>
          <a:sy n="78" d="100"/>
        </p:scale>
        <p:origin x="8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5084137586060042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4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shade val="8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tint val="8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tint val="4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Social Media</c:v>
                </c:pt>
                <c:pt idx="1">
                  <c:v>Τηλεόραση</c:v>
                </c:pt>
                <c:pt idx="2">
                  <c:v>Ειδησεογραφικά sites</c:v>
                </c:pt>
                <c:pt idx="3">
                  <c:v>Εφημερίδες</c:v>
                </c:pt>
                <c:pt idx="4">
                  <c:v>Ραδιόφωνο</c:v>
                </c:pt>
                <c:pt idx="5">
                  <c:v>Άλλο</c:v>
                </c:pt>
                <c:pt idx="6">
                  <c:v>ΔΑ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37.200000000000003</c:v>
                </c:pt>
                <c:pt idx="1">
                  <c:v>36</c:v>
                </c:pt>
                <c:pt idx="2">
                  <c:v>18.600000000000001</c:v>
                </c:pt>
                <c:pt idx="3">
                  <c:v>3.7</c:v>
                </c:pt>
                <c:pt idx="4">
                  <c:v>2.6</c:v>
                </c:pt>
                <c:pt idx="5">
                  <c:v>1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89373178258159"/>
          <c:y val="0.163247413341534"/>
          <c:w val="0.44081814960581817"/>
          <c:h val="0.6953617252927377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3878974570622152"/>
                  <c:y val="-0.140546345270131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231878293050805"/>
                      <c:h val="0.17305801987262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0.15531802674218595"/>
                  <c:y val="8.89252855421671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502794638529761"/>
                      <c:h val="0.191851527924175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0.1068756117726439"/>
                  <c:y val="-0.134847601625685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κυρίως τα λογικά επιχειρήματα</c:v>
                </c:pt>
                <c:pt idx="1">
                  <c:v>κυρίως η τοξικότητα</c:v>
                </c:pt>
                <c:pt idx="2">
                  <c:v>ΔΑ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18.5</c:v>
                </c:pt>
                <c:pt idx="1">
                  <c:v>74.8</c:v>
                </c:pt>
                <c:pt idx="2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43372213413036"/>
          <c:y val="9.7623500664549154E-2"/>
          <c:w val="0.62261061247721161"/>
          <c:h val="0.85115217094753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τοξικός λόγος</c:v>
                </c:pt>
              </c:strCache>
            </c:strRef>
          </c:tx>
          <c:spPr>
            <a:solidFill>
              <a:srgbClr val="F57B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73.7</c:v>
                </c:pt>
                <c:pt idx="2">
                  <c:v>75.8</c:v>
                </c:pt>
                <c:pt idx="4">
                  <c:v>70.5</c:v>
                </c:pt>
                <c:pt idx="5">
                  <c:v>71.8</c:v>
                </c:pt>
                <c:pt idx="6">
                  <c:v>78.900000000000006</c:v>
                </c:pt>
                <c:pt idx="7">
                  <c:v>76.7</c:v>
                </c:pt>
                <c:pt idx="9">
                  <c:v>62.6</c:v>
                </c:pt>
                <c:pt idx="10">
                  <c:v>76.5</c:v>
                </c:pt>
                <c:pt idx="11">
                  <c:v>75.900000000000006</c:v>
                </c:pt>
                <c:pt idx="12">
                  <c:v>77.8</c:v>
                </c:pt>
                <c:pt idx="13">
                  <c:v>88.7</c:v>
                </c:pt>
                <c:pt idx="14">
                  <c:v>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6-4449-9D84-E5B03B11785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λογικά επιχειρήματα</c:v>
                </c:pt>
              </c:strCache>
            </c:strRef>
          </c:tx>
          <c:spPr>
            <a:solidFill>
              <a:srgbClr val="3794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Φύλλο1!$C$2:$C$16</c:f>
              <c:numCache>
                <c:formatCode>General</c:formatCode>
                <c:ptCount val="15"/>
                <c:pt idx="1">
                  <c:v>20.7</c:v>
                </c:pt>
                <c:pt idx="2">
                  <c:v>16.3</c:v>
                </c:pt>
                <c:pt idx="4">
                  <c:v>25.8</c:v>
                </c:pt>
                <c:pt idx="5">
                  <c:v>21.8</c:v>
                </c:pt>
                <c:pt idx="6">
                  <c:v>15.7</c:v>
                </c:pt>
                <c:pt idx="7">
                  <c:v>12.4</c:v>
                </c:pt>
                <c:pt idx="9">
                  <c:v>33.200000000000003</c:v>
                </c:pt>
                <c:pt idx="10">
                  <c:v>19.8</c:v>
                </c:pt>
                <c:pt idx="11">
                  <c:v>20.2</c:v>
                </c:pt>
                <c:pt idx="12">
                  <c:v>18.100000000000001</c:v>
                </c:pt>
                <c:pt idx="13">
                  <c:v>8.1</c:v>
                </c:pt>
                <c:pt idx="14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86-4449-9D84-E5B03B11785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Φύλλο1!$D$2:$D$16</c:f>
              <c:numCache>
                <c:formatCode>General</c:formatCode>
                <c:ptCount val="15"/>
                <c:pt idx="1">
                  <c:v>5.5</c:v>
                </c:pt>
                <c:pt idx="2">
                  <c:v>7.9</c:v>
                </c:pt>
                <c:pt idx="4">
                  <c:v>3.6</c:v>
                </c:pt>
                <c:pt idx="5">
                  <c:v>6.3</c:v>
                </c:pt>
                <c:pt idx="6">
                  <c:v>5.4</c:v>
                </c:pt>
                <c:pt idx="7">
                  <c:v>10.9</c:v>
                </c:pt>
                <c:pt idx="9">
                  <c:v>4.2</c:v>
                </c:pt>
                <c:pt idx="10">
                  <c:v>3.8</c:v>
                </c:pt>
                <c:pt idx="11">
                  <c:v>3.9</c:v>
                </c:pt>
                <c:pt idx="12">
                  <c:v>4.0999999999999996</c:v>
                </c:pt>
                <c:pt idx="13">
                  <c:v>3.2</c:v>
                </c:pt>
                <c:pt idx="14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86-4449-9D84-E5B03B1178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38971613113202"/>
          <c:y val="2.8544305637449117E-2"/>
          <c:w val="0.66195839566803005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D996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256902385323681"/>
                  <c:y val="-7.9351747431972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0.116080242354326"/>
                  <c:y val="0.11476295941911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8.7531918036592313E-2"/>
                  <c:y val="-0.113089560466153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9.1140722490697171E-2"/>
                  <c:y val="-0.183061579111252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17877815115"/>
                      <c:h val="0.14150287067404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7.6307369345067723E-3"/>
                  <c:y val="-0.157219960222066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Πολύ</c:v>
                </c:pt>
                <c:pt idx="1">
                  <c:v>Αρκετά</c:v>
                </c:pt>
                <c:pt idx="2">
                  <c:v>Λίγο</c:v>
                </c:pt>
                <c:pt idx="3">
                  <c:v>Καθόλου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45.1</c:v>
                </c:pt>
                <c:pt idx="1">
                  <c:v>41.6</c:v>
                </c:pt>
                <c:pt idx="2">
                  <c:v>9.9</c:v>
                </c:pt>
                <c:pt idx="3">
                  <c:v>3.1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18181564564963"/>
          <c:y val="6.4489250941703033E-2"/>
          <c:w val="0.71467031003986892"/>
          <c:h val="0.859439071232070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&amp; Αρκετά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85.5</c:v>
                </c:pt>
                <c:pt idx="2">
                  <c:v>87.800000000000011</c:v>
                </c:pt>
                <c:pt idx="4">
                  <c:v>87.3</c:v>
                </c:pt>
                <c:pt idx="5">
                  <c:v>85.8</c:v>
                </c:pt>
                <c:pt idx="6">
                  <c:v>89.1</c:v>
                </c:pt>
                <c:pt idx="7">
                  <c:v>84.800000000000011</c:v>
                </c:pt>
                <c:pt idx="9">
                  <c:v>81.599999999999994</c:v>
                </c:pt>
                <c:pt idx="10">
                  <c:v>84.2</c:v>
                </c:pt>
                <c:pt idx="11">
                  <c:v>89.5</c:v>
                </c:pt>
                <c:pt idx="12">
                  <c:v>90.1</c:v>
                </c:pt>
                <c:pt idx="13">
                  <c:v>89.699999999999989</c:v>
                </c:pt>
                <c:pt idx="14">
                  <c:v>84.9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97-441E-BBE2-4747EDA2D3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201182512924499"/>
          <c:y val="1.4641252708579966E-2"/>
          <c:w val="0.22237368066505936"/>
          <c:h val="5.1094736753411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D996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0335640576529428"/>
                  <c:y val="-0.128307340040920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2.1161453094261672E-2"/>
                  <c:y val="0.166438307173000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0.15639456906840365"/>
                  <c:y val="-4.78154369875563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9.3001843371063153E-2"/>
                  <c:y val="-0.177622072218016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56693701741918"/>
                      <c:h val="0.152381884460518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7.6307369345067723E-3"/>
                  <c:y val="-0.157219960222066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Πολύ δύσκολο</c:v>
                </c:pt>
                <c:pt idx="1">
                  <c:v>Αρκετά δύσκολο</c:v>
                </c:pt>
                <c:pt idx="2">
                  <c:v>Σχετικά εύκολο</c:v>
                </c:pt>
                <c:pt idx="3">
                  <c:v>Πολύ εύκολο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18</c:v>
                </c:pt>
                <c:pt idx="1">
                  <c:v>55.5</c:v>
                </c:pt>
                <c:pt idx="2">
                  <c:v>20.7</c:v>
                </c:pt>
                <c:pt idx="3">
                  <c:v>4.0999999999999996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99746026982636"/>
          <c:y val="9.1672970576541529E-2"/>
          <c:w val="0.63471331488902982"/>
          <c:h val="0.807337055449494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&amp; Αρκετά δύσκολο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Φύλλο1!$A$2:$A$14</c:f>
              <c:strCache>
                <c:ptCount val="13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</c:strCache>
            </c:strRef>
          </c:cat>
          <c:val>
            <c:numRef>
              <c:f>Φύλλο1!$B$2:$B$14</c:f>
              <c:numCache>
                <c:formatCode>General</c:formatCode>
                <c:ptCount val="13"/>
                <c:pt idx="1">
                  <c:v>73.400000000000006</c:v>
                </c:pt>
                <c:pt idx="2">
                  <c:v>73.5</c:v>
                </c:pt>
                <c:pt idx="4">
                  <c:v>69.900000000000006</c:v>
                </c:pt>
                <c:pt idx="5">
                  <c:v>70.900000000000006</c:v>
                </c:pt>
                <c:pt idx="6">
                  <c:v>78.8</c:v>
                </c:pt>
                <c:pt idx="7">
                  <c:v>73.300000000000011</c:v>
                </c:pt>
                <c:pt idx="9">
                  <c:v>71.8</c:v>
                </c:pt>
                <c:pt idx="10">
                  <c:v>68.3</c:v>
                </c:pt>
                <c:pt idx="11">
                  <c:v>78.699999999999989</c:v>
                </c:pt>
                <c:pt idx="12">
                  <c:v>76.599999999999994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A-4BB3-9C3D-8C8F6B981CC4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Πολύ &amp; Σχετικά εύκολο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Φύλλο1!$A$2:$A$14</c:f>
              <c:strCache>
                <c:ptCount val="13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</c:strCache>
            </c:strRef>
          </c:cat>
          <c:val>
            <c:numRef>
              <c:f>Φύλλο1!$C$2:$C$14</c:f>
              <c:numCache>
                <c:formatCode>General</c:formatCode>
                <c:ptCount val="13"/>
                <c:pt idx="1">
                  <c:v>25.1</c:v>
                </c:pt>
                <c:pt idx="2">
                  <c:v>24.6</c:v>
                </c:pt>
                <c:pt idx="4">
                  <c:v>28.099999999999998</c:v>
                </c:pt>
                <c:pt idx="5">
                  <c:v>27.9</c:v>
                </c:pt>
                <c:pt idx="6">
                  <c:v>19.600000000000001</c:v>
                </c:pt>
                <c:pt idx="7">
                  <c:v>24.9</c:v>
                </c:pt>
                <c:pt idx="9">
                  <c:v>25.299999999999997</c:v>
                </c:pt>
                <c:pt idx="10">
                  <c:v>30.599999999999998</c:v>
                </c:pt>
                <c:pt idx="11">
                  <c:v>20.5</c:v>
                </c:pt>
                <c:pt idx="12">
                  <c:v>22.900000000000002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8A-4BB3-9C3D-8C8F6B981CC4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9.7622800258523618E-3"/>
                  <c:y val="6.71317129070064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8A-4BB3-9C3D-8C8F6B981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Φύλλο1!$A$2:$A$14</c:f>
              <c:strCache>
                <c:ptCount val="13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</c:strCache>
            </c:strRef>
          </c:cat>
          <c:val>
            <c:numRef>
              <c:f>Φύλλο1!$D$2:$D$14</c:f>
              <c:numCache>
                <c:formatCode>General</c:formatCode>
                <c:ptCount val="13"/>
                <c:pt idx="1">
                  <c:v>1.5</c:v>
                </c:pt>
                <c:pt idx="2">
                  <c:v>1.8</c:v>
                </c:pt>
                <c:pt idx="4">
                  <c:v>2.1</c:v>
                </c:pt>
                <c:pt idx="5">
                  <c:v>1.3</c:v>
                </c:pt>
                <c:pt idx="6">
                  <c:v>1.6</c:v>
                </c:pt>
                <c:pt idx="7">
                  <c:v>1.8</c:v>
                </c:pt>
                <c:pt idx="9">
                  <c:v>2.9</c:v>
                </c:pt>
                <c:pt idx="10">
                  <c:v>1.1000000000000001</c:v>
                </c:pt>
                <c:pt idx="11">
                  <c:v>0.8</c:v>
                </c:pt>
                <c:pt idx="1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8A-4BB3-9C3D-8C8F6B981C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56846725131705"/>
          <c:y val="3.0442898049018736E-2"/>
          <c:w val="0.64333486865044387"/>
          <c:h val="4.8581428079104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D996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7.7300267537041334E-2"/>
                  <c:y val="-0.152785136345394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0.17053727815645642"/>
                  <c:y val="-5.11421044223219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0.19733992914137258"/>
                  <c:y val="-3.69364164077903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9.3001875221286695E-2"/>
                  <c:y val="-0.158583782806778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56693701741918"/>
                      <c:h val="0.152381884460518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7.6307369345067723E-3"/>
                  <c:y val="-0.157219960222066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Πολύ δύσκολο</c:v>
                </c:pt>
                <c:pt idx="1">
                  <c:v>Αρκετά δύσκολο</c:v>
                </c:pt>
                <c:pt idx="2">
                  <c:v>Σχετικά εύκολο</c:v>
                </c:pt>
                <c:pt idx="3">
                  <c:v>Πολύ εύκολο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6.7</c:v>
                </c:pt>
                <c:pt idx="1">
                  <c:v>36.799999999999997</c:v>
                </c:pt>
                <c:pt idx="2">
                  <c:v>43.4</c:v>
                </c:pt>
                <c:pt idx="3">
                  <c:v>11.7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99746026982636"/>
          <c:y val="9.1672970576541529E-2"/>
          <c:w val="0.63471331488902982"/>
          <c:h val="0.807337055449494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&amp; Αρκετά δύσκολο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Φύλλο1!$A$2:$A$14</c:f>
              <c:strCache>
                <c:ptCount val="13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</c:strCache>
            </c:strRef>
          </c:cat>
          <c:val>
            <c:numRef>
              <c:f>Φύλλο1!$B$2:$B$14</c:f>
              <c:numCache>
                <c:formatCode>General</c:formatCode>
                <c:ptCount val="13"/>
                <c:pt idx="1">
                  <c:v>41.1</c:v>
                </c:pt>
                <c:pt idx="2">
                  <c:v>45.800000000000004</c:v>
                </c:pt>
                <c:pt idx="4">
                  <c:v>40.800000000000004</c:v>
                </c:pt>
                <c:pt idx="5">
                  <c:v>42.9</c:v>
                </c:pt>
                <c:pt idx="6">
                  <c:v>47.5</c:v>
                </c:pt>
                <c:pt idx="7">
                  <c:v>41.4</c:v>
                </c:pt>
                <c:pt idx="9">
                  <c:v>44</c:v>
                </c:pt>
                <c:pt idx="10">
                  <c:v>42.2</c:v>
                </c:pt>
                <c:pt idx="11">
                  <c:v>44.8</c:v>
                </c:pt>
                <c:pt idx="12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0-43FA-AF94-E0A66E735509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Πολύ &amp; Σχετικά εύκολο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Φύλλο1!$A$2:$A$14</c:f>
              <c:strCache>
                <c:ptCount val="13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</c:strCache>
            </c:strRef>
          </c:cat>
          <c:val>
            <c:numRef>
              <c:f>Φύλλο1!$C$2:$C$14</c:f>
              <c:numCache>
                <c:formatCode>General</c:formatCode>
                <c:ptCount val="13"/>
                <c:pt idx="1">
                  <c:v>57.5</c:v>
                </c:pt>
                <c:pt idx="2">
                  <c:v>52.9</c:v>
                </c:pt>
                <c:pt idx="4">
                  <c:v>57.9</c:v>
                </c:pt>
                <c:pt idx="5">
                  <c:v>55.300000000000004</c:v>
                </c:pt>
                <c:pt idx="6">
                  <c:v>51.6</c:v>
                </c:pt>
                <c:pt idx="7">
                  <c:v>56.7</c:v>
                </c:pt>
                <c:pt idx="9">
                  <c:v>54.5</c:v>
                </c:pt>
                <c:pt idx="10">
                  <c:v>56.1</c:v>
                </c:pt>
                <c:pt idx="11">
                  <c:v>54.199999999999996</c:v>
                </c:pt>
                <c:pt idx="12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70-43FA-AF94-E0A66E735509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9.7622800258523618E-3"/>
                  <c:y val="6.71317129070064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70-43FA-AF94-E0A66E7355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Φύλλο1!$A$2:$A$14</c:f>
              <c:strCache>
                <c:ptCount val="13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</c:strCache>
            </c:strRef>
          </c:cat>
          <c:val>
            <c:numRef>
              <c:f>Φύλλο1!$D$2:$D$14</c:f>
              <c:numCache>
                <c:formatCode>General</c:formatCode>
                <c:ptCount val="13"/>
                <c:pt idx="1">
                  <c:v>1.5</c:v>
                </c:pt>
                <c:pt idx="2">
                  <c:v>1.3</c:v>
                </c:pt>
                <c:pt idx="4">
                  <c:v>1.2</c:v>
                </c:pt>
                <c:pt idx="5">
                  <c:v>1.8</c:v>
                </c:pt>
                <c:pt idx="6">
                  <c:v>0.8</c:v>
                </c:pt>
                <c:pt idx="7">
                  <c:v>1.9</c:v>
                </c:pt>
                <c:pt idx="9">
                  <c:v>1.5</c:v>
                </c:pt>
                <c:pt idx="10">
                  <c:v>1.8</c:v>
                </c:pt>
                <c:pt idx="11">
                  <c:v>1</c:v>
                </c:pt>
                <c:pt idx="1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70-43FA-AF94-E0A66E7355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56846725131705"/>
          <c:y val="3.0442898049018736E-2"/>
          <c:w val="0.64333486865044387"/>
          <c:h val="4.8581428079104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0561422336191"/>
          <c:y val="5.114508069644267E-2"/>
          <c:w val="0.68202288242560416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4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EC-4A76-8312-AF1DA6512F0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EC-4A76-8312-AF1DA6512F0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EC-4A76-8312-AF1DA6512F0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EC-4A76-8312-AF1DA6512F0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EC-4A76-8312-AF1DA6512F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Πολύ συχνά</c:v>
                </c:pt>
                <c:pt idx="1">
                  <c:v>Αρκετά συχνά</c:v>
                </c:pt>
                <c:pt idx="2">
                  <c:v>Κάποιες λίγες φορές</c:v>
                </c:pt>
                <c:pt idx="3">
                  <c:v>Ποτέ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17.8</c:v>
                </c:pt>
                <c:pt idx="1">
                  <c:v>44.5</c:v>
                </c:pt>
                <c:pt idx="2">
                  <c:v>33.4</c:v>
                </c:pt>
                <c:pt idx="3">
                  <c:v>2.8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EC-4A76-8312-AF1DA6512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40498226851391"/>
          <c:y val="9.7623500664549154E-2"/>
          <c:w val="0.62261061247721161"/>
          <c:h val="0.85115217094753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συχνά</c:v>
                </c:pt>
              </c:strCache>
            </c:strRef>
          </c:tx>
          <c:spPr>
            <a:solidFill>
              <a:srgbClr val="337A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  <c:pt idx="13">
                  <c:v>ΚΥΡΙΑ ΠΗΓΗ ΕΝΗΜΕΡΩΣΗΣ</c:v>
                </c:pt>
                <c:pt idx="14">
                  <c:v>Social Media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20.7</c:v>
                </c:pt>
                <c:pt idx="2">
                  <c:v>15</c:v>
                </c:pt>
                <c:pt idx="4">
                  <c:v>18.899999999999999</c:v>
                </c:pt>
                <c:pt idx="5">
                  <c:v>18</c:v>
                </c:pt>
                <c:pt idx="6">
                  <c:v>15.8</c:v>
                </c:pt>
                <c:pt idx="7">
                  <c:v>18.899999999999999</c:v>
                </c:pt>
                <c:pt idx="9">
                  <c:v>17</c:v>
                </c:pt>
                <c:pt idx="10">
                  <c:v>21</c:v>
                </c:pt>
                <c:pt idx="11">
                  <c:v>13.6</c:v>
                </c:pt>
                <c:pt idx="12">
                  <c:v>23.4</c:v>
                </c:pt>
                <c:pt idx="14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D-4DFF-AC4E-D4088B7609E5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Αρκετά συχνά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  <c:pt idx="13">
                  <c:v>ΚΥΡΙΑ ΠΗΓΗ ΕΝΗΜΕΡΩΣΗΣ</c:v>
                </c:pt>
                <c:pt idx="14">
                  <c:v>Social Media</c:v>
                </c:pt>
              </c:strCache>
            </c:strRef>
          </c:cat>
          <c:val>
            <c:numRef>
              <c:f>Φύλλο1!$C$2:$C$16</c:f>
              <c:numCache>
                <c:formatCode>General</c:formatCode>
                <c:ptCount val="15"/>
                <c:pt idx="1">
                  <c:v>45</c:v>
                </c:pt>
                <c:pt idx="2">
                  <c:v>44</c:v>
                </c:pt>
                <c:pt idx="4">
                  <c:v>47.2</c:v>
                </c:pt>
                <c:pt idx="5">
                  <c:v>44.1</c:v>
                </c:pt>
                <c:pt idx="6">
                  <c:v>46.3</c:v>
                </c:pt>
                <c:pt idx="7">
                  <c:v>41</c:v>
                </c:pt>
                <c:pt idx="9">
                  <c:v>43.5</c:v>
                </c:pt>
                <c:pt idx="10">
                  <c:v>42.3</c:v>
                </c:pt>
                <c:pt idx="11">
                  <c:v>49.2</c:v>
                </c:pt>
                <c:pt idx="12">
                  <c:v>42.3</c:v>
                </c:pt>
                <c:pt idx="14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0D-4DFF-AC4E-D4088B7609E5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Σύνολο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  <c:pt idx="13">
                  <c:v>ΚΥΡΙΑ ΠΗΓΗ ΕΝΗΜΕΡΩΣΗΣ</c:v>
                </c:pt>
                <c:pt idx="14">
                  <c:v>Social Media</c:v>
                </c:pt>
              </c:strCache>
            </c:strRef>
          </c:cat>
          <c:val>
            <c:numRef>
              <c:f>Φύλλο1!$D$2:$D$16</c:f>
              <c:numCache>
                <c:formatCode>General</c:formatCode>
                <c:ptCount val="15"/>
                <c:pt idx="1">
                  <c:v>65.7</c:v>
                </c:pt>
                <c:pt idx="2">
                  <c:v>59</c:v>
                </c:pt>
                <c:pt idx="4">
                  <c:v>66.099999999999994</c:v>
                </c:pt>
                <c:pt idx="5">
                  <c:v>62.1</c:v>
                </c:pt>
                <c:pt idx="6">
                  <c:v>62.099999999999994</c:v>
                </c:pt>
                <c:pt idx="7">
                  <c:v>59.9</c:v>
                </c:pt>
                <c:pt idx="9">
                  <c:v>60.5</c:v>
                </c:pt>
                <c:pt idx="10">
                  <c:v>63.3</c:v>
                </c:pt>
                <c:pt idx="11">
                  <c:v>62.800000000000004</c:v>
                </c:pt>
                <c:pt idx="12">
                  <c:v>65.699999999999989</c:v>
                </c:pt>
                <c:pt idx="14">
                  <c:v>65.400000000000006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0D-4DFF-AC4E-D4088B7609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38971613113202"/>
          <c:y val="2.8544305637449117E-2"/>
          <c:w val="0.6340031021256558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68834956932894E-2"/>
          <c:y val="0.16734222524509185"/>
          <c:w val="0.8596157306483666"/>
          <c:h val="0.70435379940905751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Social Media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0287992265558672E-2"/>
                  <c:y val="4.1788805722272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71-4A8C-BD45-E9AB30B54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Generation Z </c:v>
                </c:pt>
                <c:pt idx="1">
                  <c:v>Millennials </c:v>
                </c:pt>
                <c:pt idx="2">
                  <c:v>Generation X </c:v>
                </c:pt>
                <c:pt idx="3">
                  <c:v>Baby Boomers 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70.3</c:v>
                </c:pt>
                <c:pt idx="1">
                  <c:v>48.9</c:v>
                </c:pt>
                <c:pt idx="2">
                  <c:v>26.2</c:v>
                </c:pt>
                <c:pt idx="3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71-4A8C-BD45-E9AB30B54CA0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Τηλεόραση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Generation Z </c:v>
                </c:pt>
                <c:pt idx="1">
                  <c:v>Millennials </c:v>
                </c:pt>
                <c:pt idx="2">
                  <c:v>Generation X </c:v>
                </c:pt>
                <c:pt idx="3">
                  <c:v>Baby Boomers 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21.6</c:v>
                </c:pt>
                <c:pt idx="1">
                  <c:v>28.7</c:v>
                </c:pt>
                <c:pt idx="2">
                  <c:v>41.5</c:v>
                </c:pt>
                <c:pt idx="3">
                  <c:v>49.1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71-4A8C-BD45-E9AB30B54CA0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Ειδησεογραφικά sites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Generation Z </c:v>
                </c:pt>
                <c:pt idx="1">
                  <c:v>Millennials </c:v>
                </c:pt>
                <c:pt idx="2">
                  <c:v>Generation X </c:v>
                </c:pt>
                <c:pt idx="3">
                  <c:v>Baby Boomers 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5.8</c:v>
                </c:pt>
                <c:pt idx="1">
                  <c:v>15</c:v>
                </c:pt>
                <c:pt idx="2">
                  <c:v>26.4</c:v>
                </c:pt>
                <c:pt idx="3">
                  <c:v>23.3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71-4A8C-BD45-E9AB30B54C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14421888"/>
        <c:axId val="2014422976"/>
      </c:lineChart>
      <c:catAx>
        <c:axId val="20144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14422976"/>
        <c:crosses val="autoZero"/>
        <c:auto val="1"/>
        <c:lblAlgn val="ctr"/>
        <c:lblOffset val="100"/>
        <c:noMultiLvlLbl val="0"/>
      </c:catAx>
      <c:valAx>
        <c:axId val="20144229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1442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536076871966335"/>
          <c:y val="7.6792932215793169E-2"/>
          <c:w val="0.75337417859047806"/>
          <c:h val="7.027216760236966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8202288242560416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4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shade val="6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shade val="9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tint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tint val="6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tint val="4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821-4130-B4AB-AE0CE7DF59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8"/>
                <c:pt idx="0">
                  <c:v>πολιτική</c:v>
                </c:pt>
                <c:pt idx="1">
                  <c:v>διεθνή θέματα</c:v>
                </c:pt>
                <c:pt idx="2">
                  <c:v>οικονομικά θέματα</c:v>
                </c:pt>
                <c:pt idx="3">
                  <c:v>κοινωνικά</c:v>
                </c:pt>
                <c:pt idx="4">
                  <c:v>επιστημονικά / υγεία κλπ</c:v>
                </c:pt>
                <c:pt idx="5">
                  <c:v>για προϊόντα και υπηρεσίες</c:v>
                </c:pt>
                <c:pt idx="6">
                  <c:v>Άλλη </c:v>
                </c:pt>
                <c:pt idx="7">
                  <c:v>ΔΑ</c:v>
                </c:pt>
              </c:strCache>
            </c:strRef>
          </c:cat>
          <c:val>
            <c:numRef>
              <c:f>Φύλλο1!$B$2:$B$9</c:f>
              <c:numCache>
                <c:formatCode>General</c:formatCode>
                <c:ptCount val="8"/>
                <c:pt idx="0">
                  <c:v>71.7</c:v>
                </c:pt>
                <c:pt idx="1">
                  <c:v>26.4</c:v>
                </c:pt>
                <c:pt idx="2">
                  <c:v>24.8</c:v>
                </c:pt>
                <c:pt idx="3">
                  <c:v>22.9</c:v>
                </c:pt>
                <c:pt idx="4">
                  <c:v>17.2</c:v>
                </c:pt>
                <c:pt idx="5">
                  <c:v>15.6</c:v>
                </c:pt>
                <c:pt idx="6">
                  <c:v>1.3</c:v>
                </c:pt>
                <c:pt idx="7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01022285129415"/>
          <c:y val="5.3584912410862072E-2"/>
          <c:w val="0.64654531058897069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shade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shade val="6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shade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tint val="9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tint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tint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821-4130-B4AB-AE0CE7DF598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tint val="5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1FC-4C8A-8FE7-1A8B14AC423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tint val="4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1FC-4C8A-8FE7-1A8B14AC42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Μη πιστευτό περιεχόμενο</c:v>
                </c:pt>
                <c:pt idx="1">
                  <c:v>Υπερβολικός τίτλος</c:v>
                </c:pt>
                <c:pt idx="2">
                  <c:v>Έλλειψη ονόματος συντάκτη ή ημερομηνίας ή πηγής της είδησης</c:v>
                </c:pt>
                <c:pt idx="3">
                  <c:v>Αναξιόπιστος λογαριασμός</c:v>
                </c:pt>
                <c:pt idx="4">
                  <c:v>Κακή ποιότητα γραφής / ορθογραφικά λάθη ή κακή ποιότητα βίντεο</c:v>
                </c:pt>
                <c:pt idx="5">
                  <c:v>Παρουσίαση της είδησης ως την αλήθεια που τα ΜΜΕ δεν λένε</c:v>
                </c:pt>
                <c:pt idx="6">
                  <c:v>Έκκληση για άμεση κοινοποίηση / «κοινοποιήστε το πριν το κατεβάσουν»</c:v>
                </c:pt>
                <c:pt idx="7">
                  <c:v>Δεν συμφωνώ με το περιεχόμενο</c:v>
                </c:pt>
                <c:pt idx="8">
                  <c:v>Άλλο</c:v>
                </c:pt>
                <c:pt idx="9">
                  <c:v>ΔΑ</c:v>
                </c:pt>
              </c:strCache>
            </c:strRef>
          </c:cat>
          <c:val>
            <c:numRef>
              <c:f>Φύλλο1!$B$2:$B$11</c:f>
              <c:numCache>
                <c:formatCode>General</c:formatCode>
                <c:ptCount val="10"/>
                <c:pt idx="0">
                  <c:v>42.1</c:v>
                </c:pt>
                <c:pt idx="1">
                  <c:v>40.799999999999997</c:v>
                </c:pt>
                <c:pt idx="2">
                  <c:v>37.6</c:v>
                </c:pt>
                <c:pt idx="3">
                  <c:v>32.1</c:v>
                </c:pt>
                <c:pt idx="4">
                  <c:v>29.4</c:v>
                </c:pt>
                <c:pt idx="5">
                  <c:v>24.1</c:v>
                </c:pt>
                <c:pt idx="6">
                  <c:v>21.2</c:v>
                </c:pt>
                <c:pt idx="7">
                  <c:v>6.5</c:v>
                </c:pt>
                <c:pt idx="8">
                  <c:v>0.8</c:v>
                </c:pt>
                <c:pt idx="9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01022285129415"/>
          <c:y val="5.3584912410862072E-2"/>
          <c:w val="0.64654531058897069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4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shade val="6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shade val="9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tint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tint val="6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tint val="4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821-4130-B4AB-AE0CE7DF598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tint val="5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7CE-4E45-87A4-2ECDB182C3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Την αγνοώ </c:v>
                </c:pt>
                <c:pt idx="1">
                  <c:v>Cross-check με άλλες πηγές</c:v>
                </c:pt>
                <c:pt idx="2">
                  <c:v>Ελέγχω ποιος το δημοσίευσε</c:v>
                </c:pt>
                <c:pt idx="3">
                  <c:v>Διαβάζω σχόλια άλλων χρηστών</c:v>
                </c:pt>
                <c:pt idx="4">
                  <c:v>Ρωτάω κάποιον/α που εμπιστεύομαι</c:v>
                </c:pt>
                <c:pt idx="5">
                  <c:v>Fact-checking tools / sites</c:v>
                </c:pt>
                <c:pt idx="6">
                  <c:v>Έλεγχος εικόνων / βίντεο </c:v>
                </c:pt>
                <c:pt idx="7">
                  <c:v>Άλλο </c:v>
                </c:pt>
                <c:pt idx="8">
                  <c:v>ΔΑ</c:v>
                </c:pt>
              </c:strCache>
            </c:strRef>
          </c:cat>
          <c:val>
            <c:numRef>
              <c:f>Φύλλο1!$B$2:$B$10</c:f>
              <c:numCache>
                <c:formatCode>General</c:formatCode>
                <c:ptCount val="9"/>
                <c:pt idx="0">
                  <c:v>51.6</c:v>
                </c:pt>
                <c:pt idx="1">
                  <c:v>36</c:v>
                </c:pt>
                <c:pt idx="2">
                  <c:v>31.9</c:v>
                </c:pt>
                <c:pt idx="3">
                  <c:v>27.6</c:v>
                </c:pt>
                <c:pt idx="4">
                  <c:v>11</c:v>
                </c:pt>
                <c:pt idx="5">
                  <c:v>10.7</c:v>
                </c:pt>
                <c:pt idx="6">
                  <c:v>8.6</c:v>
                </c:pt>
                <c:pt idx="7">
                  <c:v>0.6</c:v>
                </c:pt>
                <c:pt idx="8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07938038357445"/>
          <c:y val="5.3584912410862072E-2"/>
          <c:w val="0.66447614541379607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4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shade val="8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tint val="8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tint val="4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Εταιρείες / άτομα που αποσκοπούν στην εξαπάτηση του κοινού για οικονομικό όφελος</c:v>
                </c:pt>
                <c:pt idx="1">
                  <c:v>Τρολς πολιτικών κομμάτων του διαδικτύου</c:v>
                </c:pt>
                <c:pt idx="2">
                  <c:v>Τα ίδια τα site, για να κλικάρουμε την είδηση (clickbait)</c:v>
                </c:pt>
                <c:pt idx="3">
                  <c:v>Κρατικές υπηρεσίες</c:v>
                </c:pt>
                <c:pt idx="4">
                  <c:v>Ξένες υπηρεσίες προπαγάνδας</c:v>
                </c:pt>
                <c:pt idx="5">
                  <c:v>Άλλος</c:v>
                </c:pt>
                <c:pt idx="6">
                  <c:v>ΔΑ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50</c:v>
                </c:pt>
                <c:pt idx="1">
                  <c:v>38.299999999999997</c:v>
                </c:pt>
                <c:pt idx="2">
                  <c:v>31.2</c:v>
                </c:pt>
                <c:pt idx="3">
                  <c:v>28.3</c:v>
                </c:pt>
                <c:pt idx="4">
                  <c:v>21.9</c:v>
                </c:pt>
                <c:pt idx="5">
                  <c:v>1.9</c:v>
                </c:pt>
                <c:pt idx="6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89373178258159"/>
          <c:y val="0.163247413341534"/>
          <c:w val="0.44081814960581817"/>
          <c:h val="0.6953617252927377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D4706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3965175966515928"/>
                  <c:y val="3.21581064336556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11134567581103"/>
                      <c:h val="0.13770120298838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0.11911058948748895"/>
                  <c:y val="5.62882238028686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502794638529761"/>
                      <c:h val="0.191851527924175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0.1068756117726439"/>
                  <c:y val="-0.134847601625685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1.7241636787950947E-3"/>
                  <c:y val="-0.157745798406608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Ναι</c:v>
                </c:pt>
                <c:pt idx="1">
                  <c:v>Όχι</c:v>
                </c:pt>
                <c:pt idx="2">
                  <c:v>Δεν είμαι σίγουρος/η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53.1</c:v>
                </c:pt>
                <c:pt idx="1">
                  <c:v>24.4</c:v>
                </c:pt>
                <c:pt idx="2">
                  <c:v>21.7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01673005360095"/>
          <c:y val="8.0484936857216749E-2"/>
          <c:w val="0.67116952894790916"/>
          <c:h val="0.852089113816285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55.1</c:v>
                </c:pt>
                <c:pt idx="2">
                  <c:v>51.3</c:v>
                </c:pt>
                <c:pt idx="4">
                  <c:v>59.2</c:v>
                </c:pt>
                <c:pt idx="5">
                  <c:v>56.1</c:v>
                </c:pt>
                <c:pt idx="6">
                  <c:v>52.5</c:v>
                </c:pt>
                <c:pt idx="7">
                  <c:v>45.7</c:v>
                </c:pt>
                <c:pt idx="9">
                  <c:v>53.5</c:v>
                </c:pt>
                <c:pt idx="10">
                  <c:v>58.6</c:v>
                </c:pt>
                <c:pt idx="11">
                  <c:v>52.9</c:v>
                </c:pt>
                <c:pt idx="12">
                  <c:v>56.2</c:v>
                </c:pt>
                <c:pt idx="13">
                  <c:v>57.1</c:v>
                </c:pt>
                <c:pt idx="14">
                  <c:v>46.3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1B-43CA-8DEB-E891DCFAA90F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Όχι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Φύλλο1!$C$2:$C$16</c:f>
              <c:numCache>
                <c:formatCode>General</c:formatCode>
                <c:ptCount val="15"/>
                <c:pt idx="1">
                  <c:v>24.7</c:v>
                </c:pt>
                <c:pt idx="2">
                  <c:v>24</c:v>
                </c:pt>
                <c:pt idx="4">
                  <c:v>20.6</c:v>
                </c:pt>
                <c:pt idx="5">
                  <c:v>20.100000000000001</c:v>
                </c:pt>
                <c:pt idx="6">
                  <c:v>25</c:v>
                </c:pt>
                <c:pt idx="7">
                  <c:v>31.3</c:v>
                </c:pt>
                <c:pt idx="9">
                  <c:v>27.3</c:v>
                </c:pt>
                <c:pt idx="10">
                  <c:v>18.8</c:v>
                </c:pt>
                <c:pt idx="11">
                  <c:v>26.9</c:v>
                </c:pt>
                <c:pt idx="12">
                  <c:v>22.6</c:v>
                </c:pt>
                <c:pt idx="13">
                  <c:v>17.899999999999999</c:v>
                </c:pt>
                <c:pt idx="14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1B-43CA-8DEB-E891DCFAA90F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Δεν είμαι σίγουρος/η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9.7622800258523618E-3"/>
                  <c:y val="6.71317129070064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1B-43CA-8DEB-E891DCFAA9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Φύλλο1!$D$2:$D$16</c:f>
              <c:numCache>
                <c:formatCode>General</c:formatCode>
                <c:ptCount val="15"/>
                <c:pt idx="1">
                  <c:v>19.2</c:v>
                </c:pt>
                <c:pt idx="2">
                  <c:v>24</c:v>
                </c:pt>
                <c:pt idx="4">
                  <c:v>18.899999999999999</c:v>
                </c:pt>
                <c:pt idx="5">
                  <c:v>22.5</c:v>
                </c:pt>
                <c:pt idx="6">
                  <c:v>21.7</c:v>
                </c:pt>
                <c:pt idx="7">
                  <c:v>23.1</c:v>
                </c:pt>
                <c:pt idx="9">
                  <c:v>18.2</c:v>
                </c:pt>
                <c:pt idx="10">
                  <c:v>22.6</c:v>
                </c:pt>
                <c:pt idx="11">
                  <c:v>19.899999999999999</c:v>
                </c:pt>
                <c:pt idx="12">
                  <c:v>21.2</c:v>
                </c:pt>
                <c:pt idx="13">
                  <c:v>25</c:v>
                </c:pt>
                <c:pt idx="14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1B-43CA-8DEB-E891DCFAA90F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1.2290941157588105E-2"/>
                  <c:y val="1.761894727494790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1B-43CA-8DEB-E891DCFAA9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Φύλλο1!$E$2:$E$16</c:f>
              <c:numCache>
                <c:formatCode>General</c:formatCode>
                <c:ptCount val="15"/>
                <c:pt idx="1">
                  <c:v>1</c:v>
                </c:pt>
                <c:pt idx="2">
                  <c:v>0.7</c:v>
                </c:pt>
                <c:pt idx="4">
                  <c:v>1.3</c:v>
                </c:pt>
                <c:pt idx="5">
                  <c:v>1.3</c:v>
                </c:pt>
                <c:pt idx="6">
                  <c:v>0.8</c:v>
                </c:pt>
                <c:pt idx="7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0.3</c:v>
                </c:pt>
                <c:pt idx="12">
                  <c:v>0</c:v>
                </c:pt>
                <c:pt idx="13">
                  <c:v>0</c:v>
                </c:pt>
                <c:pt idx="1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1B-43CA-8DEB-E891DCFAA9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95562125063783"/>
          <c:y val="2.8205291745100343E-2"/>
          <c:w val="0.69553050094776325"/>
          <c:h val="5.3056640686941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89373178258159"/>
          <c:y val="0.163247413341534"/>
          <c:w val="0.44081814960581817"/>
          <c:h val="0.6953617252927377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D4706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2068595919841323"/>
                  <c:y val="-5.91846559552572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11134567581103"/>
                      <c:h val="0.13770120298838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0.14669720834821051"/>
                  <c:y val="6.7167244382634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502794638529761"/>
                      <c:h val="0.191851527924175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0.1068756117726439"/>
                  <c:y val="-0.134847601625685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1.7241636787950947E-3"/>
                  <c:y val="-0.157745798406608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Ναι</c:v>
                </c:pt>
                <c:pt idx="1">
                  <c:v>Όχι</c:v>
                </c:pt>
                <c:pt idx="2">
                  <c:v>Δεν είμαι σίγουρος/η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39.799999999999997</c:v>
                </c:pt>
                <c:pt idx="1">
                  <c:v>42.8</c:v>
                </c:pt>
                <c:pt idx="2">
                  <c:v>16.7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01673005360095"/>
          <c:y val="8.0484936857216749E-2"/>
          <c:w val="0.67116952894790916"/>
          <c:h val="0.852089113816285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40.4</c:v>
                </c:pt>
                <c:pt idx="2">
                  <c:v>39.200000000000003</c:v>
                </c:pt>
                <c:pt idx="4">
                  <c:v>47.2</c:v>
                </c:pt>
                <c:pt idx="5">
                  <c:v>44.4</c:v>
                </c:pt>
                <c:pt idx="6">
                  <c:v>36.6</c:v>
                </c:pt>
                <c:pt idx="7">
                  <c:v>32.4</c:v>
                </c:pt>
                <c:pt idx="9">
                  <c:v>45.4</c:v>
                </c:pt>
                <c:pt idx="10">
                  <c:v>43</c:v>
                </c:pt>
                <c:pt idx="11">
                  <c:v>37</c:v>
                </c:pt>
                <c:pt idx="12">
                  <c:v>43.3</c:v>
                </c:pt>
                <c:pt idx="13">
                  <c:v>40.6</c:v>
                </c:pt>
                <c:pt idx="14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8-4634-8513-3B6A4240E2E0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Όχι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Φύλλο1!$C$2:$C$16</c:f>
              <c:numCache>
                <c:formatCode>General</c:formatCode>
                <c:ptCount val="15"/>
                <c:pt idx="1">
                  <c:v>41.8</c:v>
                </c:pt>
                <c:pt idx="2">
                  <c:v>43.7</c:v>
                </c:pt>
                <c:pt idx="4">
                  <c:v>31.9</c:v>
                </c:pt>
                <c:pt idx="5">
                  <c:v>39</c:v>
                </c:pt>
                <c:pt idx="6">
                  <c:v>45.5</c:v>
                </c:pt>
                <c:pt idx="7">
                  <c:v>52.6</c:v>
                </c:pt>
                <c:pt idx="9">
                  <c:v>44</c:v>
                </c:pt>
                <c:pt idx="10">
                  <c:v>41.5</c:v>
                </c:pt>
                <c:pt idx="11">
                  <c:v>45.7</c:v>
                </c:pt>
                <c:pt idx="12">
                  <c:v>41.7</c:v>
                </c:pt>
                <c:pt idx="13">
                  <c:v>40.299999999999997</c:v>
                </c:pt>
                <c:pt idx="14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08-4634-8513-3B6A4240E2E0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Δεν είμαι σίγουρος/η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9.7622800258523618E-3"/>
                  <c:y val="6.71317129070064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8-4634-8513-3B6A4240E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Φύλλο1!$D$2:$D$16</c:f>
              <c:numCache>
                <c:formatCode>General</c:formatCode>
                <c:ptCount val="15"/>
                <c:pt idx="1">
                  <c:v>16.8</c:v>
                </c:pt>
                <c:pt idx="2">
                  <c:v>16.7</c:v>
                </c:pt>
                <c:pt idx="4">
                  <c:v>20</c:v>
                </c:pt>
                <c:pt idx="5">
                  <c:v>15.3</c:v>
                </c:pt>
                <c:pt idx="6">
                  <c:v>17.600000000000001</c:v>
                </c:pt>
                <c:pt idx="7">
                  <c:v>14.5</c:v>
                </c:pt>
                <c:pt idx="9">
                  <c:v>9</c:v>
                </c:pt>
                <c:pt idx="10">
                  <c:v>15.4</c:v>
                </c:pt>
                <c:pt idx="11">
                  <c:v>17.3</c:v>
                </c:pt>
                <c:pt idx="12">
                  <c:v>15</c:v>
                </c:pt>
                <c:pt idx="13">
                  <c:v>19.100000000000001</c:v>
                </c:pt>
                <c:pt idx="14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08-4634-8513-3B6A4240E2E0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1.2290941157588105E-2"/>
                  <c:y val="1.761894727494790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8-4634-8513-3B6A4240E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Φύλλο1!$E$2:$E$16</c:f>
              <c:numCache>
                <c:formatCode>General</c:formatCode>
                <c:ptCount val="15"/>
                <c:pt idx="1">
                  <c:v>1.1000000000000001</c:v>
                </c:pt>
                <c:pt idx="2">
                  <c:v>0.4</c:v>
                </c:pt>
                <c:pt idx="4">
                  <c:v>0.9</c:v>
                </c:pt>
                <c:pt idx="5">
                  <c:v>1.3</c:v>
                </c:pt>
                <c:pt idx="6">
                  <c:v>0.3</c:v>
                </c:pt>
                <c:pt idx="7">
                  <c:v>0.5</c:v>
                </c:pt>
                <c:pt idx="9">
                  <c:v>1.5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08-4634-8513-3B6A4240E2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95562125063783"/>
          <c:y val="2.8205291745100343E-2"/>
          <c:w val="0.69553050094776325"/>
          <c:h val="5.3056640686941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D996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256902385323681"/>
                  <c:y val="-7.9351747431972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0.116080242354326"/>
                  <c:y val="0.11476295941911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8.7531918036592313E-2"/>
                  <c:y val="-0.113089560466153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9.1140722490697171E-2"/>
                  <c:y val="-0.183061579111252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17877815115"/>
                      <c:h val="0.14150287067404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7.6307369345067723E-3"/>
                  <c:y val="-0.157219960222066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Πολύ</c:v>
                </c:pt>
                <c:pt idx="1">
                  <c:v>Αρκετά</c:v>
                </c:pt>
                <c:pt idx="2">
                  <c:v>Λίγο</c:v>
                </c:pt>
                <c:pt idx="3">
                  <c:v>Καθόλου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43.5</c:v>
                </c:pt>
                <c:pt idx="1">
                  <c:v>39.5</c:v>
                </c:pt>
                <c:pt idx="2">
                  <c:v>11.3</c:v>
                </c:pt>
                <c:pt idx="3">
                  <c:v>3.1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40498226851391"/>
          <c:y val="9.7623500664549154E-2"/>
          <c:w val="0.62261061247721161"/>
          <c:h val="0.85115217094753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  <c:pt idx="13">
                  <c:v>ΚΥΡΙΑ ΠΗΓΗ ΕΝΗΜΕΡΩΣΗΣ</c:v>
                </c:pt>
                <c:pt idx="14">
                  <c:v>Social Media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40</c:v>
                </c:pt>
                <c:pt idx="2">
                  <c:v>46.9</c:v>
                </c:pt>
                <c:pt idx="4">
                  <c:v>47.9</c:v>
                </c:pt>
                <c:pt idx="5">
                  <c:v>38.9</c:v>
                </c:pt>
                <c:pt idx="6">
                  <c:v>42.8</c:v>
                </c:pt>
                <c:pt idx="7">
                  <c:v>46.6</c:v>
                </c:pt>
                <c:pt idx="9">
                  <c:v>45.4</c:v>
                </c:pt>
                <c:pt idx="10">
                  <c:v>41.3</c:v>
                </c:pt>
                <c:pt idx="11">
                  <c:v>45.1</c:v>
                </c:pt>
                <c:pt idx="12">
                  <c:v>39.9</c:v>
                </c:pt>
                <c:pt idx="14">
                  <c:v>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0-4108-86DF-6842FC655452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Αρκετά</c:v>
                </c:pt>
              </c:strCache>
            </c:strRef>
          </c:tx>
          <c:spPr>
            <a:solidFill>
              <a:srgbClr val="D895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  <c:pt idx="13">
                  <c:v>ΚΥΡΙΑ ΠΗΓΗ ΕΝΗΜΕΡΩΣΗΣ</c:v>
                </c:pt>
                <c:pt idx="14">
                  <c:v>Social Media</c:v>
                </c:pt>
              </c:strCache>
            </c:strRef>
          </c:cat>
          <c:val>
            <c:numRef>
              <c:f>Φύλλο1!$C$2:$C$16</c:f>
              <c:numCache>
                <c:formatCode>General</c:formatCode>
                <c:ptCount val="15"/>
                <c:pt idx="1">
                  <c:v>42.6</c:v>
                </c:pt>
                <c:pt idx="2">
                  <c:v>36.6</c:v>
                </c:pt>
                <c:pt idx="4">
                  <c:v>37.799999999999997</c:v>
                </c:pt>
                <c:pt idx="5">
                  <c:v>45.2</c:v>
                </c:pt>
                <c:pt idx="6">
                  <c:v>40</c:v>
                </c:pt>
                <c:pt idx="7">
                  <c:v>33.6</c:v>
                </c:pt>
                <c:pt idx="9">
                  <c:v>33.799999999999997</c:v>
                </c:pt>
                <c:pt idx="10">
                  <c:v>41.2</c:v>
                </c:pt>
                <c:pt idx="11">
                  <c:v>43.6</c:v>
                </c:pt>
                <c:pt idx="12">
                  <c:v>45.2</c:v>
                </c:pt>
                <c:pt idx="14">
                  <c:v>38.200000000000003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70-4108-86DF-6842FC655452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Σύνολο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  <c:pt idx="13">
                  <c:v>ΚΥΡΙΑ ΠΗΓΗ ΕΝΗΜΕΡΩΣΗΣ</c:v>
                </c:pt>
                <c:pt idx="14">
                  <c:v>Social Media</c:v>
                </c:pt>
              </c:strCache>
            </c:strRef>
          </c:cat>
          <c:val>
            <c:numRef>
              <c:f>Φύλλο1!$D$2:$D$16</c:f>
              <c:numCache>
                <c:formatCode>General</c:formatCode>
                <c:ptCount val="15"/>
                <c:pt idx="1">
                  <c:v>82.6</c:v>
                </c:pt>
                <c:pt idx="2">
                  <c:v>83.5</c:v>
                </c:pt>
                <c:pt idx="4">
                  <c:v>85.699999999999989</c:v>
                </c:pt>
                <c:pt idx="5">
                  <c:v>84.1</c:v>
                </c:pt>
                <c:pt idx="6">
                  <c:v>82.8</c:v>
                </c:pt>
                <c:pt idx="7">
                  <c:v>80.2</c:v>
                </c:pt>
                <c:pt idx="9">
                  <c:v>79.199999999999989</c:v>
                </c:pt>
                <c:pt idx="10">
                  <c:v>82.5</c:v>
                </c:pt>
                <c:pt idx="11">
                  <c:v>88.7</c:v>
                </c:pt>
                <c:pt idx="12">
                  <c:v>85.1</c:v>
                </c:pt>
                <c:pt idx="14">
                  <c:v>84.9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70-4108-86DF-6842FC6554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38971613113202"/>
          <c:y val="2.8544305637449117E-2"/>
          <c:w val="0.66195839566803005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8202288242560416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4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rgbClr val="449D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Πολύ συχνά/ καθημερινά</c:v>
                </c:pt>
                <c:pt idx="1">
                  <c:v>Αρκετά συχνά, 4-5 φορές την εβδομάδα</c:v>
                </c:pt>
                <c:pt idx="2">
                  <c:v>2-3 φορές την εβδομάδα</c:v>
                </c:pt>
                <c:pt idx="3">
                  <c:v>Αραιότερα</c:v>
                </c:pt>
                <c:pt idx="4">
                  <c:v>Ποτέ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74.400000000000006</c:v>
                </c:pt>
                <c:pt idx="1">
                  <c:v>8.8000000000000007</c:v>
                </c:pt>
                <c:pt idx="2">
                  <c:v>6.3</c:v>
                </c:pt>
                <c:pt idx="3">
                  <c:v>4.2</c:v>
                </c:pt>
                <c:pt idx="4">
                  <c:v>6.3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89373178258159"/>
          <c:y val="0.163247413341534"/>
          <c:w val="0.44081814960581817"/>
          <c:h val="0.6953617252927377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D4706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5689339645311021"/>
                  <c:y val="-3.19871045058419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11134567581103"/>
                      <c:h val="0.13770120298838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0.12600724420266934"/>
                  <c:y val="-4.70624717049095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502794638529761"/>
                      <c:h val="0.191851527924175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7.9288992911922387E-2"/>
                  <c:y val="-0.162045153075100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1.7241636787950947E-3"/>
                  <c:y val="-0.157745798406608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Ναι</c:v>
                </c:pt>
                <c:pt idx="1">
                  <c:v>Όχι</c:v>
                </c:pt>
                <c:pt idx="2">
                  <c:v>Δεν είμαι σίγουρος/η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75.099999999999994</c:v>
                </c:pt>
                <c:pt idx="1">
                  <c:v>14.1</c:v>
                </c:pt>
                <c:pt idx="2">
                  <c:v>9.6999999999999993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06489678657461"/>
          <c:y val="9.7623500664549154E-2"/>
          <c:w val="0.61488260086118307"/>
          <c:h val="0.85115217094753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  <c:pt idx="13">
                  <c:v>ΚΥΡΙΑ ΠΗΓΗ ΕΝΗΜΕΡΩΣΗΣ</c:v>
                </c:pt>
                <c:pt idx="14">
                  <c:v>Social Media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77.900000000000006</c:v>
                </c:pt>
                <c:pt idx="2">
                  <c:v>72.3</c:v>
                </c:pt>
                <c:pt idx="4">
                  <c:v>80.900000000000006</c:v>
                </c:pt>
                <c:pt idx="5">
                  <c:v>79.400000000000006</c:v>
                </c:pt>
                <c:pt idx="6">
                  <c:v>80.2</c:v>
                </c:pt>
                <c:pt idx="7">
                  <c:v>59.6</c:v>
                </c:pt>
                <c:pt idx="9">
                  <c:v>69.8</c:v>
                </c:pt>
                <c:pt idx="10">
                  <c:v>71.3</c:v>
                </c:pt>
                <c:pt idx="11">
                  <c:v>81.400000000000006</c:v>
                </c:pt>
                <c:pt idx="12">
                  <c:v>84.8</c:v>
                </c:pt>
                <c:pt idx="14">
                  <c:v>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76-4EF3-8D26-A85ED7C8E4E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Όχι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  <c:pt idx="13">
                  <c:v>ΚΥΡΙΑ ΠΗΓΗ ΕΝΗΜΕΡΩΣΗΣ</c:v>
                </c:pt>
                <c:pt idx="14">
                  <c:v>Social Media</c:v>
                </c:pt>
              </c:strCache>
            </c:strRef>
          </c:cat>
          <c:val>
            <c:numRef>
              <c:f>Φύλλο1!$C$2:$C$16</c:f>
              <c:numCache>
                <c:formatCode>General</c:formatCode>
                <c:ptCount val="15"/>
                <c:pt idx="1">
                  <c:v>10.3</c:v>
                </c:pt>
                <c:pt idx="2">
                  <c:v>17.8</c:v>
                </c:pt>
                <c:pt idx="4">
                  <c:v>12.2</c:v>
                </c:pt>
                <c:pt idx="5">
                  <c:v>11.9</c:v>
                </c:pt>
                <c:pt idx="6">
                  <c:v>10.6</c:v>
                </c:pt>
                <c:pt idx="7">
                  <c:v>22.3</c:v>
                </c:pt>
                <c:pt idx="9">
                  <c:v>16.600000000000001</c:v>
                </c:pt>
                <c:pt idx="10">
                  <c:v>15.5</c:v>
                </c:pt>
                <c:pt idx="11">
                  <c:v>11.6</c:v>
                </c:pt>
                <c:pt idx="12">
                  <c:v>9.4</c:v>
                </c:pt>
                <c:pt idx="14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76-4EF3-8D26-A85ED7C8E4EC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Δεν είμαι σίγουρος/η</c:v>
                </c:pt>
              </c:strCache>
            </c:strRef>
          </c:tx>
          <c:spPr>
            <a:solidFill>
              <a:srgbClr val="FEB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  <c:pt idx="13">
                  <c:v>ΚΥΡΙΑ ΠΗΓΗ ΕΝΗΜΕΡΩΣΗΣ</c:v>
                </c:pt>
                <c:pt idx="14">
                  <c:v>Social Media</c:v>
                </c:pt>
              </c:strCache>
            </c:strRef>
          </c:cat>
          <c:val>
            <c:numRef>
              <c:f>Φύλλο1!$D$2:$D$16</c:f>
              <c:numCache>
                <c:formatCode>General</c:formatCode>
                <c:ptCount val="15"/>
                <c:pt idx="1">
                  <c:v>10.7</c:v>
                </c:pt>
                <c:pt idx="2">
                  <c:v>8.8000000000000007</c:v>
                </c:pt>
                <c:pt idx="4">
                  <c:v>5.3</c:v>
                </c:pt>
                <c:pt idx="5">
                  <c:v>7.4</c:v>
                </c:pt>
                <c:pt idx="6">
                  <c:v>8.6999999999999993</c:v>
                </c:pt>
                <c:pt idx="7">
                  <c:v>17.2</c:v>
                </c:pt>
                <c:pt idx="9">
                  <c:v>12.4</c:v>
                </c:pt>
                <c:pt idx="10">
                  <c:v>12.5</c:v>
                </c:pt>
                <c:pt idx="11">
                  <c:v>6.5</c:v>
                </c:pt>
                <c:pt idx="12">
                  <c:v>5.2</c:v>
                </c:pt>
                <c:pt idx="1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76-4EF3-8D26-A85ED7C8E4EC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7.7279811485938751E-3"/>
                  <c:y val="-2.36654787027468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76-4EF3-8D26-A85ED7C8E4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ΜΟΡΦΩΤΙΚΟ ΕΠΙΠΕΔΟ</c:v>
                </c:pt>
                <c:pt idx="9">
                  <c:v>Εως 6τάξιο Γυμνάσιο/ Λύκειο</c:v>
                </c:pt>
                <c:pt idx="10">
                  <c:v>ΤΕΙ/ μεταλυκειακή</c:v>
                </c:pt>
                <c:pt idx="11">
                  <c:v>ΑΕΙ</c:v>
                </c:pt>
                <c:pt idx="12">
                  <c:v>Μεταπτυχιακά</c:v>
                </c:pt>
                <c:pt idx="13">
                  <c:v>ΚΥΡΙΑ ΠΗΓΗ ΕΝΗΜΕΡΩΣΗΣ</c:v>
                </c:pt>
                <c:pt idx="14">
                  <c:v>Social Media</c:v>
                </c:pt>
              </c:strCache>
            </c:strRef>
          </c:cat>
          <c:val>
            <c:numRef>
              <c:f>Φύλλο1!$E$2:$E$16</c:f>
              <c:numCache>
                <c:formatCode>General</c:formatCode>
                <c:ptCount val="15"/>
                <c:pt idx="1">
                  <c:v>1.1000000000000001</c:v>
                </c:pt>
                <c:pt idx="2">
                  <c:v>1</c:v>
                </c:pt>
                <c:pt idx="4">
                  <c:v>1.7</c:v>
                </c:pt>
                <c:pt idx="5">
                  <c:v>1.3</c:v>
                </c:pt>
                <c:pt idx="6">
                  <c:v>0.6</c:v>
                </c:pt>
                <c:pt idx="7">
                  <c:v>0.9</c:v>
                </c:pt>
                <c:pt idx="9">
                  <c:v>1.2</c:v>
                </c:pt>
                <c:pt idx="10">
                  <c:v>0.8</c:v>
                </c:pt>
                <c:pt idx="11">
                  <c:v>0.5</c:v>
                </c:pt>
                <c:pt idx="12">
                  <c:v>0.6</c:v>
                </c:pt>
                <c:pt idx="1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76-4EF3-8D26-A85ED7C8E4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55362085581304"/>
          <c:y val="2.8544305637449117E-2"/>
          <c:w val="0.60703444047819166"/>
          <c:h val="5.1384968144130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D996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256902385323681"/>
                  <c:y val="-7.9351747431972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0.116080242354326"/>
                  <c:y val="0.11476295941911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8.7531918036592313E-2"/>
                  <c:y val="-0.113089560466153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5.5778820609496745E-2"/>
                  <c:y val="-0.184534315814540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17877815115"/>
                      <c:h val="0.14150287067404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7.6307369345067723E-3"/>
                  <c:y val="-0.157219960222066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Πολύ</c:v>
                </c:pt>
                <c:pt idx="1">
                  <c:v>Αρκετά</c:v>
                </c:pt>
                <c:pt idx="2">
                  <c:v>Ελάχιστα</c:v>
                </c:pt>
                <c:pt idx="3">
                  <c:v>Καθόλου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63.7</c:v>
                </c:pt>
                <c:pt idx="1">
                  <c:v>29.1</c:v>
                </c:pt>
                <c:pt idx="2">
                  <c:v>4.5</c:v>
                </c:pt>
                <c:pt idx="3">
                  <c:v>1.7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43372213413036"/>
          <c:y val="9.7623500664549154E-2"/>
          <c:w val="0.62261061247721161"/>
          <c:h val="0.85115217094753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60.9</c:v>
                </c:pt>
                <c:pt idx="2">
                  <c:v>66.3</c:v>
                </c:pt>
                <c:pt idx="4">
                  <c:v>60.5</c:v>
                </c:pt>
                <c:pt idx="5">
                  <c:v>58.3</c:v>
                </c:pt>
                <c:pt idx="6">
                  <c:v>66.2</c:v>
                </c:pt>
                <c:pt idx="7">
                  <c:v>69.099999999999994</c:v>
                </c:pt>
                <c:pt idx="9">
                  <c:v>57.4</c:v>
                </c:pt>
                <c:pt idx="10">
                  <c:v>53.7</c:v>
                </c:pt>
                <c:pt idx="11">
                  <c:v>64.5</c:v>
                </c:pt>
                <c:pt idx="12">
                  <c:v>70.400000000000006</c:v>
                </c:pt>
                <c:pt idx="13">
                  <c:v>77.7</c:v>
                </c:pt>
                <c:pt idx="14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26D-A36A-E246090582C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Αρκετά</c:v>
                </c:pt>
              </c:strCache>
            </c:strRef>
          </c:tx>
          <c:spPr>
            <a:solidFill>
              <a:srgbClr val="D895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Φύλλο1!$C$2:$C$16</c:f>
              <c:numCache>
                <c:formatCode>General</c:formatCode>
                <c:ptCount val="15"/>
                <c:pt idx="1">
                  <c:v>31.4</c:v>
                </c:pt>
                <c:pt idx="2">
                  <c:v>26.9</c:v>
                </c:pt>
                <c:pt idx="4">
                  <c:v>30.2</c:v>
                </c:pt>
                <c:pt idx="5">
                  <c:v>32.299999999999997</c:v>
                </c:pt>
                <c:pt idx="6">
                  <c:v>27.3</c:v>
                </c:pt>
                <c:pt idx="7">
                  <c:v>27.1</c:v>
                </c:pt>
                <c:pt idx="9">
                  <c:v>30.6</c:v>
                </c:pt>
                <c:pt idx="10">
                  <c:v>40.1</c:v>
                </c:pt>
                <c:pt idx="11">
                  <c:v>31.2</c:v>
                </c:pt>
                <c:pt idx="12">
                  <c:v>28.1</c:v>
                </c:pt>
                <c:pt idx="13">
                  <c:v>16.3</c:v>
                </c:pt>
                <c:pt idx="1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6-426D-A36A-E246090582C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Σύνολο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Φύλλο1!$D$2:$D$16</c:f>
              <c:numCache>
                <c:formatCode>General</c:formatCode>
                <c:ptCount val="15"/>
                <c:pt idx="1">
                  <c:v>92.3</c:v>
                </c:pt>
                <c:pt idx="2">
                  <c:v>93.199999999999989</c:v>
                </c:pt>
                <c:pt idx="4">
                  <c:v>90.7</c:v>
                </c:pt>
                <c:pt idx="5">
                  <c:v>90.6</c:v>
                </c:pt>
                <c:pt idx="6">
                  <c:v>93.5</c:v>
                </c:pt>
                <c:pt idx="7">
                  <c:v>96.199999999999989</c:v>
                </c:pt>
                <c:pt idx="9">
                  <c:v>88</c:v>
                </c:pt>
                <c:pt idx="10">
                  <c:v>93.800000000000011</c:v>
                </c:pt>
                <c:pt idx="11">
                  <c:v>95.7</c:v>
                </c:pt>
                <c:pt idx="12">
                  <c:v>98.5</c:v>
                </c:pt>
                <c:pt idx="13">
                  <c:v>94</c:v>
                </c:pt>
                <c:pt idx="14">
                  <c:v>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6-426D-A36A-E24609058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38971613113202"/>
          <c:y val="2.8544305637449117E-2"/>
          <c:w val="0.66195839566803005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03845745005855"/>
          <c:y val="6.448929440774355E-2"/>
          <c:w val="0.78008761672953897"/>
          <c:h val="0.884286394465965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 &amp; Μάλλον ναι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Να απειλήσουν την εθνική ασφάλεια της χώρας μας</c:v>
                </c:pt>
                <c:pt idx="1">
                  <c:v>Να επηρεάσουν την πορεία της  οικονομίας</c:v>
                </c:pt>
                <c:pt idx="2">
                  <c:v>Να επηρεάσουν ή και να αλλοιώσουν τα αποτελέσματα εθνικών εκλογών</c:v>
                </c:pt>
                <c:pt idx="3">
                  <c:v>Να επηρεάσουν τις ζωές των πολιτών  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75.900000000000006</c:v>
                </c:pt>
                <c:pt idx="1">
                  <c:v>78.599999999999994</c:v>
                </c:pt>
                <c:pt idx="2">
                  <c:v>81.800000000000011</c:v>
                </c:pt>
                <c:pt idx="3">
                  <c:v>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38-4274-BB01-2658F449D0D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Όχι &amp; Μάλλον όχι</c:v>
                </c:pt>
              </c:strCache>
            </c:strRef>
          </c:tx>
          <c:spPr>
            <a:solidFill>
              <a:srgbClr val="D4706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Να απειλήσουν την εθνική ασφάλεια της χώρας μας</c:v>
                </c:pt>
                <c:pt idx="1">
                  <c:v>Να επηρεάσουν την πορεία της  οικονομίας</c:v>
                </c:pt>
                <c:pt idx="2">
                  <c:v>Να επηρεάσουν ή και να αλλοιώσουν τα αποτελέσματα εθνικών εκλογών</c:v>
                </c:pt>
                <c:pt idx="3">
                  <c:v>Να επηρεάσουν τις ζωές των πολιτών  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20.2</c:v>
                </c:pt>
                <c:pt idx="1">
                  <c:v>19.100000000000001</c:v>
                </c:pt>
                <c:pt idx="2">
                  <c:v>16.399999999999999</c:v>
                </c:pt>
                <c:pt idx="3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38-4274-BB01-2658F449D0D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Να απειλήσουν την εθνική ασφάλεια της χώρας μας</c:v>
                </c:pt>
                <c:pt idx="1">
                  <c:v>Να επηρεάσουν την πορεία της  οικονομίας</c:v>
                </c:pt>
                <c:pt idx="2">
                  <c:v>Να επηρεάσουν ή και να αλλοιώσουν τα αποτελέσματα εθνικών εκλογών</c:v>
                </c:pt>
                <c:pt idx="3">
                  <c:v>Να επηρεάσουν τις ζωές των πολιτών  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3.9</c:v>
                </c:pt>
                <c:pt idx="1">
                  <c:v>2.2999999999999998</c:v>
                </c:pt>
                <c:pt idx="2">
                  <c:v>1.8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38-4274-BB01-2658F449D0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60570295518139"/>
          <c:y val="1.9099920281346414E-2"/>
          <c:w val="0.75269198802426263"/>
          <c:h val="4.9005270719977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43372213413036"/>
          <c:y val="9.7623500664549154E-2"/>
          <c:w val="0.62261061247721161"/>
          <c:h val="0.85115217094753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 &amp; Μάλλον ναι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77.7</c:v>
                </c:pt>
                <c:pt idx="2">
                  <c:v>74.099999999999994</c:v>
                </c:pt>
                <c:pt idx="4">
                  <c:v>83.2</c:v>
                </c:pt>
                <c:pt idx="5">
                  <c:v>76.5</c:v>
                </c:pt>
                <c:pt idx="6">
                  <c:v>75.099999999999994</c:v>
                </c:pt>
                <c:pt idx="7">
                  <c:v>70.900000000000006</c:v>
                </c:pt>
                <c:pt idx="9">
                  <c:v>73.400000000000006</c:v>
                </c:pt>
                <c:pt idx="10">
                  <c:v>76.5</c:v>
                </c:pt>
                <c:pt idx="11">
                  <c:v>78.099999999999994</c:v>
                </c:pt>
                <c:pt idx="12">
                  <c:v>82</c:v>
                </c:pt>
                <c:pt idx="13">
                  <c:v>71</c:v>
                </c:pt>
                <c:pt idx="14">
                  <c:v>73.400000000000006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26D-A36A-E246090582C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Όχι &amp; Μάλλον όχι</c:v>
                </c:pt>
              </c:strCache>
            </c:strRef>
          </c:tx>
          <c:spPr>
            <a:solidFill>
              <a:srgbClr val="3794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Φύλλο1!$C$2:$C$16</c:f>
              <c:numCache>
                <c:formatCode>General</c:formatCode>
                <c:ptCount val="15"/>
                <c:pt idx="1">
                  <c:v>20.100000000000001</c:v>
                </c:pt>
                <c:pt idx="2">
                  <c:v>20.5</c:v>
                </c:pt>
                <c:pt idx="4">
                  <c:v>15.2</c:v>
                </c:pt>
                <c:pt idx="5">
                  <c:v>20.8</c:v>
                </c:pt>
                <c:pt idx="6">
                  <c:v>22</c:v>
                </c:pt>
                <c:pt idx="7">
                  <c:v>20.8</c:v>
                </c:pt>
                <c:pt idx="9">
                  <c:v>23.9</c:v>
                </c:pt>
                <c:pt idx="10">
                  <c:v>21.200000000000003</c:v>
                </c:pt>
                <c:pt idx="11">
                  <c:v>19.8</c:v>
                </c:pt>
                <c:pt idx="12">
                  <c:v>16.5</c:v>
                </c:pt>
                <c:pt idx="13">
                  <c:v>23.7</c:v>
                </c:pt>
                <c:pt idx="14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6-426D-A36A-E246090582C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Φύλλο1!$D$2:$D$16</c:f>
              <c:numCache>
                <c:formatCode>General</c:formatCode>
                <c:ptCount val="15"/>
                <c:pt idx="1">
                  <c:v>2.2000000000000002</c:v>
                </c:pt>
                <c:pt idx="2">
                  <c:v>5.4</c:v>
                </c:pt>
                <c:pt idx="4">
                  <c:v>1.6</c:v>
                </c:pt>
                <c:pt idx="5">
                  <c:v>2.6</c:v>
                </c:pt>
                <c:pt idx="6">
                  <c:v>2.9</c:v>
                </c:pt>
                <c:pt idx="7">
                  <c:v>8.1999999999999993</c:v>
                </c:pt>
                <c:pt idx="9">
                  <c:v>2.6</c:v>
                </c:pt>
                <c:pt idx="10">
                  <c:v>2.2999999999999998</c:v>
                </c:pt>
                <c:pt idx="11">
                  <c:v>2.1</c:v>
                </c:pt>
                <c:pt idx="12">
                  <c:v>1.5</c:v>
                </c:pt>
                <c:pt idx="13">
                  <c:v>5.3</c:v>
                </c:pt>
                <c:pt idx="1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6-426D-A36A-E24609058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38971613113202"/>
          <c:y val="2.8544305637449117E-2"/>
          <c:w val="0.66195839566803005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D996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256902385323681"/>
                  <c:y val="-7.9351747431972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0.116080242354326"/>
                  <c:y val="0.11476295941911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8.7531918036592313E-2"/>
                  <c:y val="-0.113089560466153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7.6251500645981199E-2"/>
                  <c:y val="-0.183061579111252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17877815115"/>
                      <c:h val="0.14150287067404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7.6307369345067723E-3"/>
                  <c:y val="-0.157219960222066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Όχι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38.200000000000003</c:v>
                </c:pt>
                <c:pt idx="1">
                  <c:v>37.700000000000003</c:v>
                </c:pt>
                <c:pt idx="2">
                  <c:v>14.7</c:v>
                </c:pt>
                <c:pt idx="3">
                  <c:v>5.5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43372213413036"/>
          <c:y val="9.7623500664549154E-2"/>
          <c:w val="0.62261061247721161"/>
          <c:h val="0.85115217094753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 &amp; Μάλλον ναι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79</c:v>
                </c:pt>
                <c:pt idx="2">
                  <c:v>78.099999999999994</c:v>
                </c:pt>
                <c:pt idx="4">
                  <c:v>77.3</c:v>
                </c:pt>
                <c:pt idx="5">
                  <c:v>79.099999999999994</c:v>
                </c:pt>
                <c:pt idx="6">
                  <c:v>79</c:v>
                </c:pt>
                <c:pt idx="7">
                  <c:v>78.2</c:v>
                </c:pt>
                <c:pt idx="9">
                  <c:v>70.5</c:v>
                </c:pt>
                <c:pt idx="10">
                  <c:v>78.900000000000006</c:v>
                </c:pt>
                <c:pt idx="11">
                  <c:v>81.400000000000006</c:v>
                </c:pt>
                <c:pt idx="12">
                  <c:v>86.1</c:v>
                </c:pt>
                <c:pt idx="13">
                  <c:v>82.3</c:v>
                </c:pt>
                <c:pt idx="1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26D-A36A-E246090582C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Όχι &amp; Μάλλον όχι</c:v>
                </c:pt>
              </c:strCache>
            </c:strRef>
          </c:tx>
          <c:spPr>
            <a:solidFill>
              <a:srgbClr val="3794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Φύλλο1!$C$2:$C$16</c:f>
              <c:numCache>
                <c:formatCode>General</c:formatCode>
                <c:ptCount val="15"/>
                <c:pt idx="1">
                  <c:v>19.100000000000001</c:v>
                </c:pt>
                <c:pt idx="2">
                  <c:v>19.100000000000001</c:v>
                </c:pt>
                <c:pt idx="4">
                  <c:v>20.400000000000002</c:v>
                </c:pt>
                <c:pt idx="5">
                  <c:v>18.2</c:v>
                </c:pt>
                <c:pt idx="6">
                  <c:v>20.200000000000003</c:v>
                </c:pt>
                <c:pt idx="7">
                  <c:v>18.100000000000001</c:v>
                </c:pt>
                <c:pt idx="9">
                  <c:v>27.9</c:v>
                </c:pt>
                <c:pt idx="10">
                  <c:v>19.3</c:v>
                </c:pt>
                <c:pt idx="11">
                  <c:v>17.3</c:v>
                </c:pt>
                <c:pt idx="12">
                  <c:v>13.899999999999999</c:v>
                </c:pt>
                <c:pt idx="13">
                  <c:v>16.5</c:v>
                </c:pt>
                <c:pt idx="14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6-426D-A36A-E246090582C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Φύλλο1!$D$2:$D$16</c:f>
              <c:numCache>
                <c:formatCode>General</c:formatCode>
                <c:ptCount val="15"/>
                <c:pt idx="1">
                  <c:v>1.8</c:v>
                </c:pt>
                <c:pt idx="2">
                  <c:v>2.8</c:v>
                </c:pt>
                <c:pt idx="4">
                  <c:v>2.4</c:v>
                </c:pt>
                <c:pt idx="5">
                  <c:v>2.7</c:v>
                </c:pt>
                <c:pt idx="6">
                  <c:v>0.8</c:v>
                </c:pt>
                <c:pt idx="7">
                  <c:v>3.7</c:v>
                </c:pt>
                <c:pt idx="9">
                  <c:v>1.5</c:v>
                </c:pt>
                <c:pt idx="10">
                  <c:v>1.8</c:v>
                </c:pt>
                <c:pt idx="11">
                  <c:v>1.2</c:v>
                </c:pt>
                <c:pt idx="12">
                  <c:v>0</c:v>
                </c:pt>
                <c:pt idx="13">
                  <c:v>1.2</c:v>
                </c:pt>
                <c:pt idx="14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6-426D-A36A-E24609058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38971613113202"/>
          <c:y val="2.8544305637449117E-2"/>
          <c:w val="0.66195839566803005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D996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256902385323681"/>
                  <c:y val="-7.9351747431972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0.116080242354326"/>
                  <c:y val="0.11476295941911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8.7531918036592313E-2"/>
                  <c:y val="-0.113089560466153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7.6251500645981199E-2"/>
                  <c:y val="-0.183061579111252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17877815115"/>
                      <c:h val="0.14150287067404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7.6307369345067723E-3"/>
                  <c:y val="-0.157219960222066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Όχι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40.4</c:v>
                </c:pt>
                <c:pt idx="1">
                  <c:v>38.200000000000003</c:v>
                </c:pt>
                <c:pt idx="2">
                  <c:v>15</c:v>
                </c:pt>
                <c:pt idx="3">
                  <c:v>4.0999999999999996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43372213413036"/>
          <c:y val="9.7623500664549154E-2"/>
          <c:w val="0.62261061247721161"/>
          <c:h val="0.85115217094753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 &amp; Μάλλον ναι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82.800000000000011</c:v>
                </c:pt>
                <c:pt idx="2">
                  <c:v>80.900000000000006</c:v>
                </c:pt>
                <c:pt idx="4">
                  <c:v>84.4</c:v>
                </c:pt>
                <c:pt idx="5">
                  <c:v>83.2</c:v>
                </c:pt>
                <c:pt idx="6">
                  <c:v>77.400000000000006</c:v>
                </c:pt>
                <c:pt idx="7">
                  <c:v>83.6</c:v>
                </c:pt>
                <c:pt idx="9">
                  <c:v>78.400000000000006</c:v>
                </c:pt>
                <c:pt idx="10">
                  <c:v>73.3</c:v>
                </c:pt>
                <c:pt idx="11">
                  <c:v>84.6</c:v>
                </c:pt>
                <c:pt idx="12">
                  <c:v>87.4</c:v>
                </c:pt>
                <c:pt idx="13">
                  <c:v>87.4</c:v>
                </c:pt>
                <c:pt idx="14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26D-A36A-E246090582C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Όχι &amp; Μάλλον όχι</c:v>
                </c:pt>
              </c:strCache>
            </c:strRef>
          </c:tx>
          <c:spPr>
            <a:solidFill>
              <a:srgbClr val="3794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Φύλλο1!$C$2:$C$16</c:f>
              <c:numCache>
                <c:formatCode>General</c:formatCode>
                <c:ptCount val="15"/>
                <c:pt idx="1">
                  <c:v>16.100000000000001</c:v>
                </c:pt>
                <c:pt idx="2">
                  <c:v>16.700000000000003</c:v>
                </c:pt>
                <c:pt idx="4">
                  <c:v>14.899999999999999</c:v>
                </c:pt>
                <c:pt idx="5">
                  <c:v>14.700000000000001</c:v>
                </c:pt>
                <c:pt idx="6">
                  <c:v>20.900000000000002</c:v>
                </c:pt>
                <c:pt idx="7">
                  <c:v>13.8</c:v>
                </c:pt>
                <c:pt idx="9">
                  <c:v>18.600000000000001</c:v>
                </c:pt>
                <c:pt idx="10">
                  <c:v>25.5</c:v>
                </c:pt>
                <c:pt idx="11">
                  <c:v>14.2</c:v>
                </c:pt>
                <c:pt idx="12">
                  <c:v>11.8</c:v>
                </c:pt>
                <c:pt idx="13">
                  <c:v>12.6</c:v>
                </c:pt>
                <c:pt idx="14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6-426D-A36A-E246090582C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Φύλλο1!$D$2:$D$16</c:f>
              <c:numCache>
                <c:formatCode>General</c:formatCode>
                <c:ptCount val="15"/>
                <c:pt idx="1">
                  <c:v>1.2</c:v>
                </c:pt>
                <c:pt idx="2">
                  <c:v>2.5</c:v>
                </c:pt>
                <c:pt idx="4">
                  <c:v>0.8</c:v>
                </c:pt>
                <c:pt idx="5">
                  <c:v>2.1</c:v>
                </c:pt>
                <c:pt idx="6">
                  <c:v>1.6</c:v>
                </c:pt>
                <c:pt idx="7">
                  <c:v>2.7</c:v>
                </c:pt>
                <c:pt idx="9">
                  <c:v>3.1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0.9</c:v>
                </c:pt>
                <c:pt idx="13">
                  <c:v>0</c:v>
                </c:pt>
                <c:pt idx="1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6-426D-A36A-E24609058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38971613113202"/>
          <c:y val="2.8544305637449117E-2"/>
          <c:w val="0.66195839566803005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68834956932894E-2"/>
          <c:y val="0.16734222524509185"/>
          <c:w val="0.8596157306483666"/>
          <c:h val="0.70435379940905751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συχνά/ καθημερινά</c:v>
                </c:pt>
              </c:strCache>
            </c:strRef>
          </c:tx>
          <c:spPr>
            <a:ln w="28575" cap="rnd">
              <a:solidFill>
                <a:srgbClr val="337A8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Generation Z </c:v>
                </c:pt>
                <c:pt idx="1">
                  <c:v>Millennials </c:v>
                </c:pt>
                <c:pt idx="2">
                  <c:v>Generation X </c:v>
                </c:pt>
                <c:pt idx="3">
                  <c:v>Baby Boomers 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90.9</c:v>
                </c:pt>
                <c:pt idx="1">
                  <c:v>82</c:v>
                </c:pt>
                <c:pt idx="2">
                  <c:v>77.599999999999994</c:v>
                </c:pt>
                <c:pt idx="3">
                  <c:v>49.4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13-4233-94D2-A423FECC13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14421888"/>
        <c:axId val="2014422976"/>
      </c:lineChart>
      <c:catAx>
        <c:axId val="20144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14422976"/>
        <c:crosses val="autoZero"/>
        <c:auto val="1"/>
        <c:lblAlgn val="ctr"/>
        <c:lblOffset val="100"/>
        <c:noMultiLvlLbl val="0"/>
      </c:catAx>
      <c:valAx>
        <c:axId val="201442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1442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536076871966335"/>
          <c:y val="7.6792932215793169E-2"/>
          <c:w val="0.75337417859047806"/>
          <c:h val="7.027216760236966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D996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256902385323681"/>
                  <c:y val="-7.9351747431972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0.116080242354326"/>
                  <c:y val="0.11476295941911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8.7531918036592313E-2"/>
                  <c:y val="-0.113089560466153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7.6251500645981199E-2"/>
                  <c:y val="-0.183061579111252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17877815115"/>
                      <c:h val="0.14150287067404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7.6307369345067723E-3"/>
                  <c:y val="-0.157219960222066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Όχι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48.7</c:v>
                </c:pt>
                <c:pt idx="1">
                  <c:v>33.1</c:v>
                </c:pt>
                <c:pt idx="2">
                  <c:v>11.5</c:v>
                </c:pt>
                <c:pt idx="3">
                  <c:v>4.9000000000000004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43372213413036"/>
          <c:y val="9.7623500664549154E-2"/>
          <c:w val="0.62261061247721161"/>
          <c:h val="0.85115217094753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 &amp; Μάλλον ναι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88.1</c:v>
                </c:pt>
                <c:pt idx="2">
                  <c:v>88.2</c:v>
                </c:pt>
                <c:pt idx="4">
                  <c:v>90.2</c:v>
                </c:pt>
                <c:pt idx="5">
                  <c:v>88.2</c:v>
                </c:pt>
                <c:pt idx="6">
                  <c:v>90</c:v>
                </c:pt>
                <c:pt idx="7">
                  <c:v>84.6</c:v>
                </c:pt>
                <c:pt idx="9">
                  <c:v>80.900000000000006</c:v>
                </c:pt>
                <c:pt idx="10">
                  <c:v>85.199999999999989</c:v>
                </c:pt>
                <c:pt idx="11">
                  <c:v>91.1</c:v>
                </c:pt>
                <c:pt idx="12">
                  <c:v>93.3</c:v>
                </c:pt>
                <c:pt idx="13">
                  <c:v>94.300000000000011</c:v>
                </c:pt>
                <c:pt idx="14">
                  <c:v>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26D-A36A-E246090582C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Όχι &amp; Μάλλον όχι</c:v>
                </c:pt>
              </c:strCache>
            </c:strRef>
          </c:tx>
          <c:spPr>
            <a:solidFill>
              <a:srgbClr val="3794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Φύλλο1!$C$2:$C$16</c:f>
              <c:numCache>
                <c:formatCode>General</c:formatCode>
                <c:ptCount val="15"/>
                <c:pt idx="1">
                  <c:v>10.899999999999999</c:v>
                </c:pt>
                <c:pt idx="2">
                  <c:v>10.3</c:v>
                </c:pt>
                <c:pt idx="4">
                  <c:v>9.4</c:v>
                </c:pt>
                <c:pt idx="5">
                  <c:v>9.6</c:v>
                </c:pt>
                <c:pt idx="6">
                  <c:v>10</c:v>
                </c:pt>
                <c:pt idx="7">
                  <c:v>13.4</c:v>
                </c:pt>
                <c:pt idx="9">
                  <c:v>16.899999999999999</c:v>
                </c:pt>
                <c:pt idx="10">
                  <c:v>14.2</c:v>
                </c:pt>
                <c:pt idx="11">
                  <c:v>8.9</c:v>
                </c:pt>
                <c:pt idx="12">
                  <c:v>6.7</c:v>
                </c:pt>
                <c:pt idx="13">
                  <c:v>5.7</c:v>
                </c:pt>
                <c:pt idx="14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6-426D-A36A-E246090582C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Φύλλο1!$D$2:$D$16</c:f>
              <c:numCache>
                <c:formatCode>General</c:formatCode>
                <c:ptCount val="15"/>
                <c:pt idx="1">
                  <c:v>1</c:v>
                </c:pt>
                <c:pt idx="2">
                  <c:v>1.4</c:v>
                </c:pt>
                <c:pt idx="4">
                  <c:v>0.4</c:v>
                </c:pt>
                <c:pt idx="5">
                  <c:v>2.1</c:v>
                </c:pt>
                <c:pt idx="6">
                  <c:v>0</c:v>
                </c:pt>
                <c:pt idx="7">
                  <c:v>2.1</c:v>
                </c:pt>
                <c:pt idx="9">
                  <c:v>2.1</c:v>
                </c:pt>
                <c:pt idx="10">
                  <c:v>0.6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6-426D-A36A-E24609058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38971613113202"/>
          <c:y val="2.8544305637449117E-2"/>
          <c:w val="0.66195839566803005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C0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D996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256902385323681"/>
                  <c:y val="-7.9351747431972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0.116080242354326"/>
                  <c:y val="0.11476295941911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8.7531918036592313E-2"/>
                  <c:y val="-0.113089560466153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7.6251500645981199E-2"/>
                  <c:y val="-0.183061579111252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17877815115"/>
                      <c:h val="0.14150287067404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7.6307369345067723E-3"/>
                  <c:y val="-0.157219960222066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Όχι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52.5</c:v>
                </c:pt>
                <c:pt idx="1">
                  <c:v>35.6</c:v>
                </c:pt>
                <c:pt idx="2">
                  <c:v>7.4</c:v>
                </c:pt>
                <c:pt idx="3">
                  <c:v>3.3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8202288242560416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Η πολιτεία</c:v>
                </c:pt>
                <c:pt idx="1">
                  <c:v>Οι πλατφόρμες</c:v>
                </c:pt>
                <c:pt idx="2">
                  <c:v>Οι ίδιοι οι πολίτες</c:v>
                </c:pt>
                <c:pt idx="3">
                  <c:v>Οι δημοσιογράφοι</c:v>
                </c:pt>
                <c:pt idx="4">
                  <c:v>Άλλο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46.1</c:v>
                </c:pt>
                <c:pt idx="1">
                  <c:v>18.8</c:v>
                </c:pt>
                <c:pt idx="2">
                  <c:v>16.7</c:v>
                </c:pt>
                <c:pt idx="3">
                  <c:v>13.6</c:v>
                </c:pt>
                <c:pt idx="4">
                  <c:v>2.2000000000000002</c:v>
                </c:pt>
                <c:pt idx="5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8202288242560416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4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EC-4A76-8312-AF1DA6512F0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EC-4A76-8312-AF1DA6512F0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EC-4A76-8312-AF1DA6512F0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EC-4A76-8312-AF1DA6512F0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EC-4A76-8312-AF1DA6512F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Ναι, η ασφάλεια της ενημέρωσης προέχει</c:v>
                </c:pt>
                <c:pt idx="1">
                  <c:v>Μάλλον ναι, υπό προϋποθέσεις (αν γίνεται με διαφάνεια)</c:v>
                </c:pt>
                <c:pt idx="2">
                  <c:v>Μάλλον όχι/ η ελευθερία του λόγου είναι σημαντική</c:v>
                </c:pt>
                <c:pt idx="3">
                  <c:v>Όχι, σε καμία περίπτωση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56.5</c:v>
                </c:pt>
                <c:pt idx="1">
                  <c:v>32.1</c:v>
                </c:pt>
                <c:pt idx="2">
                  <c:v>6.8</c:v>
                </c:pt>
                <c:pt idx="3">
                  <c:v>2.6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EC-4A76-8312-AF1DA6512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43372213413036"/>
          <c:y val="9.7623500664549154E-2"/>
          <c:w val="0.62261061247721161"/>
          <c:h val="0.85115217094753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rgbClr val="337A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54.7</c:v>
                </c:pt>
                <c:pt idx="2">
                  <c:v>58.2</c:v>
                </c:pt>
                <c:pt idx="4">
                  <c:v>53.7</c:v>
                </c:pt>
                <c:pt idx="5">
                  <c:v>53.6</c:v>
                </c:pt>
                <c:pt idx="6">
                  <c:v>59.1</c:v>
                </c:pt>
                <c:pt idx="7">
                  <c:v>59.2</c:v>
                </c:pt>
                <c:pt idx="9">
                  <c:v>56.6</c:v>
                </c:pt>
                <c:pt idx="10">
                  <c:v>55.2</c:v>
                </c:pt>
                <c:pt idx="11">
                  <c:v>58.9</c:v>
                </c:pt>
                <c:pt idx="12">
                  <c:v>68.099999999999994</c:v>
                </c:pt>
                <c:pt idx="13">
                  <c:v>50.5</c:v>
                </c:pt>
                <c:pt idx="14">
                  <c:v>50.4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E-455E-93A0-4C704167B30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Μάλλον ναι, υπό προϋποθέσεις</c:v>
                </c:pt>
              </c:strCache>
            </c:strRef>
          </c:tx>
          <c:spPr>
            <a:solidFill>
              <a:srgbClr val="92CC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Φύλλο1!$C$2:$C$16</c:f>
              <c:numCache>
                <c:formatCode>General</c:formatCode>
                <c:ptCount val="15"/>
                <c:pt idx="1">
                  <c:v>33.799999999999997</c:v>
                </c:pt>
                <c:pt idx="2">
                  <c:v>30.4</c:v>
                </c:pt>
                <c:pt idx="4">
                  <c:v>35.799999999999997</c:v>
                </c:pt>
                <c:pt idx="5">
                  <c:v>34.4</c:v>
                </c:pt>
                <c:pt idx="6">
                  <c:v>31</c:v>
                </c:pt>
                <c:pt idx="7">
                  <c:v>27.2</c:v>
                </c:pt>
                <c:pt idx="9">
                  <c:v>32.1</c:v>
                </c:pt>
                <c:pt idx="10">
                  <c:v>34.200000000000003</c:v>
                </c:pt>
                <c:pt idx="11">
                  <c:v>34</c:v>
                </c:pt>
                <c:pt idx="12">
                  <c:v>26.3</c:v>
                </c:pt>
                <c:pt idx="13">
                  <c:v>31.5</c:v>
                </c:pt>
                <c:pt idx="1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E-455E-93A0-4C704167B30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Σύνολο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Φύλλο1!$D$2:$D$16</c:f>
              <c:numCache>
                <c:formatCode>General</c:formatCode>
                <c:ptCount val="15"/>
                <c:pt idx="1">
                  <c:v>88.5</c:v>
                </c:pt>
                <c:pt idx="2">
                  <c:v>88.6</c:v>
                </c:pt>
                <c:pt idx="4">
                  <c:v>89.5</c:v>
                </c:pt>
                <c:pt idx="5">
                  <c:v>88</c:v>
                </c:pt>
                <c:pt idx="6">
                  <c:v>90.1</c:v>
                </c:pt>
                <c:pt idx="7">
                  <c:v>86.4</c:v>
                </c:pt>
                <c:pt idx="9">
                  <c:v>88.7</c:v>
                </c:pt>
                <c:pt idx="10">
                  <c:v>89.4</c:v>
                </c:pt>
                <c:pt idx="11">
                  <c:v>92.9</c:v>
                </c:pt>
                <c:pt idx="12">
                  <c:v>94.399999999999991</c:v>
                </c:pt>
                <c:pt idx="13">
                  <c:v>82</c:v>
                </c:pt>
                <c:pt idx="14">
                  <c:v>83.4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8E-455E-93A0-4C704167B3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38971613113202"/>
          <c:y val="2.8544305637449117E-2"/>
          <c:w val="0.66195839566803005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83956211571"/>
          <c:y val="0.17329554411996542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93CDD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rgbClr val="D996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C0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4896385743555843"/>
                  <c:y val="-3.8657941734962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0.18475906045264071"/>
                  <c:y val="7.6583864523552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0.11792757122541536"/>
                  <c:y val="-9.72740470929836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8.159998933640808E-2"/>
                  <c:y val="-0.167163007036319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537064508672933"/>
                      <c:h val="0.173300014823913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7.6307369345067723E-3"/>
                  <c:y val="-0.157219960222066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Συμφωνώ</c:v>
                </c:pt>
                <c:pt idx="1">
                  <c:v>Μάλλον συμφωνώ</c:v>
                </c:pt>
                <c:pt idx="2">
                  <c:v>Μάλλον διαφωνώ</c:v>
                </c:pt>
                <c:pt idx="3">
                  <c:v>Διαφωνώ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45.6</c:v>
                </c:pt>
                <c:pt idx="1">
                  <c:v>35.5</c:v>
                </c:pt>
                <c:pt idx="2">
                  <c:v>9.6</c:v>
                </c:pt>
                <c:pt idx="3">
                  <c:v>5.2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95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96-47C1-9A83-00A1449C97B9}"/>
              </c:ext>
            </c:extLst>
          </c:dPt>
          <c:dPt>
            <c:idx val="1"/>
            <c:bubble3D val="0"/>
            <c:spPr>
              <a:solidFill>
                <a:srgbClr val="93CDD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96-47C1-9A83-00A1449C97B9}"/>
              </c:ext>
            </c:extLst>
          </c:dPt>
          <c:dPt>
            <c:idx val="2"/>
            <c:bubble3D val="0"/>
            <c:spPr>
              <a:solidFill>
                <a:srgbClr val="D996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96-47C1-9A83-00A1449C97B9}"/>
              </c:ext>
            </c:extLst>
          </c:dPt>
          <c:dPt>
            <c:idx val="3"/>
            <c:bubble3D val="0"/>
            <c:spPr>
              <a:solidFill>
                <a:srgbClr val="C0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96-47C1-9A83-00A1449C97B9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96-47C1-9A83-00A1449C97B9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B96-47C1-9A83-00A1449C97B9}"/>
              </c:ext>
            </c:extLst>
          </c:dPt>
          <c:dLbls>
            <c:dLbl>
              <c:idx val="0"/>
              <c:layout>
                <c:manualLayout>
                  <c:x val="0.16969454394448485"/>
                  <c:y val="-6.25644428444030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96-47C1-9A83-00A1449C97B9}"/>
                </c:ext>
              </c:extLst>
            </c:dLbl>
            <c:dLbl>
              <c:idx val="1"/>
              <c:layout>
                <c:manualLayout>
                  <c:x val="-0.13103409887786591"/>
                  <c:y val="5.58706225337596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96-47C1-9A83-00A1449C97B9}"/>
                </c:ext>
              </c:extLst>
            </c:dLbl>
            <c:dLbl>
              <c:idx val="2"/>
              <c:layout>
                <c:manualLayout>
                  <c:x val="-0.15639456906840365"/>
                  <c:y val="-4.78154369875563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96-47C1-9A83-00A1449C97B9}"/>
                </c:ext>
              </c:extLst>
            </c:dLbl>
            <c:dLbl>
              <c:idx val="3"/>
              <c:layout>
                <c:manualLayout>
                  <c:x val="-9.300186691631751E-2"/>
                  <c:y val="-0.159692225439619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56688992691047"/>
                      <c:h val="0.188241578017313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B96-47C1-9A83-00A1449C97B9}"/>
                </c:ext>
              </c:extLst>
            </c:dLbl>
            <c:dLbl>
              <c:idx val="4"/>
              <c:layout>
                <c:manualLayout>
                  <c:x val="-7.6307369345067723E-3"/>
                  <c:y val="-0.157219960222066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96-47C1-9A83-00A1449C97B9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96-47C1-9A83-00A1449C9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Συμφωνώ</c:v>
                </c:pt>
                <c:pt idx="1">
                  <c:v>Μάλλον συμφωνώ</c:v>
                </c:pt>
                <c:pt idx="2">
                  <c:v>Μάλλον διαφωνώ</c:v>
                </c:pt>
                <c:pt idx="3">
                  <c:v>Διαφωνώ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54.8</c:v>
                </c:pt>
                <c:pt idx="1">
                  <c:v>27.9</c:v>
                </c:pt>
                <c:pt idx="2">
                  <c:v>10.4</c:v>
                </c:pt>
                <c:pt idx="3">
                  <c:v>4.5999999999999996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96-47C1-9A83-00A1449C9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04865645999831"/>
          <c:y val="2.7388689373231981E-2"/>
          <c:w val="0.68601265310917769"/>
          <c:h val="0.85115217094753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Συμφωνώ &amp; Μάλλον συμφωνώ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79.3</c:v>
                </c:pt>
                <c:pt idx="2">
                  <c:v>85.9</c:v>
                </c:pt>
                <c:pt idx="4">
                  <c:v>75.599999999999994</c:v>
                </c:pt>
                <c:pt idx="5">
                  <c:v>82.9</c:v>
                </c:pt>
                <c:pt idx="6">
                  <c:v>84.4</c:v>
                </c:pt>
                <c:pt idx="7">
                  <c:v>86.600000000000009</c:v>
                </c:pt>
                <c:pt idx="9">
                  <c:v>83.1</c:v>
                </c:pt>
                <c:pt idx="10">
                  <c:v>85.6</c:v>
                </c:pt>
                <c:pt idx="11">
                  <c:v>86.9</c:v>
                </c:pt>
                <c:pt idx="12">
                  <c:v>82.199999999999989</c:v>
                </c:pt>
                <c:pt idx="13">
                  <c:v>76.5</c:v>
                </c:pt>
                <c:pt idx="14">
                  <c:v>80.2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A-425F-8660-61BAD7BE3B8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Διαφωνώ &amp; Μάλλον διαφωνώ</c:v>
                </c:pt>
              </c:strCache>
            </c:strRef>
          </c:tx>
          <c:spPr>
            <a:solidFill>
              <a:srgbClr val="3794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Φύλλο1!$C$2:$C$16</c:f>
              <c:numCache>
                <c:formatCode>General</c:formatCode>
                <c:ptCount val="15"/>
                <c:pt idx="1">
                  <c:v>18.600000000000001</c:v>
                </c:pt>
                <c:pt idx="2">
                  <c:v>11.6</c:v>
                </c:pt>
                <c:pt idx="4">
                  <c:v>22.2</c:v>
                </c:pt>
                <c:pt idx="5">
                  <c:v>14.8</c:v>
                </c:pt>
                <c:pt idx="6">
                  <c:v>13.1</c:v>
                </c:pt>
                <c:pt idx="7">
                  <c:v>11.5</c:v>
                </c:pt>
                <c:pt idx="9">
                  <c:v>14.4</c:v>
                </c:pt>
                <c:pt idx="10">
                  <c:v>13.8</c:v>
                </c:pt>
                <c:pt idx="11">
                  <c:v>12</c:v>
                </c:pt>
                <c:pt idx="12">
                  <c:v>16.7</c:v>
                </c:pt>
                <c:pt idx="13">
                  <c:v>22.2</c:v>
                </c:pt>
                <c:pt idx="1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7A-425F-8660-61BAD7BE3B8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Φύλλο1!$D$2:$D$16</c:f>
              <c:numCache>
                <c:formatCode>General</c:formatCode>
                <c:ptCount val="15"/>
                <c:pt idx="1">
                  <c:v>2</c:v>
                </c:pt>
                <c:pt idx="2">
                  <c:v>2.5</c:v>
                </c:pt>
                <c:pt idx="4">
                  <c:v>2.2000000000000002</c:v>
                </c:pt>
                <c:pt idx="5">
                  <c:v>2.4</c:v>
                </c:pt>
                <c:pt idx="6">
                  <c:v>2.5</c:v>
                </c:pt>
                <c:pt idx="7">
                  <c:v>2</c:v>
                </c:pt>
                <c:pt idx="9">
                  <c:v>2.4</c:v>
                </c:pt>
                <c:pt idx="10">
                  <c:v>0.7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1.3</c:v>
                </c:pt>
                <c:pt idx="1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7A-425F-8660-61BAD7BE3B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49922835937E-2"/>
          <c:y val="0.93044357847149162"/>
          <c:w val="0.93592770108335888"/>
          <c:h val="5.4496213306306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04865645999831"/>
          <c:y val="2.7388689373231981E-2"/>
          <c:w val="0.68601265310917769"/>
          <c:h val="0.85115217094753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Συμφωνώ &amp; Μάλλον συμφωνώ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Φύλλο1!$B$2:$B$16</c:f>
              <c:numCache>
                <c:formatCode>General</c:formatCode>
                <c:ptCount val="15"/>
                <c:pt idx="1">
                  <c:v>80.599999999999994</c:v>
                </c:pt>
                <c:pt idx="2">
                  <c:v>81.7</c:v>
                </c:pt>
                <c:pt idx="4">
                  <c:v>79.099999999999994</c:v>
                </c:pt>
                <c:pt idx="5">
                  <c:v>78.5</c:v>
                </c:pt>
                <c:pt idx="6">
                  <c:v>82.5</c:v>
                </c:pt>
                <c:pt idx="7">
                  <c:v>84.7</c:v>
                </c:pt>
                <c:pt idx="9">
                  <c:v>87.4</c:v>
                </c:pt>
                <c:pt idx="10">
                  <c:v>83.4</c:v>
                </c:pt>
                <c:pt idx="11">
                  <c:v>81</c:v>
                </c:pt>
                <c:pt idx="12">
                  <c:v>84.9</c:v>
                </c:pt>
                <c:pt idx="13">
                  <c:v>79.699999999999989</c:v>
                </c:pt>
                <c:pt idx="14">
                  <c:v>74.599999999999994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A-425F-8660-61BAD7BE3B8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Διαφωνώ &amp; Μάλλον διαφωνώ</c:v>
                </c:pt>
              </c:strCache>
            </c:strRef>
          </c:tx>
          <c:spPr>
            <a:solidFill>
              <a:srgbClr val="3794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Φύλλο1!$C$2:$C$16</c:f>
              <c:numCache>
                <c:formatCode>General</c:formatCode>
                <c:ptCount val="15"/>
                <c:pt idx="1">
                  <c:v>16.299999999999997</c:v>
                </c:pt>
                <c:pt idx="2">
                  <c:v>13.5</c:v>
                </c:pt>
                <c:pt idx="4">
                  <c:v>18.5</c:v>
                </c:pt>
                <c:pt idx="5">
                  <c:v>15.700000000000001</c:v>
                </c:pt>
                <c:pt idx="6">
                  <c:v>15.299999999999999</c:v>
                </c:pt>
                <c:pt idx="7">
                  <c:v>9.9</c:v>
                </c:pt>
                <c:pt idx="9">
                  <c:v>8.6</c:v>
                </c:pt>
                <c:pt idx="10">
                  <c:v>15.4</c:v>
                </c:pt>
                <c:pt idx="11">
                  <c:v>16.5</c:v>
                </c:pt>
                <c:pt idx="12">
                  <c:v>12.399999999999999</c:v>
                </c:pt>
                <c:pt idx="13">
                  <c:v>16.700000000000003</c:v>
                </c:pt>
                <c:pt idx="14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7A-425F-8660-61BAD7BE3B8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Φύλλο1!$A$2:$A$16</c:f>
              <c:strCache>
                <c:ptCount val="15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</c:strCache>
            </c:strRef>
          </c:cat>
          <c:val>
            <c:numRef>
              <c:f>Φύλλο1!$D$2:$D$16</c:f>
              <c:numCache>
                <c:formatCode>General</c:formatCode>
                <c:ptCount val="15"/>
                <c:pt idx="1">
                  <c:v>3.2</c:v>
                </c:pt>
                <c:pt idx="2">
                  <c:v>4.9000000000000004</c:v>
                </c:pt>
                <c:pt idx="4">
                  <c:v>2.4</c:v>
                </c:pt>
                <c:pt idx="5">
                  <c:v>5.8</c:v>
                </c:pt>
                <c:pt idx="6">
                  <c:v>2.2000000000000002</c:v>
                </c:pt>
                <c:pt idx="7">
                  <c:v>5.4</c:v>
                </c:pt>
                <c:pt idx="9">
                  <c:v>3.9</c:v>
                </c:pt>
                <c:pt idx="10">
                  <c:v>1.2</c:v>
                </c:pt>
                <c:pt idx="11">
                  <c:v>2.6</c:v>
                </c:pt>
                <c:pt idx="12">
                  <c:v>2.8</c:v>
                </c:pt>
                <c:pt idx="13">
                  <c:v>3.6</c:v>
                </c:pt>
                <c:pt idx="1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7A-425F-8660-61BAD7BE3B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49922835937E-2"/>
          <c:y val="0.93044357847149162"/>
          <c:w val="0.93592770108335888"/>
          <c:h val="5.4496213306306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8202288242560416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4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shade val="8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tint val="8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821-4130-B4AB-AE0CE7DF598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A81-474D-BA5F-4F2DBE98D17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A0A-4546-92ED-F85D491264D5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AB4-4ED7-9861-277EE88455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Facebook </c:v>
                </c:pt>
                <c:pt idx="1">
                  <c:v>YouTube </c:v>
                </c:pt>
                <c:pt idx="2">
                  <c:v>Instagram </c:v>
                </c:pt>
                <c:pt idx="3">
                  <c:v>Messenger </c:v>
                </c:pt>
                <c:pt idx="4">
                  <c:v>TikTok</c:v>
                </c:pt>
                <c:pt idx="5">
                  <c:v>Pinterest </c:v>
                </c:pt>
                <c:pt idx="6">
                  <c:v>X (Twitter) </c:v>
                </c:pt>
                <c:pt idx="7">
                  <c:v>LinkedIn</c:v>
                </c:pt>
                <c:pt idx="8">
                  <c:v>Snapchat </c:v>
                </c:pt>
                <c:pt idx="9">
                  <c:v>Άλλη</c:v>
                </c:pt>
                <c:pt idx="10">
                  <c:v>Δεν χρησιμοποιώ</c:v>
                </c:pt>
              </c:strCache>
            </c:strRef>
          </c:cat>
          <c:val>
            <c:numRef>
              <c:f>Φύλλο1!$B$2:$B$12</c:f>
              <c:numCache>
                <c:formatCode>General</c:formatCode>
                <c:ptCount val="11"/>
                <c:pt idx="0">
                  <c:v>71.2</c:v>
                </c:pt>
                <c:pt idx="1">
                  <c:v>66.599999999999994</c:v>
                </c:pt>
                <c:pt idx="2">
                  <c:v>62.8</c:v>
                </c:pt>
                <c:pt idx="3">
                  <c:v>50.9</c:v>
                </c:pt>
                <c:pt idx="4">
                  <c:v>45</c:v>
                </c:pt>
                <c:pt idx="5">
                  <c:v>19.899999999999999</c:v>
                </c:pt>
                <c:pt idx="6">
                  <c:v>19.399999999999999</c:v>
                </c:pt>
                <c:pt idx="7">
                  <c:v>13.8</c:v>
                </c:pt>
                <c:pt idx="8">
                  <c:v>5.2</c:v>
                </c:pt>
                <c:pt idx="9">
                  <c:v>1.8</c:v>
                </c:pt>
                <c:pt idx="1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24043902612037"/>
          <c:y val="6.448929440774355E-2"/>
          <c:w val="0.74688565802285045"/>
          <c:h val="0.884286394465965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Ισχύει &amp; Μάλλον ισχύει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Οι θάνατοι στην χώρα μας είναι περισσότεροι από τις γεννήσεις</c:v>
                </c:pt>
                <c:pt idx="1">
                  <c:v>Τα εμβόλια covid ευθύνονται για πολλούς θανάτους </c:v>
                </c:pt>
                <c:pt idx="2">
                  <c:v>Το 5G προκαλεί καρκίνο</c:v>
                </c:pt>
                <c:pt idx="3">
                  <c:v>Η κλιματική κρίση είναι αναμφισβήτητο γεγονός</c:v>
                </c:pt>
                <c:pt idx="4">
                  <c:v>Μας ψεκάζουν </c:v>
                </c:pt>
                <c:pt idx="5">
                  <c:v>Υπήρχε παράνομο φορτίο με ξυλόλιο στην εμπορική αμαξοστοιχία  των Τεμπών που προκάλεσε την έκρηξη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83.5</c:v>
                </c:pt>
                <c:pt idx="1">
                  <c:v>48</c:v>
                </c:pt>
                <c:pt idx="2">
                  <c:v>22.7</c:v>
                </c:pt>
                <c:pt idx="3">
                  <c:v>77.2</c:v>
                </c:pt>
                <c:pt idx="4">
                  <c:v>24.1</c:v>
                </c:pt>
                <c:pt idx="5">
                  <c:v>58.2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F-4032-8319-C8658EC7481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Μάλλον δεν ισχύει &amp; Δεν ισχύει</c:v>
                </c:pt>
              </c:strCache>
            </c:strRef>
          </c:tx>
          <c:spPr>
            <a:solidFill>
              <a:srgbClr val="D4706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Οι θάνατοι στην χώρα μας είναι περισσότεροι από τις γεννήσεις</c:v>
                </c:pt>
                <c:pt idx="1">
                  <c:v>Τα εμβόλια covid ευθύνονται για πολλούς θανάτους </c:v>
                </c:pt>
                <c:pt idx="2">
                  <c:v>Το 5G προκαλεί καρκίνο</c:v>
                </c:pt>
                <c:pt idx="3">
                  <c:v>Η κλιματική κρίση είναι αναμφισβήτητο γεγονός</c:v>
                </c:pt>
                <c:pt idx="4">
                  <c:v>Μας ψεκάζουν </c:v>
                </c:pt>
                <c:pt idx="5">
                  <c:v>Υπήρχε παράνομο φορτίο με ξυλόλιο στην εμπορική αμαξοστοιχία  των Τεμπών που προκάλεσε την έκρηξη</c:v>
                </c:pt>
              </c:strCache>
            </c:strRef>
          </c:cat>
          <c:val>
            <c:numRef>
              <c:f>Φύλλο1!$C$2:$C$7</c:f>
              <c:numCache>
                <c:formatCode>General</c:formatCode>
                <c:ptCount val="6"/>
                <c:pt idx="0">
                  <c:v>10</c:v>
                </c:pt>
                <c:pt idx="1">
                  <c:v>41.9</c:v>
                </c:pt>
                <c:pt idx="2">
                  <c:v>53.599999999999994</c:v>
                </c:pt>
                <c:pt idx="3">
                  <c:v>17.899999999999999</c:v>
                </c:pt>
                <c:pt idx="4">
                  <c:v>64.5</c:v>
                </c:pt>
                <c:pt idx="5">
                  <c:v>23.200000000000003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BF-4032-8319-C8658EC7481A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ΔΓ/ΔΑ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Οι θάνατοι στην χώρα μας είναι περισσότεροι από τις γεννήσεις</c:v>
                </c:pt>
                <c:pt idx="1">
                  <c:v>Τα εμβόλια covid ευθύνονται για πολλούς θανάτους </c:v>
                </c:pt>
                <c:pt idx="2">
                  <c:v>Το 5G προκαλεί καρκίνο</c:v>
                </c:pt>
                <c:pt idx="3">
                  <c:v>Η κλιματική κρίση είναι αναμφισβήτητο γεγονός</c:v>
                </c:pt>
                <c:pt idx="4">
                  <c:v>Μας ψεκάζουν </c:v>
                </c:pt>
                <c:pt idx="5">
                  <c:v>Υπήρχε παράνομο φορτίο με ξυλόλιο στην εμπορική αμαξοστοιχία  των Τεμπών που προκάλεσε την έκρηξη</c:v>
                </c:pt>
              </c:strCache>
            </c:strRef>
          </c:cat>
          <c:val>
            <c:numRef>
              <c:f>Φύλλο1!$D$2:$D$7</c:f>
              <c:numCache>
                <c:formatCode>General</c:formatCode>
                <c:ptCount val="6"/>
                <c:pt idx="0">
                  <c:v>6.6000000000000005</c:v>
                </c:pt>
                <c:pt idx="1">
                  <c:v>10</c:v>
                </c:pt>
                <c:pt idx="2">
                  <c:v>23.799999999999997</c:v>
                </c:pt>
                <c:pt idx="3">
                  <c:v>4.8999999999999995</c:v>
                </c:pt>
                <c:pt idx="4">
                  <c:v>11.5</c:v>
                </c:pt>
                <c:pt idx="5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BF-4032-8319-C8658EC748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60570295518139"/>
          <c:y val="1.9099920281346414E-2"/>
          <c:w val="0.75269198802426263"/>
          <c:h val="4.9005270719977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39859563171022"/>
          <c:y val="8.1603007021260568E-2"/>
          <c:w val="0.61861699911401524"/>
          <c:h val="0.876087419577715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Iσχύει &amp; Μάλλον ισχύει</c:v>
                </c:pt>
              </c:strCache>
            </c:strRef>
          </c:tx>
          <c:spPr>
            <a:solidFill>
              <a:srgbClr val="3794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Φύλλο1!$B$2:$B$21</c:f>
              <c:numCache>
                <c:formatCode>General</c:formatCode>
                <c:ptCount val="20"/>
                <c:pt idx="1">
                  <c:v>86.4</c:v>
                </c:pt>
                <c:pt idx="2">
                  <c:v>80.5</c:v>
                </c:pt>
                <c:pt idx="4">
                  <c:v>77.599999999999994</c:v>
                </c:pt>
                <c:pt idx="5">
                  <c:v>81.599999999999994</c:v>
                </c:pt>
                <c:pt idx="6">
                  <c:v>84.8</c:v>
                </c:pt>
                <c:pt idx="7">
                  <c:v>88.600000000000009</c:v>
                </c:pt>
                <c:pt idx="9">
                  <c:v>83.6</c:v>
                </c:pt>
                <c:pt idx="10">
                  <c:v>90</c:v>
                </c:pt>
                <c:pt idx="11">
                  <c:v>88.699999999999989</c:v>
                </c:pt>
                <c:pt idx="12">
                  <c:v>85.300000000000011</c:v>
                </c:pt>
                <c:pt idx="13">
                  <c:v>79.400000000000006</c:v>
                </c:pt>
                <c:pt idx="14">
                  <c:v>75.5</c:v>
                </c:pt>
                <c:pt idx="16">
                  <c:v>81.400000000000006</c:v>
                </c:pt>
                <c:pt idx="17">
                  <c:v>87.4</c:v>
                </c:pt>
                <c:pt idx="18">
                  <c:v>85.7</c:v>
                </c:pt>
                <c:pt idx="19">
                  <c:v>80.599999999999994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26D-A36A-E246090582C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Δεν ισχύει &amp; Μάλλον δεν ισχύει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Φύλλο1!$C$2:$C$21</c:f>
              <c:numCache>
                <c:formatCode>General</c:formatCode>
                <c:ptCount val="20"/>
                <c:pt idx="1">
                  <c:v>9.3000000000000007</c:v>
                </c:pt>
                <c:pt idx="2">
                  <c:v>10.6</c:v>
                </c:pt>
                <c:pt idx="4">
                  <c:v>13.600000000000001</c:v>
                </c:pt>
                <c:pt idx="5">
                  <c:v>10.9</c:v>
                </c:pt>
                <c:pt idx="6">
                  <c:v>8.6999999999999993</c:v>
                </c:pt>
                <c:pt idx="7">
                  <c:v>7.6999999999999993</c:v>
                </c:pt>
                <c:pt idx="9">
                  <c:v>11.4</c:v>
                </c:pt>
                <c:pt idx="10">
                  <c:v>8.6</c:v>
                </c:pt>
                <c:pt idx="11">
                  <c:v>7.5</c:v>
                </c:pt>
                <c:pt idx="12">
                  <c:v>10.199999999999999</c:v>
                </c:pt>
                <c:pt idx="13">
                  <c:v>12.3</c:v>
                </c:pt>
                <c:pt idx="14">
                  <c:v>10.9</c:v>
                </c:pt>
                <c:pt idx="16">
                  <c:v>12.5</c:v>
                </c:pt>
                <c:pt idx="17">
                  <c:v>8.1</c:v>
                </c:pt>
                <c:pt idx="18">
                  <c:v>6.3</c:v>
                </c:pt>
                <c:pt idx="19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6-426D-A36A-E246090582C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ΔΞ/ΔΑ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Φύλλο1!$D$2:$D$21</c:f>
              <c:numCache>
                <c:formatCode>General</c:formatCode>
                <c:ptCount val="20"/>
                <c:pt idx="1">
                  <c:v>4.2</c:v>
                </c:pt>
                <c:pt idx="2">
                  <c:v>8.9</c:v>
                </c:pt>
                <c:pt idx="4">
                  <c:v>8.7000000000000011</c:v>
                </c:pt>
                <c:pt idx="5">
                  <c:v>7.5</c:v>
                </c:pt>
                <c:pt idx="6">
                  <c:v>6.6</c:v>
                </c:pt>
                <c:pt idx="7">
                  <c:v>3.7</c:v>
                </c:pt>
                <c:pt idx="9">
                  <c:v>4.9000000000000004</c:v>
                </c:pt>
                <c:pt idx="10">
                  <c:v>1.5</c:v>
                </c:pt>
                <c:pt idx="11">
                  <c:v>3.8</c:v>
                </c:pt>
                <c:pt idx="12">
                  <c:v>4.4000000000000004</c:v>
                </c:pt>
                <c:pt idx="13">
                  <c:v>8.1999999999999993</c:v>
                </c:pt>
                <c:pt idx="14">
                  <c:v>13.6</c:v>
                </c:pt>
                <c:pt idx="16">
                  <c:v>6.1000000000000005</c:v>
                </c:pt>
                <c:pt idx="17">
                  <c:v>4.5</c:v>
                </c:pt>
                <c:pt idx="18">
                  <c:v>8</c:v>
                </c:pt>
                <c:pt idx="19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6-426D-A36A-E24609058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2993260410321"/>
          <c:y val="2.1678470885429939E-2"/>
          <c:w val="0.7560521145645529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 Narrow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94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92CCD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BF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256902385323681"/>
                  <c:y val="-7.9351747431972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0.16447021334965287"/>
                  <c:y val="7.66863873899302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0.13778304176250872"/>
                  <c:y val="-4.50956818426148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0.1227803189107186"/>
                  <c:y val="-0.120507210777597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17877815115"/>
                      <c:h val="0.14150287067404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3.7409169884848867E-2"/>
                  <c:y val="-0.159939805608177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4.2646189883301329E-2"/>
                  <c:y val="-0.19118186852746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Φύλλο1!$A$2:$A$7</c:f>
              <c:strCache>
                <c:ptCount val="6"/>
                <c:pt idx="0">
                  <c:v>Ισχύει</c:v>
                </c:pt>
                <c:pt idx="1">
                  <c:v>Μάλλον ισχύει</c:v>
                </c:pt>
                <c:pt idx="2">
                  <c:v>Μάλλον δεν ισχύει</c:v>
                </c:pt>
                <c:pt idx="3">
                  <c:v>Δεν ισχύει</c:v>
                </c:pt>
                <c:pt idx="4">
                  <c:v>Δεν ξέρω/ δεν είμαι σίγουρος/η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50.8</c:v>
                </c:pt>
                <c:pt idx="1">
                  <c:v>32.700000000000003</c:v>
                </c:pt>
                <c:pt idx="2">
                  <c:v>7</c:v>
                </c:pt>
                <c:pt idx="3">
                  <c:v>3</c:v>
                </c:pt>
                <c:pt idx="4">
                  <c:v>6.2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39859563171022"/>
          <c:y val="8.1603007021260568E-2"/>
          <c:w val="0.61861699911401524"/>
          <c:h val="0.876087419577715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Iσχύει &amp; Μάλλον ισχύει</c:v>
                </c:pt>
              </c:strCache>
            </c:strRef>
          </c:tx>
          <c:spPr>
            <a:solidFill>
              <a:srgbClr val="3794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Φύλλο1!$B$2:$B$21</c:f>
              <c:numCache>
                <c:formatCode>General</c:formatCode>
                <c:ptCount val="20"/>
                <c:pt idx="1">
                  <c:v>47.599999999999994</c:v>
                </c:pt>
                <c:pt idx="2">
                  <c:v>48.4</c:v>
                </c:pt>
                <c:pt idx="4">
                  <c:v>42.400000000000006</c:v>
                </c:pt>
                <c:pt idx="5">
                  <c:v>55.3</c:v>
                </c:pt>
                <c:pt idx="6">
                  <c:v>50.3</c:v>
                </c:pt>
                <c:pt idx="7">
                  <c:v>41.599999999999994</c:v>
                </c:pt>
                <c:pt idx="9">
                  <c:v>57</c:v>
                </c:pt>
                <c:pt idx="10">
                  <c:v>37.299999999999997</c:v>
                </c:pt>
                <c:pt idx="11">
                  <c:v>49</c:v>
                </c:pt>
                <c:pt idx="12">
                  <c:v>42.5</c:v>
                </c:pt>
                <c:pt idx="13">
                  <c:v>33.4</c:v>
                </c:pt>
                <c:pt idx="14">
                  <c:v>57.8</c:v>
                </c:pt>
                <c:pt idx="16">
                  <c:v>55.400000000000006</c:v>
                </c:pt>
                <c:pt idx="17">
                  <c:v>56.2</c:v>
                </c:pt>
                <c:pt idx="18">
                  <c:v>40.6</c:v>
                </c:pt>
                <c:pt idx="19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26D-A36A-E246090582C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Δεν ισχύει &amp; Μάλλον δεν ισχύει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Φύλλο1!$C$2:$C$21</c:f>
              <c:numCache>
                <c:formatCode>General</c:formatCode>
                <c:ptCount val="20"/>
                <c:pt idx="1">
                  <c:v>43.099999999999994</c:v>
                </c:pt>
                <c:pt idx="2">
                  <c:v>40.9</c:v>
                </c:pt>
                <c:pt idx="4">
                  <c:v>47.8</c:v>
                </c:pt>
                <c:pt idx="5">
                  <c:v>36.9</c:v>
                </c:pt>
                <c:pt idx="6">
                  <c:v>41.5</c:v>
                </c:pt>
                <c:pt idx="7">
                  <c:v>43.7</c:v>
                </c:pt>
                <c:pt idx="9">
                  <c:v>36.099999999999994</c:v>
                </c:pt>
                <c:pt idx="10">
                  <c:v>54.2</c:v>
                </c:pt>
                <c:pt idx="11">
                  <c:v>43.099999999999994</c:v>
                </c:pt>
                <c:pt idx="12">
                  <c:v>48.2</c:v>
                </c:pt>
                <c:pt idx="13">
                  <c:v>59.699999999999996</c:v>
                </c:pt>
                <c:pt idx="14">
                  <c:v>25.4</c:v>
                </c:pt>
                <c:pt idx="16">
                  <c:v>35.5</c:v>
                </c:pt>
                <c:pt idx="17">
                  <c:v>31.6</c:v>
                </c:pt>
                <c:pt idx="18">
                  <c:v>49.400000000000006</c:v>
                </c:pt>
                <c:pt idx="19">
                  <c:v>61.5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6-426D-A36A-E246090582C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ΔΞ/ΔΑ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Φύλλο1!$D$2:$D$21</c:f>
              <c:numCache>
                <c:formatCode>General</c:formatCode>
                <c:ptCount val="20"/>
                <c:pt idx="1">
                  <c:v>9.2999999999999989</c:v>
                </c:pt>
                <c:pt idx="2">
                  <c:v>10.700000000000001</c:v>
                </c:pt>
                <c:pt idx="4">
                  <c:v>9.7999999999999989</c:v>
                </c:pt>
                <c:pt idx="5">
                  <c:v>7.8</c:v>
                </c:pt>
                <c:pt idx="6">
                  <c:v>8.2000000000000011</c:v>
                </c:pt>
                <c:pt idx="7">
                  <c:v>14.7</c:v>
                </c:pt>
                <c:pt idx="9">
                  <c:v>6.9</c:v>
                </c:pt>
                <c:pt idx="10">
                  <c:v>8.5</c:v>
                </c:pt>
                <c:pt idx="11">
                  <c:v>7.9</c:v>
                </c:pt>
                <c:pt idx="12">
                  <c:v>9.3000000000000007</c:v>
                </c:pt>
                <c:pt idx="13">
                  <c:v>6.8</c:v>
                </c:pt>
                <c:pt idx="14">
                  <c:v>16.7</c:v>
                </c:pt>
                <c:pt idx="16">
                  <c:v>9</c:v>
                </c:pt>
                <c:pt idx="17">
                  <c:v>12.1</c:v>
                </c:pt>
                <c:pt idx="18">
                  <c:v>10</c:v>
                </c:pt>
                <c:pt idx="19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6-426D-A36A-E24609058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2993260410321"/>
          <c:y val="2.1678470885429939E-2"/>
          <c:w val="0.7560521145645529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 Narrow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94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92CCD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BF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256902385323681"/>
                  <c:y val="-7.9351747431972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0.1295919180834875"/>
                  <c:y val="8.21258976798132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0.11544920899543476"/>
                  <c:y val="0.123529137143760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0.14139184621661355"/>
                  <c:y val="-3.3475046139468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17877815115"/>
                      <c:h val="0.14150287067404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6.3465308113101818E-2"/>
                  <c:y val="-0.154500295318294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1.8451204385637882E-2"/>
                  <c:y val="-0.188462113382523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Φύλλο1!$A$2:$A$7</c:f>
              <c:strCache>
                <c:ptCount val="6"/>
                <c:pt idx="0">
                  <c:v>Ισχύει</c:v>
                </c:pt>
                <c:pt idx="1">
                  <c:v>Μάλλον ισχύει</c:v>
                </c:pt>
                <c:pt idx="2">
                  <c:v>Μάλλον δεν ισχύει</c:v>
                </c:pt>
                <c:pt idx="3">
                  <c:v>Δεν ισχύει</c:v>
                </c:pt>
                <c:pt idx="4">
                  <c:v>Δεν ξέρω/ δεν είμαι σίγουρος/η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23.4</c:v>
                </c:pt>
                <c:pt idx="1">
                  <c:v>24.6</c:v>
                </c:pt>
                <c:pt idx="2">
                  <c:v>20</c:v>
                </c:pt>
                <c:pt idx="3">
                  <c:v>21.9</c:v>
                </c:pt>
                <c:pt idx="4">
                  <c:v>9.3000000000000007</c:v>
                </c:pt>
                <c:pt idx="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39859563171022"/>
          <c:y val="8.1603007021260568E-2"/>
          <c:w val="0.61861699911401524"/>
          <c:h val="0.876087419577715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Iσχύει &amp; Μάλλον ισχύει</c:v>
                </c:pt>
              </c:strCache>
            </c:strRef>
          </c:tx>
          <c:spPr>
            <a:solidFill>
              <a:srgbClr val="3794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Φύλλο1!$B$2:$B$21</c:f>
              <c:numCache>
                <c:formatCode>General</c:formatCode>
                <c:ptCount val="20"/>
                <c:pt idx="1">
                  <c:v>21.1</c:v>
                </c:pt>
                <c:pt idx="2">
                  <c:v>24.2</c:v>
                </c:pt>
                <c:pt idx="4">
                  <c:v>21.3</c:v>
                </c:pt>
                <c:pt idx="5">
                  <c:v>25.6</c:v>
                </c:pt>
                <c:pt idx="6">
                  <c:v>23</c:v>
                </c:pt>
                <c:pt idx="7">
                  <c:v>20.399999999999999</c:v>
                </c:pt>
                <c:pt idx="9">
                  <c:v>34.099999999999994</c:v>
                </c:pt>
                <c:pt idx="10">
                  <c:v>19.899999999999999</c:v>
                </c:pt>
                <c:pt idx="11">
                  <c:v>27.1</c:v>
                </c:pt>
                <c:pt idx="12">
                  <c:v>16.399999999999999</c:v>
                </c:pt>
                <c:pt idx="13">
                  <c:v>10.9</c:v>
                </c:pt>
                <c:pt idx="14">
                  <c:v>22.5</c:v>
                </c:pt>
                <c:pt idx="16">
                  <c:v>25.8</c:v>
                </c:pt>
                <c:pt idx="17">
                  <c:v>25.3</c:v>
                </c:pt>
                <c:pt idx="18">
                  <c:v>19.899999999999999</c:v>
                </c:pt>
                <c:pt idx="19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26D-A36A-E246090582C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Δεν ισχύει &amp; Μάλλον δεν ισχύει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Φύλλο1!$C$2:$C$21</c:f>
              <c:numCache>
                <c:formatCode>General</c:formatCode>
                <c:ptCount val="20"/>
                <c:pt idx="1">
                  <c:v>59.8</c:v>
                </c:pt>
                <c:pt idx="2">
                  <c:v>47.6</c:v>
                </c:pt>
                <c:pt idx="4">
                  <c:v>64.5</c:v>
                </c:pt>
                <c:pt idx="5">
                  <c:v>56</c:v>
                </c:pt>
                <c:pt idx="6">
                  <c:v>55.5</c:v>
                </c:pt>
                <c:pt idx="7">
                  <c:v>39.700000000000003</c:v>
                </c:pt>
                <c:pt idx="9">
                  <c:v>43.3</c:v>
                </c:pt>
                <c:pt idx="10">
                  <c:v>60.2</c:v>
                </c:pt>
                <c:pt idx="11">
                  <c:v>53.1</c:v>
                </c:pt>
                <c:pt idx="12">
                  <c:v>65.099999999999994</c:v>
                </c:pt>
                <c:pt idx="13">
                  <c:v>71.400000000000006</c:v>
                </c:pt>
                <c:pt idx="14">
                  <c:v>41</c:v>
                </c:pt>
                <c:pt idx="16">
                  <c:v>48.3</c:v>
                </c:pt>
                <c:pt idx="17">
                  <c:v>48.7</c:v>
                </c:pt>
                <c:pt idx="18">
                  <c:v>57.7</c:v>
                </c:pt>
                <c:pt idx="19">
                  <c:v>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6-426D-A36A-E246090582C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ΔΞ/ΔΑ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Φύλλο1!$D$2:$D$21</c:f>
              <c:numCache>
                <c:formatCode>General</c:formatCode>
                <c:ptCount val="20"/>
                <c:pt idx="1">
                  <c:v>19</c:v>
                </c:pt>
                <c:pt idx="2">
                  <c:v>28.200000000000003</c:v>
                </c:pt>
                <c:pt idx="4">
                  <c:v>14.2</c:v>
                </c:pt>
                <c:pt idx="5">
                  <c:v>18.399999999999999</c:v>
                </c:pt>
                <c:pt idx="6">
                  <c:v>21.599999999999998</c:v>
                </c:pt>
                <c:pt idx="7">
                  <c:v>39.9</c:v>
                </c:pt>
                <c:pt idx="9">
                  <c:v>22.6</c:v>
                </c:pt>
                <c:pt idx="10">
                  <c:v>20</c:v>
                </c:pt>
                <c:pt idx="11">
                  <c:v>19.8</c:v>
                </c:pt>
                <c:pt idx="12">
                  <c:v>18.600000000000001</c:v>
                </c:pt>
                <c:pt idx="13">
                  <c:v>17.600000000000001</c:v>
                </c:pt>
                <c:pt idx="14">
                  <c:v>36.4</c:v>
                </c:pt>
                <c:pt idx="16">
                  <c:v>26</c:v>
                </c:pt>
                <c:pt idx="17">
                  <c:v>26</c:v>
                </c:pt>
                <c:pt idx="18">
                  <c:v>22.5</c:v>
                </c:pt>
                <c:pt idx="19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6-426D-A36A-E24609058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2993260410321"/>
          <c:y val="2.1678470885429939E-2"/>
          <c:w val="0.7560521145645529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 Narrow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94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92CCD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BF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5.682758750055688E-2"/>
                  <c:y val="-0.144625870910569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0.12773076535289801"/>
                  <c:y val="-7.2900145581854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0.13394525690355771"/>
                  <c:y val="0.101771095984227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0.13022492983307657"/>
                  <c:y val="0.107952221397491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17877815115"/>
                      <c:h val="0.14150287067404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0.12488334822255516"/>
                  <c:y val="-0.1517805401733533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1.8451204385637882E-2"/>
                  <c:y val="-0.188462113382523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Φύλλο1!$A$2:$A$7</c:f>
              <c:strCache>
                <c:ptCount val="6"/>
                <c:pt idx="0">
                  <c:v>Ισχύει</c:v>
                </c:pt>
                <c:pt idx="1">
                  <c:v>Μάλλον ισχύει</c:v>
                </c:pt>
                <c:pt idx="2">
                  <c:v>Μάλλον δεν ισχύει</c:v>
                </c:pt>
                <c:pt idx="3">
                  <c:v>Δεν ισχύει</c:v>
                </c:pt>
                <c:pt idx="4">
                  <c:v>Δεν ξέρω/ δεν είμαι σίγουρος/η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8</c:v>
                </c:pt>
                <c:pt idx="1">
                  <c:v>14.7</c:v>
                </c:pt>
                <c:pt idx="2">
                  <c:v>21.7</c:v>
                </c:pt>
                <c:pt idx="3">
                  <c:v>31.9</c:v>
                </c:pt>
                <c:pt idx="4">
                  <c:v>21.9</c:v>
                </c:pt>
                <c:pt idx="5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39859563171022"/>
          <c:y val="8.1603007021260568E-2"/>
          <c:w val="0.61861699911401524"/>
          <c:h val="0.876087419577715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Iσχύει &amp; Μάλλον ισχύει</c:v>
                </c:pt>
              </c:strCache>
            </c:strRef>
          </c:tx>
          <c:spPr>
            <a:solidFill>
              <a:srgbClr val="3794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Φύλλο1!$B$2:$B$21</c:f>
              <c:numCache>
                <c:formatCode>General</c:formatCode>
                <c:ptCount val="20"/>
                <c:pt idx="1">
                  <c:v>72.7</c:v>
                </c:pt>
                <c:pt idx="2">
                  <c:v>81.5</c:v>
                </c:pt>
                <c:pt idx="4">
                  <c:v>75.400000000000006</c:v>
                </c:pt>
                <c:pt idx="5">
                  <c:v>75.5</c:v>
                </c:pt>
                <c:pt idx="6">
                  <c:v>77.5</c:v>
                </c:pt>
                <c:pt idx="7">
                  <c:v>80.599999999999994</c:v>
                </c:pt>
                <c:pt idx="9">
                  <c:v>70.2</c:v>
                </c:pt>
                <c:pt idx="10">
                  <c:v>73</c:v>
                </c:pt>
                <c:pt idx="11">
                  <c:v>83</c:v>
                </c:pt>
                <c:pt idx="12">
                  <c:v>83.1</c:v>
                </c:pt>
                <c:pt idx="13">
                  <c:v>86.6</c:v>
                </c:pt>
                <c:pt idx="14">
                  <c:v>70.2</c:v>
                </c:pt>
                <c:pt idx="16">
                  <c:v>73.2</c:v>
                </c:pt>
                <c:pt idx="17">
                  <c:v>75.8</c:v>
                </c:pt>
                <c:pt idx="18">
                  <c:v>82.9</c:v>
                </c:pt>
                <c:pt idx="19">
                  <c:v>79.8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26D-A36A-E246090582C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Δεν ισχύει &amp; Μάλλον δεν ισχύει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Φύλλο1!$C$2:$C$21</c:f>
              <c:numCache>
                <c:formatCode>General</c:formatCode>
                <c:ptCount val="20"/>
                <c:pt idx="1">
                  <c:v>21.5</c:v>
                </c:pt>
                <c:pt idx="2">
                  <c:v>14.5</c:v>
                </c:pt>
                <c:pt idx="4">
                  <c:v>18.399999999999999</c:v>
                </c:pt>
                <c:pt idx="5">
                  <c:v>19.8</c:v>
                </c:pt>
                <c:pt idx="6">
                  <c:v>19</c:v>
                </c:pt>
                <c:pt idx="7">
                  <c:v>14</c:v>
                </c:pt>
                <c:pt idx="9">
                  <c:v>26.1</c:v>
                </c:pt>
                <c:pt idx="10">
                  <c:v>24.8</c:v>
                </c:pt>
                <c:pt idx="11">
                  <c:v>14.399999999999999</c:v>
                </c:pt>
                <c:pt idx="12">
                  <c:v>12.8</c:v>
                </c:pt>
                <c:pt idx="13">
                  <c:v>11.5</c:v>
                </c:pt>
                <c:pt idx="14">
                  <c:v>18.7</c:v>
                </c:pt>
                <c:pt idx="16">
                  <c:v>21.7</c:v>
                </c:pt>
                <c:pt idx="17">
                  <c:v>18.3</c:v>
                </c:pt>
                <c:pt idx="18">
                  <c:v>13.3</c:v>
                </c:pt>
                <c:pt idx="1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6-426D-A36A-E246090582C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ΔΞ/ΔΑ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Φύλλο1!$D$2:$D$21</c:f>
              <c:numCache>
                <c:formatCode>General</c:formatCode>
                <c:ptCount val="20"/>
                <c:pt idx="1">
                  <c:v>5.8</c:v>
                </c:pt>
                <c:pt idx="2">
                  <c:v>3.9</c:v>
                </c:pt>
                <c:pt idx="4">
                  <c:v>6.1000000000000005</c:v>
                </c:pt>
                <c:pt idx="5">
                  <c:v>4.7</c:v>
                </c:pt>
                <c:pt idx="6">
                  <c:v>3.5</c:v>
                </c:pt>
                <c:pt idx="7">
                  <c:v>5.4</c:v>
                </c:pt>
                <c:pt idx="9">
                  <c:v>3.7</c:v>
                </c:pt>
                <c:pt idx="10">
                  <c:v>2.2000000000000002</c:v>
                </c:pt>
                <c:pt idx="11">
                  <c:v>2.5</c:v>
                </c:pt>
                <c:pt idx="12">
                  <c:v>4</c:v>
                </c:pt>
                <c:pt idx="13">
                  <c:v>2</c:v>
                </c:pt>
                <c:pt idx="14">
                  <c:v>11.2</c:v>
                </c:pt>
                <c:pt idx="16">
                  <c:v>5.0999999999999996</c:v>
                </c:pt>
                <c:pt idx="17">
                  <c:v>5.8</c:v>
                </c:pt>
                <c:pt idx="18">
                  <c:v>3.8</c:v>
                </c:pt>
                <c:pt idx="19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6-426D-A36A-E24609058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2993260410321"/>
          <c:y val="2.1678470885429939E-2"/>
          <c:w val="0.7560521145645529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 Narrow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94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92CCD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BF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1452332214883125"/>
                  <c:y val="2.94384583656883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-0.16074790788847387"/>
                  <c:y val="4.13295705056902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0.14894995814604567"/>
                  <c:y val="-2.87771509729656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0.13022492983307657"/>
                  <c:y val="-8.5150393893357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17877815115"/>
                      <c:h val="0.14150287067404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7.6493377227228279E-2"/>
                  <c:y val="-0.176258336477827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1.8451204385637882E-2"/>
                  <c:y val="-0.188462113382523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Φύλλο1!$A$2:$A$7</c:f>
              <c:strCache>
                <c:ptCount val="6"/>
                <c:pt idx="0">
                  <c:v>Ισχύει</c:v>
                </c:pt>
                <c:pt idx="1">
                  <c:v>Μάλλον ισχύει</c:v>
                </c:pt>
                <c:pt idx="2">
                  <c:v>Μάλλον δεν ισχύει</c:v>
                </c:pt>
                <c:pt idx="3">
                  <c:v>Δεν ισχύει</c:v>
                </c:pt>
                <c:pt idx="4">
                  <c:v>Δεν ξέρω/ δεν είμαι σίγουρος/η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53.5</c:v>
                </c:pt>
                <c:pt idx="1">
                  <c:v>23.7</c:v>
                </c:pt>
                <c:pt idx="2">
                  <c:v>10.1</c:v>
                </c:pt>
                <c:pt idx="3">
                  <c:v>7.8</c:v>
                </c:pt>
                <c:pt idx="4">
                  <c:v>4.3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39859563171022"/>
          <c:y val="8.1603007021260568E-2"/>
          <c:w val="0.61861699911401524"/>
          <c:h val="0.876087419577715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Iσχύει &amp; Μάλλον ισχύει</c:v>
                </c:pt>
              </c:strCache>
            </c:strRef>
          </c:tx>
          <c:spPr>
            <a:solidFill>
              <a:srgbClr val="3794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Φύλλο1!$B$2:$B$21</c:f>
              <c:numCache>
                <c:formatCode>General</c:formatCode>
                <c:ptCount val="20"/>
                <c:pt idx="1">
                  <c:v>26.1</c:v>
                </c:pt>
                <c:pt idx="2">
                  <c:v>22.1</c:v>
                </c:pt>
                <c:pt idx="4">
                  <c:v>24.5</c:v>
                </c:pt>
                <c:pt idx="5">
                  <c:v>29.8</c:v>
                </c:pt>
                <c:pt idx="6">
                  <c:v>23.799999999999997</c:v>
                </c:pt>
                <c:pt idx="7">
                  <c:v>17.5</c:v>
                </c:pt>
                <c:pt idx="9">
                  <c:v>37</c:v>
                </c:pt>
                <c:pt idx="10">
                  <c:v>21.9</c:v>
                </c:pt>
                <c:pt idx="11">
                  <c:v>23.4</c:v>
                </c:pt>
                <c:pt idx="12">
                  <c:v>15</c:v>
                </c:pt>
                <c:pt idx="13">
                  <c:v>9.8000000000000007</c:v>
                </c:pt>
                <c:pt idx="14">
                  <c:v>30.5</c:v>
                </c:pt>
                <c:pt idx="16">
                  <c:v>29.8</c:v>
                </c:pt>
                <c:pt idx="17">
                  <c:v>27.299999999999997</c:v>
                </c:pt>
                <c:pt idx="18">
                  <c:v>18.899999999999999</c:v>
                </c:pt>
                <c:pt idx="19">
                  <c:v>13.100000000000001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26D-A36A-E246090582C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Δεν ισχύει &amp; Μάλλον δεν ισχύει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Φύλλο1!$C$2:$C$21</c:f>
              <c:numCache>
                <c:formatCode>General</c:formatCode>
                <c:ptCount val="20"/>
                <c:pt idx="1">
                  <c:v>64.5</c:v>
                </c:pt>
                <c:pt idx="2">
                  <c:v>64.5</c:v>
                </c:pt>
                <c:pt idx="4">
                  <c:v>67.7</c:v>
                </c:pt>
                <c:pt idx="5">
                  <c:v>56.9</c:v>
                </c:pt>
                <c:pt idx="6">
                  <c:v>67.3</c:v>
                </c:pt>
                <c:pt idx="7">
                  <c:v>67.099999999999994</c:v>
                </c:pt>
                <c:pt idx="9">
                  <c:v>56.5</c:v>
                </c:pt>
                <c:pt idx="10">
                  <c:v>70.8</c:v>
                </c:pt>
                <c:pt idx="11">
                  <c:v>68.099999999999994</c:v>
                </c:pt>
                <c:pt idx="12">
                  <c:v>78.400000000000006</c:v>
                </c:pt>
                <c:pt idx="13">
                  <c:v>81.7</c:v>
                </c:pt>
                <c:pt idx="14">
                  <c:v>45.5</c:v>
                </c:pt>
                <c:pt idx="16">
                  <c:v>57.4</c:v>
                </c:pt>
                <c:pt idx="17">
                  <c:v>59.599999999999994</c:v>
                </c:pt>
                <c:pt idx="18">
                  <c:v>71.400000000000006</c:v>
                </c:pt>
                <c:pt idx="19">
                  <c:v>79.800000000000011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6-426D-A36A-E246090582C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ΔΞ/ΔΑ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Φύλλο1!$D$2:$D$21</c:f>
              <c:numCache>
                <c:formatCode>General</c:formatCode>
                <c:ptCount val="20"/>
                <c:pt idx="1">
                  <c:v>9.5</c:v>
                </c:pt>
                <c:pt idx="2">
                  <c:v>13.3</c:v>
                </c:pt>
                <c:pt idx="4">
                  <c:v>7.8</c:v>
                </c:pt>
                <c:pt idx="5">
                  <c:v>13.3</c:v>
                </c:pt>
                <c:pt idx="6">
                  <c:v>9</c:v>
                </c:pt>
                <c:pt idx="7">
                  <c:v>15.4</c:v>
                </c:pt>
                <c:pt idx="9">
                  <c:v>6.6</c:v>
                </c:pt>
                <c:pt idx="10">
                  <c:v>7.3999999999999995</c:v>
                </c:pt>
                <c:pt idx="11">
                  <c:v>8.4</c:v>
                </c:pt>
                <c:pt idx="12">
                  <c:v>6.6</c:v>
                </c:pt>
                <c:pt idx="13">
                  <c:v>8.4</c:v>
                </c:pt>
                <c:pt idx="14">
                  <c:v>24</c:v>
                </c:pt>
                <c:pt idx="16">
                  <c:v>12.8</c:v>
                </c:pt>
                <c:pt idx="17">
                  <c:v>13.1</c:v>
                </c:pt>
                <c:pt idx="18">
                  <c:v>9.7000000000000011</c:v>
                </c:pt>
                <c:pt idx="1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6-426D-A36A-E24609058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2993260410321"/>
          <c:y val="2.1678470885429939E-2"/>
          <c:w val="0.7560521145645529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 Narrow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68834956932894E-2"/>
          <c:y val="0.16734222524509185"/>
          <c:w val="0.8596157306483666"/>
          <c:h val="0.70435379940905751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Facebook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701502606694578E-2"/>
                  <c:y val="-6.09284591571405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6E-47DF-A707-19127EAD1FBF}"/>
                </c:ext>
              </c:extLst>
            </c:dLbl>
            <c:dLbl>
              <c:idx val="2"/>
              <c:layout>
                <c:manualLayout>
                  <c:x val="-2.9611467506293145E-2"/>
                  <c:y val="-1.0881011079512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6E-47DF-A707-19127EAD1FBF}"/>
                </c:ext>
              </c:extLst>
            </c:dLbl>
            <c:dLbl>
              <c:idx val="3"/>
              <c:layout>
                <c:manualLayout>
                  <c:x val="-2.8308145873093719E-2"/>
                  <c:y val="-1.8063258825210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6E-47DF-A707-19127EAD1FBF}"/>
                </c:ext>
              </c:extLst>
            </c:dLbl>
            <c:spPr>
              <a:solidFill>
                <a:schemeClr val="accent1">
                  <a:lumMod val="40000"/>
                  <a:lumOff val="60000"/>
                  <a:alpha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Generation Z </c:v>
                </c:pt>
                <c:pt idx="1">
                  <c:v>Millennials </c:v>
                </c:pt>
                <c:pt idx="2">
                  <c:v>Generation X </c:v>
                </c:pt>
                <c:pt idx="3">
                  <c:v>Baby Boomers 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54.5</c:v>
                </c:pt>
                <c:pt idx="1">
                  <c:v>80.2</c:v>
                </c:pt>
                <c:pt idx="2">
                  <c:v>83.2</c:v>
                </c:pt>
                <c:pt idx="3">
                  <c:v>59.6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6E-47DF-A707-19127EAD1FBF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Instagram 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3521432405891761E-2"/>
                  <c:y val="-1.6758578073295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6E-47DF-A707-19127EAD1FBF}"/>
                </c:ext>
              </c:extLst>
            </c:dLbl>
            <c:spPr>
              <a:solidFill>
                <a:srgbClr val="FFD961">
                  <a:alpha val="81176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Generation Z </c:v>
                </c:pt>
                <c:pt idx="1">
                  <c:v>Millennials </c:v>
                </c:pt>
                <c:pt idx="2">
                  <c:v>Generation X </c:v>
                </c:pt>
                <c:pt idx="3">
                  <c:v>Baby Boomers 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91.5</c:v>
                </c:pt>
                <c:pt idx="1">
                  <c:v>76.3</c:v>
                </c:pt>
                <c:pt idx="2">
                  <c:v>63.6</c:v>
                </c:pt>
                <c:pt idx="3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6E-47DF-A707-19127EAD1FBF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YouTube 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308145873093622E-2"/>
                  <c:y val="-1.327509366141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6E-47DF-A707-19127EAD1FBF}"/>
                </c:ext>
              </c:extLst>
            </c:dLbl>
            <c:dLbl>
              <c:idx val="1"/>
              <c:layout>
                <c:manualLayout>
                  <c:x val="-3.7431397305490277E-2"/>
                  <c:y val="2.263614506707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6E-47DF-A707-19127EAD1FBF}"/>
                </c:ext>
              </c:extLst>
            </c:dLbl>
            <c:spPr>
              <a:solidFill>
                <a:srgbClr val="D99694">
                  <a:alpha val="72941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Generation Z </c:v>
                </c:pt>
                <c:pt idx="1">
                  <c:v>Millennials </c:v>
                </c:pt>
                <c:pt idx="2">
                  <c:v>Generation X </c:v>
                </c:pt>
                <c:pt idx="3">
                  <c:v>Baby Boomers 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79.7</c:v>
                </c:pt>
                <c:pt idx="1">
                  <c:v>76.099999999999994</c:v>
                </c:pt>
                <c:pt idx="2">
                  <c:v>68.7</c:v>
                </c:pt>
                <c:pt idx="3">
                  <c:v>42.7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6E-47DF-A707-19127EAD1FBF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TikTok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Generation Z </c:v>
                </c:pt>
                <c:pt idx="1">
                  <c:v>Millennials </c:v>
                </c:pt>
                <c:pt idx="2">
                  <c:v>Generation X </c:v>
                </c:pt>
                <c:pt idx="3">
                  <c:v>Baby Boomers </c:v>
                </c:pt>
              </c:strCache>
            </c:strRef>
          </c:cat>
          <c:val>
            <c:numRef>
              <c:f>Φύλλο1!$E$2:$E$5</c:f>
              <c:numCache>
                <c:formatCode>General</c:formatCode>
                <c:ptCount val="4"/>
                <c:pt idx="0">
                  <c:v>73</c:v>
                </c:pt>
                <c:pt idx="1">
                  <c:v>50.4</c:v>
                </c:pt>
                <c:pt idx="2">
                  <c:v>44.9</c:v>
                </c:pt>
                <c:pt idx="3">
                  <c:v>16.8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6E-47DF-A707-19127EAD1F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14421888"/>
        <c:axId val="2014422976"/>
      </c:lineChart>
      <c:catAx>
        <c:axId val="20144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14422976"/>
        <c:crosses val="autoZero"/>
        <c:auto val="1"/>
        <c:lblAlgn val="ctr"/>
        <c:lblOffset val="100"/>
        <c:noMultiLvlLbl val="0"/>
      </c:catAx>
      <c:valAx>
        <c:axId val="20144229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1442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536076871966335"/>
          <c:y val="3.1305363159706424E-2"/>
          <c:w val="0.83036581364778905"/>
          <c:h val="6.884702867960124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94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92CCD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BF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5.124412930878839E-2"/>
                  <c:y val="-0.163664156925160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0.14634229265879284"/>
                  <c:y val="-2.93840632627895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0.1320841041729682"/>
                  <c:y val="6.91340342449295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0.14511415167779254"/>
                  <c:y val="5.62768736436024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17877815115"/>
                      <c:h val="0.14150287067404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8.207683541899681E-2"/>
                  <c:y val="-0.162659560753119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1.8451204385637882E-2"/>
                  <c:y val="-0.188462113382523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Φύλλο1!$A$2:$A$7</c:f>
              <c:strCache>
                <c:ptCount val="6"/>
                <c:pt idx="0">
                  <c:v>Ισχύει</c:v>
                </c:pt>
                <c:pt idx="1">
                  <c:v>Μάλλον ισχύει</c:v>
                </c:pt>
                <c:pt idx="2">
                  <c:v>Μάλλον δεν ισχύει</c:v>
                </c:pt>
                <c:pt idx="3">
                  <c:v>Δεν ισχύει</c:v>
                </c:pt>
                <c:pt idx="4">
                  <c:v>Δεν ξέρω/ δεν είμαι σίγουρος/η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11.3</c:v>
                </c:pt>
                <c:pt idx="1">
                  <c:v>12.8</c:v>
                </c:pt>
                <c:pt idx="2">
                  <c:v>14.6</c:v>
                </c:pt>
                <c:pt idx="3">
                  <c:v>49.9</c:v>
                </c:pt>
                <c:pt idx="4">
                  <c:v>10.1</c:v>
                </c:pt>
                <c:pt idx="5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39859563171022"/>
          <c:y val="8.1603007021260568E-2"/>
          <c:w val="0.61861699911401524"/>
          <c:h val="0.876087419577715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Iσχύει &amp; Μάλλον ισχύει</c:v>
                </c:pt>
              </c:strCache>
            </c:strRef>
          </c:tx>
          <c:spPr>
            <a:solidFill>
              <a:srgbClr val="3794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Φύλλο1!$B$2:$B$21</c:f>
              <c:numCache>
                <c:formatCode>General</c:formatCode>
                <c:ptCount val="20"/>
                <c:pt idx="1">
                  <c:v>53.4</c:v>
                </c:pt>
                <c:pt idx="2">
                  <c:v>62.8</c:v>
                </c:pt>
                <c:pt idx="4">
                  <c:v>74.2</c:v>
                </c:pt>
                <c:pt idx="5">
                  <c:v>63.7</c:v>
                </c:pt>
                <c:pt idx="6">
                  <c:v>54</c:v>
                </c:pt>
                <c:pt idx="7">
                  <c:v>45.1</c:v>
                </c:pt>
                <c:pt idx="9">
                  <c:v>52.6</c:v>
                </c:pt>
                <c:pt idx="10">
                  <c:v>38.5</c:v>
                </c:pt>
                <c:pt idx="11">
                  <c:v>58.2</c:v>
                </c:pt>
                <c:pt idx="12">
                  <c:v>68.2</c:v>
                </c:pt>
                <c:pt idx="13">
                  <c:v>75.599999999999994</c:v>
                </c:pt>
                <c:pt idx="14">
                  <c:v>57.8</c:v>
                </c:pt>
                <c:pt idx="16">
                  <c:v>59.8</c:v>
                </c:pt>
                <c:pt idx="17">
                  <c:v>61.7</c:v>
                </c:pt>
                <c:pt idx="18">
                  <c:v>53.7</c:v>
                </c:pt>
                <c:pt idx="19">
                  <c:v>58.900000000000006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26D-A36A-E246090582C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Δεν ισχύει &amp; Μάλλον δεν ισχύει</c:v>
                </c:pt>
              </c:strCache>
            </c:strRef>
          </c:tx>
          <c:spPr>
            <a:solidFill>
              <a:srgbClr val="BF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Φύλλο1!$C$2:$C$21</c:f>
              <c:numCache>
                <c:formatCode>General</c:formatCode>
                <c:ptCount val="20"/>
                <c:pt idx="1">
                  <c:v>27.799999999999997</c:v>
                </c:pt>
                <c:pt idx="2">
                  <c:v>18.600000000000001</c:v>
                </c:pt>
                <c:pt idx="4">
                  <c:v>14.100000000000001</c:v>
                </c:pt>
                <c:pt idx="5">
                  <c:v>18.399999999999999</c:v>
                </c:pt>
                <c:pt idx="6">
                  <c:v>26.9</c:v>
                </c:pt>
                <c:pt idx="7">
                  <c:v>31.200000000000003</c:v>
                </c:pt>
                <c:pt idx="9">
                  <c:v>31.6</c:v>
                </c:pt>
                <c:pt idx="10">
                  <c:v>47.800000000000004</c:v>
                </c:pt>
                <c:pt idx="11">
                  <c:v>26.299999999999997</c:v>
                </c:pt>
                <c:pt idx="12">
                  <c:v>19.5</c:v>
                </c:pt>
                <c:pt idx="13">
                  <c:v>7.6</c:v>
                </c:pt>
                <c:pt idx="14">
                  <c:v>11.3</c:v>
                </c:pt>
                <c:pt idx="16">
                  <c:v>20.8</c:v>
                </c:pt>
                <c:pt idx="17">
                  <c:v>20.3</c:v>
                </c:pt>
                <c:pt idx="18">
                  <c:v>29.1</c:v>
                </c:pt>
                <c:pt idx="19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6-426D-A36A-E246090582C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ΔΞ/ΔΑ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ΑΥΤΟΤΟΠΟΘΕΤΗΣΗ</c:v>
                </c:pt>
                <c:pt idx="9">
                  <c:v>Δεξιά</c:v>
                </c:pt>
                <c:pt idx="10">
                  <c:v>Κεντροδεξιά</c:v>
                </c:pt>
                <c:pt idx="11">
                  <c:v>Κέντρο</c:v>
                </c:pt>
                <c:pt idx="12">
                  <c:v>Κεντροαριστερά</c:v>
                </c:pt>
                <c:pt idx="13">
                  <c:v>Αριστερά</c:v>
                </c:pt>
                <c:pt idx="14">
                  <c:v>Χωρίς ταύτιση</c:v>
                </c:pt>
                <c:pt idx="15">
                  <c:v>ΜΟΡΦΩΤΙΚΟ ΕΠΙΠΕΔΟ</c:v>
                </c:pt>
                <c:pt idx="16">
                  <c:v>Εως 6τάξιο Γυμνάσιο/ Λύκειο</c:v>
                </c:pt>
                <c:pt idx="17">
                  <c:v>ΤΕΙ/ μεταλυκειακή</c:v>
                </c:pt>
                <c:pt idx="18">
                  <c:v>ΑΕΙ</c:v>
                </c:pt>
                <c:pt idx="19">
                  <c:v>Μεταπτυχιακά</c:v>
                </c:pt>
              </c:strCache>
            </c:strRef>
          </c:cat>
          <c:val>
            <c:numRef>
              <c:f>Φύλλο1!$D$2:$D$21</c:f>
              <c:numCache>
                <c:formatCode>General</c:formatCode>
                <c:ptCount val="20"/>
                <c:pt idx="1">
                  <c:v>18.799999999999997</c:v>
                </c:pt>
                <c:pt idx="2">
                  <c:v>18.5</c:v>
                </c:pt>
                <c:pt idx="4">
                  <c:v>11.7</c:v>
                </c:pt>
                <c:pt idx="5">
                  <c:v>17.900000000000002</c:v>
                </c:pt>
                <c:pt idx="6">
                  <c:v>19.2</c:v>
                </c:pt>
                <c:pt idx="7">
                  <c:v>23.6</c:v>
                </c:pt>
                <c:pt idx="9">
                  <c:v>15.799999999999999</c:v>
                </c:pt>
                <c:pt idx="10">
                  <c:v>13.7</c:v>
                </c:pt>
                <c:pt idx="11">
                  <c:v>15.3</c:v>
                </c:pt>
                <c:pt idx="12">
                  <c:v>12.3</c:v>
                </c:pt>
                <c:pt idx="13">
                  <c:v>16.8</c:v>
                </c:pt>
                <c:pt idx="14">
                  <c:v>30.9</c:v>
                </c:pt>
                <c:pt idx="16">
                  <c:v>19.399999999999999</c:v>
                </c:pt>
                <c:pt idx="17">
                  <c:v>18</c:v>
                </c:pt>
                <c:pt idx="18">
                  <c:v>17.100000000000001</c:v>
                </c:pt>
                <c:pt idx="19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6-426D-A36A-E24609058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2993260410321"/>
          <c:y val="2.1678470885429939E-2"/>
          <c:w val="0.7560521145645529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 Narrow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8279884544052"/>
          <c:y val="0.16868692363141707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94A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92CCD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rgbClr val="BF504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5.124412930878839E-2"/>
                  <c:y val="-0.163664156925160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0.14820344538938246"/>
                  <c:y val="8.75654079696962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8.9393070767181851E-2"/>
                  <c:y val="0.145287178303292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3"/>
              <c:layout>
                <c:manualLayout>
                  <c:x val="-0.14511415167779254"/>
                  <c:y val="5.62768736436024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17877815115"/>
                      <c:h val="0.14150287067404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D4-42AD-A043-D6A346BFE480}"/>
                </c:ext>
              </c:extLst>
            </c:dLbl>
            <c:dLbl>
              <c:idx val="4"/>
              <c:layout>
                <c:manualLayout>
                  <c:x val="-8.207683541899681E-2"/>
                  <c:y val="-0.162659560753119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4-42AD-A043-D6A346BFE480}"/>
                </c:ext>
              </c:extLst>
            </c:dLbl>
            <c:dLbl>
              <c:idx val="5"/>
              <c:layout>
                <c:manualLayout>
                  <c:x val="1.8451204385637882E-2"/>
                  <c:y val="-0.188462113382523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Φύλλο1!$A$2:$A$7</c:f>
              <c:strCache>
                <c:ptCount val="6"/>
                <c:pt idx="0">
                  <c:v>Ισχύει</c:v>
                </c:pt>
                <c:pt idx="1">
                  <c:v>Μάλλον ισχύει</c:v>
                </c:pt>
                <c:pt idx="2">
                  <c:v>Μάλλον δεν ισχύει</c:v>
                </c:pt>
                <c:pt idx="3">
                  <c:v>Δεν ισχύει</c:v>
                </c:pt>
                <c:pt idx="4">
                  <c:v>Δεν ξέρω/ δεν είμαι σίγουρος/η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30.1</c:v>
                </c:pt>
                <c:pt idx="1">
                  <c:v>28.1</c:v>
                </c:pt>
                <c:pt idx="2">
                  <c:v>9.3000000000000007</c:v>
                </c:pt>
                <c:pt idx="3">
                  <c:v>13.9</c:v>
                </c:pt>
                <c:pt idx="4">
                  <c:v>16.8</c:v>
                </c:pt>
                <c:pt idx="5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2739931551827"/>
          <c:y val="5.6226204384883904E-2"/>
          <c:w val="0.74470484657231739"/>
          <c:h val="0.830373385543647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Ισχύει &amp; Μάλλον ισχύει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Τα εμβόλια covid ευθύνονται για πολλούς θανάτους </c:v>
                </c:pt>
                <c:pt idx="1">
                  <c:v>Το 5G προκαλεί καρκίνο</c:v>
                </c:pt>
                <c:pt idx="2">
                  <c:v>Μας ψεκάζουν </c:v>
                </c:pt>
                <c:pt idx="3">
                  <c:v>Υπήρχε παράνομο φορτίο με ξυλόλιο στην εμπορική αμαξοστοιχία  των Τεμπών 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52.2</c:v>
                </c:pt>
                <c:pt idx="1">
                  <c:v>28.6</c:v>
                </c:pt>
                <c:pt idx="2">
                  <c:v>25.7</c:v>
                </c:pt>
                <c:pt idx="3">
                  <c:v>57.9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6-42CC-BC26-F807939F815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Μάλλον δεν ισχύει &amp; Δεν ισχύει</c:v>
                </c:pt>
              </c:strCache>
            </c:strRef>
          </c:tx>
          <c:spPr>
            <a:solidFill>
              <a:srgbClr val="D4706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Τα εμβόλια covid ευθύνονται για πολλούς θανάτους </c:v>
                </c:pt>
                <c:pt idx="1">
                  <c:v>Το 5G προκαλεί καρκίνο</c:v>
                </c:pt>
                <c:pt idx="2">
                  <c:v>Μας ψεκάζουν </c:v>
                </c:pt>
                <c:pt idx="3">
                  <c:v>Υπήρχε παράνομο φορτίο με ξυλόλιο στην εμπορική αμαξοστοιχία  των Τεμπών 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39</c:v>
                </c:pt>
                <c:pt idx="1">
                  <c:v>48.400000000000006</c:v>
                </c:pt>
                <c:pt idx="2">
                  <c:v>62.7</c:v>
                </c:pt>
                <c:pt idx="3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D6-42CC-BC26-F807939F815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ΔΓ/ΔΑ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Τα εμβόλια covid ευθύνονται για πολλούς θανάτους </c:v>
                </c:pt>
                <c:pt idx="1">
                  <c:v>Το 5G προκαλεί καρκίνο</c:v>
                </c:pt>
                <c:pt idx="2">
                  <c:v>Μας ψεκάζουν </c:v>
                </c:pt>
                <c:pt idx="3">
                  <c:v>Υπήρχε παράνομο φορτίο με ξυλόλιο στην εμπορική αμαξοστοιχία  των Τεμπών 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8.8000000000000007</c:v>
                </c:pt>
                <c:pt idx="1">
                  <c:v>23</c:v>
                </c:pt>
                <c:pt idx="2">
                  <c:v>11.600000000000001</c:v>
                </c:pt>
                <c:pt idx="3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D6-42CC-BC26-F807939F81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" b="0" i="0" u="none" strike="noStrike" kern="1200" baseline="0">
                <a:solidFill>
                  <a:schemeClr val="bg1"/>
                </a:solidFill>
                <a:latin typeface="Aptos Narrow" panose="020B00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77131119479633"/>
          <c:y val="5.5863229328954205E-2"/>
          <c:w val="0.40585296131461829"/>
          <c:h val="0.82179354920207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Ισχύει &amp; Μάλλον ισχύει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Τα εμβόλια covid ευθύνονται για πολλούς θανάτους </c:v>
                </c:pt>
                <c:pt idx="1">
                  <c:v>Το 5G προκαλεί καρκίνο</c:v>
                </c:pt>
                <c:pt idx="2">
                  <c:v>Μας ψεκάζουν </c:v>
                </c:pt>
                <c:pt idx="3">
                  <c:v>Υπήρχε παράνομο φορτίο με ξυλόλιο στην εμπορική αμαξοστοιχία  των Τεμπών 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45.3</c:v>
                </c:pt>
                <c:pt idx="1">
                  <c:v>18.200000000000003</c:v>
                </c:pt>
                <c:pt idx="2">
                  <c:v>22.9</c:v>
                </c:pt>
                <c:pt idx="3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6-42CC-BC26-F807939F815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Μάλλον δεν ισχύει &amp; Δεν ισχύει</c:v>
                </c:pt>
              </c:strCache>
            </c:strRef>
          </c:tx>
          <c:spPr>
            <a:solidFill>
              <a:srgbClr val="D4706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Τα εμβόλια covid ευθύνονται για πολλούς θανάτους </c:v>
                </c:pt>
                <c:pt idx="1">
                  <c:v>Το 5G προκαλεί καρκίνο</c:v>
                </c:pt>
                <c:pt idx="2">
                  <c:v>Μας ψεκάζουν </c:v>
                </c:pt>
                <c:pt idx="3">
                  <c:v>Υπήρχε παράνομο φορτίο με ξυλόλιο στην εμπορική αμαξοστοιχία  των Τεμπών 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44.2</c:v>
                </c:pt>
                <c:pt idx="1">
                  <c:v>58.099999999999994</c:v>
                </c:pt>
                <c:pt idx="2">
                  <c:v>66.100000000000009</c:v>
                </c:pt>
                <c:pt idx="3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D6-42CC-BC26-F807939F815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ΔΓ/ΔΑ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Τα εμβόλια covid ευθύνονται για πολλούς θανάτους </c:v>
                </c:pt>
                <c:pt idx="1">
                  <c:v>Το 5G προκαλεί καρκίνο</c:v>
                </c:pt>
                <c:pt idx="2">
                  <c:v>Μας ψεκάζουν </c:v>
                </c:pt>
                <c:pt idx="3">
                  <c:v>Υπήρχε παράνομο φορτίο με ξυλόλιο στην εμπορική αμαξοστοιχία  των Τεμπών 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10.5</c:v>
                </c:pt>
                <c:pt idx="1">
                  <c:v>23.7</c:v>
                </c:pt>
                <c:pt idx="2">
                  <c:v>10.9</c:v>
                </c:pt>
                <c:pt idx="3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D6-42CC-BC26-F807939F81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Narrow" panose="020B00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3913043478261"/>
          <c:y val="0.93908157448058704"/>
          <c:w val="0.60932968161588486"/>
          <c:h val="4.531767429847955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47073374677721"/>
          <c:y val="5.3584896960987914E-2"/>
          <c:w val="0.68202288242560416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4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EC-4A76-8312-AF1DA6512F0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EC-4A76-8312-AF1DA6512F0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EC-4A76-8312-AF1DA6512F0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EC-4A76-8312-AF1DA6512F0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EC-4A76-8312-AF1DA6512F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Πολύ συχνά /καθημερινά</c:v>
                </c:pt>
                <c:pt idx="1">
                  <c:v>Αρκετά συχνά/ κάποιες  φορές την εβδομάδα</c:v>
                </c:pt>
                <c:pt idx="2">
                  <c:v>Πιο αραιά / ελάχιστα</c:v>
                </c:pt>
                <c:pt idx="3">
                  <c:v>Ποτέ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25.7</c:v>
                </c:pt>
                <c:pt idx="1">
                  <c:v>28</c:v>
                </c:pt>
                <c:pt idx="2">
                  <c:v>24.6</c:v>
                </c:pt>
                <c:pt idx="3">
                  <c:v>21.3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EC-4A76-8312-AF1DA6512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36296698171687"/>
          <c:y val="6.4489250941703033E-2"/>
          <c:w val="0.74642718914355832"/>
          <c:h val="0.884286394465965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συχνά /καθημερινά</c:v>
                </c:pt>
              </c:strCache>
            </c:strRef>
          </c:tx>
          <c:spPr>
            <a:solidFill>
              <a:srgbClr val="337A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ΚΥΡΙΑ ΠΗΓΗ ΕΝΗΜΕΡΩΣΗΣ</c:v>
                </c:pt>
                <c:pt idx="9">
                  <c:v>Social Media</c:v>
                </c:pt>
              </c:strCache>
            </c:strRef>
          </c:cat>
          <c:val>
            <c:numRef>
              <c:f>Φύλλο1!$B$2:$B$11</c:f>
              <c:numCache>
                <c:formatCode>General</c:formatCode>
                <c:ptCount val="10"/>
                <c:pt idx="1">
                  <c:v>24.1</c:v>
                </c:pt>
                <c:pt idx="2">
                  <c:v>27.3</c:v>
                </c:pt>
                <c:pt idx="4">
                  <c:v>41.4</c:v>
                </c:pt>
                <c:pt idx="5">
                  <c:v>31.6</c:v>
                </c:pt>
                <c:pt idx="6">
                  <c:v>20</c:v>
                </c:pt>
                <c:pt idx="7">
                  <c:v>13.7</c:v>
                </c:pt>
                <c:pt idx="9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6-4BB6-9013-B1B4E430DA82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Αρκετά συχνά/ κάποιες  φορές την εβδομάδα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ΚΥΡΙΑ ΠΗΓΗ ΕΝΗΜΕΡΩΣΗΣ</c:v>
                </c:pt>
                <c:pt idx="9">
                  <c:v>Social Media</c:v>
                </c:pt>
              </c:strCache>
            </c:strRef>
          </c:cat>
          <c:val>
            <c:numRef>
              <c:f>Φύλλο1!$C$2:$C$11</c:f>
              <c:numCache>
                <c:formatCode>General</c:formatCode>
                <c:ptCount val="10"/>
                <c:pt idx="1">
                  <c:v>27.5</c:v>
                </c:pt>
                <c:pt idx="2">
                  <c:v>28.5</c:v>
                </c:pt>
                <c:pt idx="4">
                  <c:v>34.1</c:v>
                </c:pt>
                <c:pt idx="5">
                  <c:v>36.9</c:v>
                </c:pt>
                <c:pt idx="6">
                  <c:v>28.6</c:v>
                </c:pt>
                <c:pt idx="7">
                  <c:v>12.8</c:v>
                </c:pt>
                <c:pt idx="9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76-4BB6-9013-B1B4E430DA82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Σύνολο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Generation Z </c:v>
                </c:pt>
                <c:pt idx="5">
                  <c:v>Millennials </c:v>
                </c:pt>
                <c:pt idx="6">
                  <c:v>Generation X </c:v>
                </c:pt>
                <c:pt idx="7">
                  <c:v>Baby Boomers </c:v>
                </c:pt>
                <c:pt idx="8">
                  <c:v>ΚΥΡΙΑ ΠΗΓΗ ΕΝΗΜΕΡΩΣΗΣ</c:v>
                </c:pt>
                <c:pt idx="9">
                  <c:v>Social Media</c:v>
                </c:pt>
              </c:strCache>
            </c:strRef>
          </c:cat>
          <c:val>
            <c:numRef>
              <c:f>Φύλλο1!$D$2:$D$11</c:f>
              <c:numCache>
                <c:formatCode>General</c:formatCode>
                <c:ptCount val="10"/>
                <c:pt idx="1">
                  <c:v>51.6</c:v>
                </c:pt>
                <c:pt idx="2">
                  <c:v>55.8</c:v>
                </c:pt>
                <c:pt idx="4">
                  <c:v>75.5</c:v>
                </c:pt>
                <c:pt idx="5">
                  <c:v>68.5</c:v>
                </c:pt>
                <c:pt idx="6">
                  <c:v>48.6</c:v>
                </c:pt>
                <c:pt idx="7">
                  <c:v>26.5</c:v>
                </c:pt>
                <c:pt idx="9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76-4BB6-9013-B1B4E430DA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6903048640952E-2"/>
          <c:y val="1.6710694490796672E-2"/>
          <c:w val="0.94565136618386336"/>
          <c:h val="5.7622331945839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03845745005855"/>
          <c:y val="6.448929440774355E-2"/>
          <c:w val="0.78008761672953897"/>
          <c:h val="0.884286394465965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&amp; αρκετά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Στα social media</c:v>
                </c:pt>
                <c:pt idx="1">
                  <c:v>Στις εφημερίδες</c:v>
                </c:pt>
                <c:pt idx="2">
                  <c:v>Στην τηλεόραση</c:v>
                </c:pt>
                <c:pt idx="3">
                  <c:v>Στα ειδησεογραφικά sites</c:v>
                </c:pt>
                <c:pt idx="4">
                  <c:v>Από σχολιαστές /influencers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33.1</c:v>
                </c:pt>
                <c:pt idx="1">
                  <c:v>45.7</c:v>
                </c:pt>
                <c:pt idx="2">
                  <c:v>37.799999999999997</c:v>
                </c:pt>
                <c:pt idx="3">
                  <c:v>46.5</c:v>
                </c:pt>
                <c:pt idx="4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38-4274-BB01-2658F449D0D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ούτε πολύ ούτε λίγο</c:v>
                </c:pt>
              </c:strCache>
            </c:strRef>
          </c:tx>
          <c:spPr>
            <a:solidFill>
              <a:srgbClr val="FED02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Στα social media</c:v>
                </c:pt>
                <c:pt idx="1">
                  <c:v>Στις εφημερίδες</c:v>
                </c:pt>
                <c:pt idx="2">
                  <c:v>Στην τηλεόραση</c:v>
                </c:pt>
                <c:pt idx="3">
                  <c:v>Στα ειδησεογραφικά sites</c:v>
                </c:pt>
                <c:pt idx="4">
                  <c:v>Από σχολιαστές /influencers</c:v>
                </c:pt>
              </c:strCache>
            </c:strRef>
          </c:cat>
          <c:val>
            <c:numRef>
              <c:f>Φύλλο1!$C$2:$C$6</c:f>
              <c:numCache>
                <c:formatCode>General</c:formatCode>
                <c:ptCount val="5"/>
                <c:pt idx="0">
                  <c:v>34.700000000000003</c:v>
                </c:pt>
                <c:pt idx="1">
                  <c:v>28.7</c:v>
                </c:pt>
                <c:pt idx="2">
                  <c:v>27.8</c:v>
                </c:pt>
                <c:pt idx="3">
                  <c:v>29.7</c:v>
                </c:pt>
                <c:pt idx="4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38-4274-BB01-2658F449D0D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ελάχιστα &amp; καθόλου</c:v>
                </c:pt>
              </c:strCache>
            </c:strRef>
          </c:tx>
          <c:spPr>
            <a:solidFill>
              <a:srgbClr val="D4706E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19115685153421E-3"/>
                  <c:y val="2.388606310284097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24-4BD8-AECA-496FDBA5B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Στα social media</c:v>
                </c:pt>
                <c:pt idx="1">
                  <c:v>Στις εφημερίδες</c:v>
                </c:pt>
                <c:pt idx="2">
                  <c:v>Στην τηλεόραση</c:v>
                </c:pt>
                <c:pt idx="3">
                  <c:v>Στα ειδησεογραφικά sites</c:v>
                </c:pt>
                <c:pt idx="4">
                  <c:v>Από σχολιαστές /influencers</c:v>
                </c:pt>
              </c:strCache>
            </c:strRef>
          </c:cat>
          <c:val>
            <c:numRef>
              <c:f>Φύλλο1!$D$2:$D$6</c:f>
              <c:numCache>
                <c:formatCode>General</c:formatCode>
                <c:ptCount val="5"/>
                <c:pt idx="0">
                  <c:v>29.9</c:v>
                </c:pt>
                <c:pt idx="1">
                  <c:v>21.6</c:v>
                </c:pt>
                <c:pt idx="2">
                  <c:v>33.799999999999997</c:v>
                </c:pt>
                <c:pt idx="3">
                  <c:v>19.8</c:v>
                </c:pt>
                <c:pt idx="4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38-4274-BB01-2658F449D0DE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Στα social media</c:v>
                </c:pt>
                <c:pt idx="1">
                  <c:v>Στις εφημερίδες</c:v>
                </c:pt>
                <c:pt idx="2">
                  <c:v>Στην τηλεόραση</c:v>
                </c:pt>
                <c:pt idx="3">
                  <c:v>Στα ειδησεογραφικά sites</c:v>
                </c:pt>
                <c:pt idx="4">
                  <c:v>Από σχολιαστές /influencers</c:v>
                </c:pt>
              </c:strCache>
            </c:strRef>
          </c:cat>
          <c:val>
            <c:numRef>
              <c:f>Φύλλο1!$E$2:$E$6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3.9</c:v>
                </c:pt>
                <c:pt idx="2">
                  <c:v>0.6</c:v>
                </c:pt>
                <c:pt idx="3">
                  <c:v>4.0999999999999996</c:v>
                </c:pt>
                <c:pt idx="4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B-4B44-9AA0-5268A56C8E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60570295518139"/>
          <c:y val="1.9099920281346414E-2"/>
          <c:w val="0.75269198802426263"/>
          <c:h val="4.9005270719977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11BD-5C20-4080-97F8-559459E897EB}" type="datetimeFigureOut">
              <a:rPr lang="el-GR" smtClean="0"/>
              <a:t>9/3/2026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FA599-D3EC-4504-93A3-FF39B89463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12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39086D-D716-4FB7-9472-F5A5D1AA2C7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61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9B6F1-2A90-80FD-5A1B-F64A90E7C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8419BB-326F-DAE8-8E38-78B270D382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C15DF9-3AD0-E3D1-2FC2-98BC1A2D4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FF45C-CE5B-0778-8FDC-6C3AC408D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320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87C2B-D554-2C82-2AA9-BB4900A98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15345C-F9C0-5E77-6BF9-8ECDCCCAD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070E9B-3BBA-CB87-D14E-835788C0F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1D86E-D86D-E306-C02E-8ACFA816E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9274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D92B9-8C3E-608A-16BE-5F8FB3AD4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81A5C4-C848-3F03-99B2-3C32D8A3C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B346AF-6BF4-3B1C-25BA-74065DD26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08B30-162A-886B-4BA3-DE34B5AB3B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2216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58ACD-4CD8-03AF-15EE-A6E76085F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FE78A-71F2-3789-5DEE-8675C9BE7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79A0B-554B-9443-D663-743180F25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58106-007B-5D9D-1C44-158E1E5BE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289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DEAC9-1BF3-CF91-38B8-4CA8C0103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04A036C1-4B6C-2AF8-4F2B-CB277F4D49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DEB9FFAF-D08A-3F4E-1A6A-783565FD0E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30F247E3-9A5D-7AEF-4FFA-0C8265A2E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376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32EE6-1BF8-1B5F-40E8-89DC1FCC7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41BFC572-A2CC-29CD-0D96-8B60BED05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127870DD-5C42-2959-CC6D-A59E0DDD48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520C67ED-7585-7F11-8B7A-1472E69B3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829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5668E-859D-BBEA-AC4F-5640F3DF0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73575A45-5B5C-CA7C-83FB-D9FE871A7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4059A8E4-5D48-7B7C-1C9B-8B8F8DEE4C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E1635D43-EE4C-5F86-60CF-2FD3F6A97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567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28EDD-D57D-4AD6-D723-FA9997E4E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869D266C-2278-322E-C996-A1B1F9D970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560A4653-E83F-E542-E7CA-9534177F53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75620172-AB5A-8330-BA7E-DAD991F1A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1291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162F2-BA4A-AF59-E158-A87D6880D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D879B787-9A92-5776-47DF-71C362A6A7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B95AA265-18EB-03B0-4DC0-2D6537743E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4E805753-C624-C6F9-1AD4-5A754EED7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5458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86EC1-D4CE-EC09-A146-F630FBD75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C50F8B-F788-A58C-B698-33F85C5DFF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909D2D-AF36-F8A4-756B-21B512F15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9BBF1-2A59-40F2-D64B-F4D21C6B3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56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2F6D1-D402-14C3-52D8-5AF0AC34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>
            <a:extLst>
              <a:ext uri="{FF2B5EF4-FFF2-40B4-BE49-F238E27FC236}">
                <a16:creationId xmlns:a16="http://schemas.microsoft.com/office/drawing/2014/main" id="{4278CD1A-D524-F2E8-E47F-7FA631AFF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2 - Θέση σημειώσεων">
            <a:extLst>
              <a:ext uri="{FF2B5EF4-FFF2-40B4-BE49-F238E27FC236}">
                <a16:creationId xmlns:a16="http://schemas.microsoft.com/office/drawing/2014/main" id="{D81A6395-BBAD-83F4-08B5-2B2BEA83DC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>
            <a:extLst>
              <a:ext uri="{FF2B5EF4-FFF2-40B4-BE49-F238E27FC236}">
                <a16:creationId xmlns:a16="http://schemas.microsoft.com/office/drawing/2014/main" id="{C048A056-A14D-9C92-632E-29EF03808AC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39086D-D716-4FB7-9472-F5A5D1AA2C7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08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AE126-A8E9-4347-53A5-ADFA54C12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4B0F99-571A-DB3C-D042-B24E82DC3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465034-5E10-0A8D-9871-BF5976AE8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649CE-6ED0-9ED3-B9FF-738E47FAA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3768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BE605-AD2F-E038-865B-C2314336D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9802D0-7F29-3B72-4A5D-41856E177F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F8DF7-588D-5AA4-D3B6-4F7F38915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A967C-1730-4725-8719-D06924F96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6100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95A1B-76A1-7AD2-6CF9-B16B7B2E3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C45D16-F1B4-A1A2-5089-2221FBA84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FF267B-0A29-2409-682E-8601915B8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77696-8251-B633-0224-9B6BDA0AA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854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FFA51-1980-6C7C-901A-C57FB89BB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832B88-AA86-D71F-EBC1-9A6EDF018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D8A9D4-82F8-11F8-209C-7FBFAE108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F239A-9615-07D1-F3B0-2ECA29D88C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217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C3B61-DC46-6DF3-4043-675EF1987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F938D501-DF93-0895-456E-9A80C3DE89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048EA267-01DA-9564-D526-2E0354733B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27BD4C79-822C-B0F3-6114-446A0AC63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809D-17FE-433A-BBBA-390A884163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200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F1A0C-9C43-B041-F524-B022D34C3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73513-1825-898C-DF31-951EF4CF8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3785B3-274E-C6CA-6ED1-15E02CA92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C570F-9C44-2FCE-E949-85DE2911F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1429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96896-5051-4136-F453-ED385570B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422A5C-83EA-D3FC-4335-9B739C960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1F83BD-3009-766C-5915-0A4834380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16779-528A-9AE9-9EB2-19AD00C87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835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0A97A-5C9A-CBDC-5142-F517091B9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F9DC21-0E0F-FD45-24BA-DBDF2EDD3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8894AF-07CB-C0E0-BD6D-69DEC090C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E49EE-9ABE-E13F-C201-6CA143ED7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694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0302-712D-0960-7204-8169024FB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CD625B-F3B4-711F-6B93-204CC3999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986B27-020D-EFE2-ECF5-0D1CF31A3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5C672-FBB1-6FA6-E931-BBBEC4009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1266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884C1-3B3C-6ABD-8CA9-093849FD5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DBDDE0CE-6557-0441-104B-C2B29997D1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C775563E-244D-9814-A52E-7AE7BD3CEC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2B27A968-E2F1-A358-0F16-7A701CE33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21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677F8-F69B-9BDE-F89B-2B6948C14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45D725B3-ACA9-3679-1907-40D1E740EF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4B46B873-2513-66BD-31E6-59F21C2645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381D546A-9112-8E65-EB7F-26DF04874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523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66E84-8699-1547-536A-265B5CFFA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41225C68-31F1-D04E-8EAE-947CC1582B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E1FF1119-B9C8-B823-0F4A-9C4A1BE590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DC619A03-FC90-D9E0-5C53-55780BFA8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847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94FBB-1EF3-4CD3-E709-3504F5BBA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2C615-5B7C-9729-F4B5-34925E230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92B43-22ED-1F67-3AA7-321148D13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05B8E-8360-7EAA-64BD-FDE1F511A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6760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8ED72-73FE-F64F-E82A-23067CC43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BDA15-557A-90A3-95E2-5CB180DB4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F1782E-D123-0266-146C-D4471C373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E6B57-71DB-15E4-584B-BDC4BF958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323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53FA4-0C7B-EB03-A240-361D87A7F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E4E520-91B1-1C2B-5D2F-44F38C2C2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02D01-60B3-B4CB-BAD2-2D6CEA624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F49DF-6F96-DB9A-FB57-4B07D3161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301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89210-F519-B9F6-5ABC-836C5CEB0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3842491C-70C2-0EAC-BAF4-131FBC09B2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32051F53-5951-A0FE-F145-8C86DA8E80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8A7520AC-1DD8-71F9-4CCC-4D35F81A0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809D-17FE-433A-BBBA-390A884163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9741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87092-E87D-5402-47B1-F1310A5E9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7D72C1-C079-A7C4-D411-16A159F70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87507A-FCBD-7919-38ED-368F7CE4F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BA73-BC3D-7240-503A-FC69E01BE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761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6D993-4243-6A10-A3DF-798895C90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7ACF5B-A80C-BBA8-DB91-37CFF4C2B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D02C3-F7F6-F4B8-BD54-20305CCDC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B18D3-24E6-DAF0-BF34-1045BB4E8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198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2D0AF-643E-95AC-79D7-2D0776615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AD1BA-A4D4-286E-4173-9640DC1DF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C40B44-3208-1584-A92B-6419EDB0E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F3EE0-3065-2BB6-205C-0855576A21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702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2BB69-8275-FC02-E82D-5A77F778A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03010D-9056-D99C-728E-EC749C81F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D18F85-8F83-596C-A6C7-2391A2933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8E162-754B-25DD-5A75-C1B5B7349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2752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88F12-1888-4B32-5FE9-E85B72764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76B656-DF90-DA4D-BF67-1F62A3A56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D9A9D-3418-BC5B-5A08-2C39BD926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ADBA5-210D-6833-C1C4-37B80E2E1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7672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4E687-F894-9AEB-5644-474407F91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0CED4278-11F8-2E49-F295-20A2F30A3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3DB9DA46-5238-E93E-4926-509F4102C5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11D9C7E5-1DF0-ED0D-FAF5-0264775F9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4501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EB22D-6A8D-7B1F-3D2F-4C5E73D11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4EE5F1-30D0-F024-F2F9-D6D6F89BF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68B3F6-1A42-70A7-8F0E-3FE74467A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BAD45-0227-61C3-D2D8-DDD5DDDCC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3399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C2DFC-2913-FD2B-9475-5E7749910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F24B5700-1B61-A2B9-1013-B7CE953F7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EE56366D-E78C-96D0-8999-06FD7438B3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13FDAC77-E2B6-2AE7-3627-D53A260B0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809D-17FE-433A-BBBA-390A884163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62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F70F1-E37D-394E-289E-E792F8C6D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BE3915F5-C871-4362-B7F0-68C32F493D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AFF592E3-CA43-A5CC-D1B6-1D64C8DA31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954E70CE-B244-FD99-CA4C-68736AA19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24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648F0-FBA5-0810-C7BC-9FD5438F5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D555E89A-8B53-9DAC-D4AD-089B5319B8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8B9B41FD-ABCF-6C82-F0F6-B18E8B06CA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4033E8FC-82FB-2223-CD37-8D8ABBE16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49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94B8D-2170-AAC2-D3DA-3F8FE528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CA8494-1F0C-16DD-54CA-89341EBED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867BA-4DD0-7FAD-159C-1E9CF8CE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F5191-883E-8BB4-E38C-D4F1B66C1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34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E1EA6-F814-2288-9A31-266A926D6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CB7C2ABC-C4A1-B440-CE3A-9AF00FC0DB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CD3B7A73-B110-F921-DD3E-64886789A5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70E1CBC3-6681-83AB-59FD-8CC7D18E3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809D-17FE-433A-BBBA-390A884163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49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79E79-7875-000F-E1AA-1FD93261A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CC2FA-4B28-5D68-05EF-94D58D325F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46746A-A0EC-CD43-E904-AE44475AF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5EED1-A5D6-AEF7-D50B-411D476FB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1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71F87D-DD4B-4947-8B18-BFBB25079949}" type="datetime1">
              <a:rPr lang="en-US"/>
              <a:pPr lvl="0"/>
              <a:t>3/9/2026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03465F-C9C7-400B-B510-BB7D6F5847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460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D91992-8286-4204-B0A6-A28376B75F3C}" type="datetime1">
              <a:rPr lang="en-US"/>
              <a:pPr lvl="0"/>
              <a:t>3/9/2026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6496CE-3A2C-4CA2-887D-576094AFBC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7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2C8302-1B7A-491F-8ABD-0C786547A217}" type="datetime1">
              <a:rPr lang="en-US"/>
              <a:pPr lvl="0"/>
              <a:t>3/9/2026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11B5E0-6F12-4A0D-A3B9-B57499E3DC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4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0" y="0"/>
            <a:ext cx="12191996" cy="938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D9D9D9"/>
              </a:solidFill>
              <a:uFillTx/>
              <a:latin typeface="Calibri"/>
            </a:endParaRPr>
          </a:p>
        </p:txBody>
      </p:sp>
      <p:sp>
        <p:nvSpPr>
          <p:cNvPr id="3" name="Oval 11"/>
          <p:cNvSpPr/>
          <p:nvPr/>
        </p:nvSpPr>
        <p:spPr>
          <a:xfrm>
            <a:off x="11591638" y="277090"/>
            <a:ext cx="365760" cy="3657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81BD"/>
          </a:solidFill>
          <a:ln w="12701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8D92E4-9E1D-439B-B79E-80221FA86B74}" type="datetime1">
              <a:rPr lang="en-US"/>
              <a:pPr lvl="0"/>
              <a:t>3/9/2026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1353803" y="55412"/>
            <a:ext cx="822036" cy="807570"/>
          </a:xfrm>
        </p:spPr>
        <p:txBody>
          <a:bodyPr anchorCtr="1"/>
          <a:lstStyle>
            <a:lvl1pPr algn="ctr">
              <a:defRPr>
                <a:solidFill>
                  <a:srgbClr val="DCE6F2"/>
                </a:solidFill>
              </a:defRPr>
            </a:lvl1pPr>
          </a:lstStyle>
          <a:p>
            <a:pPr lvl="0"/>
            <a:fld id="{97F379A7-4B06-4CEE-B878-55A74E401D92}" type="slidenum">
              <a:t>‹#›</a:t>
            </a:fld>
            <a:endParaRPr lang="en-US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838203" y="55412"/>
            <a:ext cx="10515600" cy="807570"/>
          </a:xfrm>
        </p:spPr>
        <p:txBody>
          <a:bodyPr anchorCtr="1"/>
          <a:lstStyle>
            <a:lvl1pPr algn="ctr">
              <a:defRPr sz="1400">
                <a:solidFill>
                  <a:schemeClr val="bg1"/>
                </a:solidFill>
                <a:latin typeface="Aptos" panose="020B0004020202020204" pitchFamily="34" charset="0"/>
                <a:cs typeface="Microsoft Sans Serif" pitchFamily="34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45F907-D25A-0051-5732-E58C9CBD9A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21624"/>
            <a:ext cx="1046903" cy="1046903"/>
          </a:xfrm>
          <a:prstGeom prst="rect">
            <a:avLst/>
          </a:prstGeom>
        </p:spPr>
      </p:pic>
      <p:pic>
        <p:nvPicPr>
          <p:cNvPr id="16" name="Εικόνα 1">
            <a:extLst>
              <a:ext uri="{FF2B5EF4-FFF2-40B4-BE49-F238E27FC236}">
                <a16:creationId xmlns:a16="http://schemas.microsoft.com/office/drawing/2014/main" id="{8BAF1E82-BBC2-867C-F375-435E17681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50" y="6245150"/>
            <a:ext cx="2053806" cy="47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248834-6A2E-CF5C-0860-206C319E97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0" y="6408458"/>
            <a:ext cx="1111558" cy="3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975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0" y="5919112"/>
            <a:ext cx="12191996" cy="938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D9D9D9"/>
              </a:solidFill>
              <a:uFillTx/>
              <a:latin typeface="Calibri"/>
            </a:endParaRPr>
          </a:p>
        </p:txBody>
      </p:sp>
      <p:sp>
        <p:nvSpPr>
          <p:cNvPr id="3" name="Oval 8"/>
          <p:cNvSpPr/>
          <p:nvPr/>
        </p:nvSpPr>
        <p:spPr>
          <a:xfrm>
            <a:off x="11590020" y="6224073"/>
            <a:ext cx="365760" cy="3657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81BD"/>
          </a:solidFill>
          <a:ln w="12701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41500F-7648-432D-8EEA-02660CEC5BD6}" type="datetime1">
              <a:rPr lang="en-US"/>
              <a:pPr lvl="0"/>
              <a:t>3/9/2026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1353803" y="5992849"/>
            <a:ext cx="838203" cy="804672"/>
          </a:xfrm>
        </p:spPr>
        <p:txBody>
          <a:bodyPr anchorCtr="1"/>
          <a:lstStyle>
            <a:lvl1pPr algn="ctr">
              <a:defRPr>
                <a:solidFill>
                  <a:srgbClr val="DCE6F2"/>
                </a:solidFill>
              </a:defRPr>
            </a:lvl1pPr>
          </a:lstStyle>
          <a:p>
            <a:pPr lvl="0"/>
            <a:fld id="{D5357070-F991-420D-B243-E72C7D82A7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179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0" y="0"/>
            <a:ext cx="12191996" cy="938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D9D9D9"/>
              </a:solidFill>
              <a:uFillTx/>
              <a:latin typeface="Calibri"/>
            </a:endParaRPr>
          </a:p>
        </p:txBody>
      </p:sp>
      <p:sp>
        <p:nvSpPr>
          <p:cNvPr id="3" name="Oval 10"/>
          <p:cNvSpPr/>
          <p:nvPr/>
        </p:nvSpPr>
        <p:spPr>
          <a:xfrm>
            <a:off x="11591638" y="277090"/>
            <a:ext cx="365760" cy="3657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81BD"/>
          </a:solidFill>
          <a:ln w="12701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3" y="78802"/>
            <a:ext cx="10515600" cy="804672"/>
          </a:xfrm>
        </p:spPr>
        <p:txBody>
          <a:bodyPr anchorCtr="1"/>
          <a:lstStyle>
            <a:lvl1pPr algn="ctr">
              <a:defRPr sz="1400">
                <a:solidFill>
                  <a:schemeClr val="bg1"/>
                </a:solidFill>
                <a:latin typeface="Aptos" panose="020B0004020202020204" pitchFamily="34" charset="0"/>
                <a:cs typeface="Microsoft Sans Serif" pitchFamily="34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3ADC07-5DB2-4907-AFC9-8003D7511547}" type="datetime1">
              <a:rPr lang="en-US"/>
              <a:pPr lvl="0"/>
              <a:t>3/9/2026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1353803" y="69567"/>
            <a:ext cx="838203" cy="804672"/>
          </a:xfrm>
        </p:spPr>
        <p:txBody>
          <a:bodyPr anchorCtr="1"/>
          <a:lstStyle>
            <a:lvl1pPr algn="ctr">
              <a:defRPr>
                <a:solidFill>
                  <a:srgbClr val="F2F2F2"/>
                </a:solidFill>
              </a:defRPr>
            </a:lvl1pPr>
          </a:lstStyle>
          <a:p>
            <a:pPr lvl="0"/>
            <a:fld id="{D2BE896B-A06F-4102-95B0-915006DDAB1A}" type="slidenum"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1E8E0E-F559-0F49-03D2-7C027B414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21624"/>
            <a:ext cx="1046903" cy="1046903"/>
          </a:xfrm>
          <a:prstGeom prst="rect">
            <a:avLst/>
          </a:prstGeom>
        </p:spPr>
      </p:pic>
      <p:pic>
        <p:nvPicPr>
          <p:cNvPr id="18" name="Εικόνα 1">
            <a:extLst>
              <a:ext uri="{FF2B5EF4-FFF2-40B4-BE49-F238E27FC236}">
                <a16:creationId xmlns:a16="http://schemas.microsoft.com/office/drawing/2014/main" id="{7DE7E380-C293-6BF0-2395-FCAA2AC32E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50" y="6245150"/>
            <a:ext cx="2053806" cy="47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B7E363-636D-59A1-4F37-30AA8AE6B3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0" y="6408458"/>
            <a:ext cx="1111558" cy="3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9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0" y="0"/>
            <a:ext cx="12191996" cy="938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D9D9D9"/>
              </a:solidFill>
              <a:uFillTx/>
              <a:latin typeface="Calibri"/>
            </a:endParaRPr>
          </a:p>
        </p:txBody>
      </p:sp>
      <p:sp>
        <p:nvSpPr>
          <p:cNvPr id="3" name="Oval 12"/>
          <p:cNvSpPr/>
          <p:nvPr/>
        </p:nvSpPr>
        <p:spPr>
          <a:xfrm>
            <a:off x="11591638" y="277090"/>
            <a:ext cx="365760" cy="3657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81BD"/>
          </a:solidFill>
          <a:ln w="12701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46289F-89CE-4338-BD45-D369BC6FDF94}" type="datetime1">
              <a:rPr lang="en-US"/>
              <a:pPr lvl="0"/>
              <a:t>3/9/2026</a:t>
            </a:fld>
            <a:endParaRPr lang="en-US"/>
          </a:p>
        </p:txBody>
      </p:sp>
      <p:sp>
        <p:nvSpPr>
          <p:cNvPr id="9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839784" y="69567"/>
            <a:ext cx="10515600" cy="804672"/>
          </a:xfrm>
        </p:spPr>
        <p:txBody>
          <a:bodyPr anchorCtr="1"/>
          <a:lstStyle>
            <a:lvl1pPr algn="ctr">
              <a:defRPr sz="1400">
                <a:solidFill>
                  <a:schemeClr val="bg1"/>
                </a:solidFill>
                <a:latin typeface="Aptos" panose="020B0004020202020204" pitchFamily="34" charset="0"/>
                <a:cs typeface="Microsoft Sans Serif" pitchFamily="34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8"/>
          <p:cNvSpPr txBox="1">
            <a:spLocks noGrp="1"/>
          </p:cNvSpPr>
          <p:nvPr>
            <p:ph type="sldNum" sz="quarter" idx="8"/>
          </p:nvPr>
        </p:nvSpPr>
        <p:spPr>
          <a:xfrm>
            <a:off x="11352211" y="69567"/>
            <a:ext cx="839784" cy="823142"/>
          </a:xfrm>
        </p:spPr>
        <p:txBody>
          <a:bodyPr anchorCtr="1"/>
          <a:lstStyle>
            <a:lvl1pPr algn="ctr">
              <a:defRPr>
                <a:solidFill>
                  <a:srgbClr val="F2F2F2"/>
                </a:solidFill>
              </a:defRPr>
            </a:lvl1pPr>
          </a:lstStyle>
          <a:p>
            <a:pPr lvl="0"/>
            <a:fld id="{183A780E-7178-4848-B406-F4CDC06546BF}" type="slidenum">
              <a:t>‹#›</a:t>
            </a:fld>
            <a:endParaRPr lang="en-US"/>
          </a:p>
        </p:txBody>
      </p:sp>
      <p:pic>
        <p:nvPicPr>
          <p:cNvPr id="13" name="Εικόνα 1">
            <a:extLst>
              <a:ext uri="{FF2B5EF4-FFF2-40B4-BE49-F238E27FC236}">
                <a16:creationId xmlns:a16="http://schemas.microsoft.com/office/drawing/2014/main" id="{BE6CD0D4-73F2-845E-217B-CD72A3DEA7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50" y="6245150"/>
            <a:ext cx="2053806" cy="47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37B11D-CABF-A988-DAF4-06807E7292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21624"/>
            <a:ext cx="1046903" cy="10469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65A342-24B7-5DF9-B63F-FCB0F679D5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0" y="6408458"/>
            <a:ext cx="1111558" cy="3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359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D19CBE-88C4-4741-B6FC-CFE1EF458355}" type="datetime1">
              <a:rPr lang="en-US"/>
              <a:pPr lvl="0"/>
              <a:t>3/9/2026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B0133A-BAD8-4777-88C5-EA8731D3EB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5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769664-6D8A-4BF6-94E8-A437277AE796}" type="datetime1">
              <a:rPr lang="en-US"/>
              <a:pPr lvl="0"/>
              <a:t>3/9/2026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22BE14-9CF6-4458-BEE3-9ECE132A63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8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0CE341-A203-412A-A672-092D3055DA2A}" type="datetime1">
              <a:rPr lang="en-US"/>
              <a:pPr lvl="0"/>
              <a:t>3/9/2026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EF9B9-5277-4A94-819E-F5D58CD256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6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50F2D4-A3C4-4A89-B6FB-89BE102CA280}" type="datetime1">
              <a:rPr lang="en-US"/>
              <a:pPr lvl="0"/>
              <a:t>3/9/2026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B8D390-C06D-4896-A446-886847A40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475DD92-B6FC-4B4B-B495-F224EF892C90}" type="datetime1">
              <a:rPr lang="en-US"/>
              <a:pPr lvl="0"/>
              <a:t>3/9/2026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B7DB0A5-16BD-4741-8112-9A199A88D0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5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" panose="020B0004020202020204" pitchFamily="34" charset="0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 panose="020B0004020202020204" pitchFamily="34" charset="0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 panose="020B0004020202020204" pitchFamily="34" charset="0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 panose="020B0004020202020204" pitchFamily="34" charset="0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 panose="020B0004020202020204" pitchFamily="34" charset="0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 panose="020B00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FDC20F-B451-2C4C-ED74-51F126C1DD9F}"/>
              </a:ext>
            </a:extLst>
          </p:cNvPr>
          <p:cNvSpPr txBox="1"/>
          <p:nvPr/>
        </p:nvSpPr>
        <p:spPr>
          <a:xfrm>
            <a:off x="6759677" y="217196"/>
            <a:ext cx="5432323" cy="42473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lang="en-US" sz="4000" b="1" dirty="0">
              <a:solidFill>
                <a:srgbClr val="1949E1"/>
              </a:solidFill>
              <a:latin typeface="Aptos" panose="020B0004020202020204" pitchFamily="34" charset="0"/>
            </a:endParaRPr>
          </a:p>
          <a:p>
            <a:pPr algn="ctr"/>
            <a:r>
              <a:rPr lang="el-GR" sz="4000" b="1" dirty="0">
                <a:solidFill>
                  <a:srgbClr val="1949E1"/>
                </a:solidFill>
                <a:latin typeface="Aptos" panose="020B0004020202020204" pitchFamily="34" charset="0"/>
              </a:rPr>
              <a:t>ΑΝΑΖΗΤΩΝΤΑΣ </a:t>
            </a:r>
            <a:endParaRPr lang="en-US" sz="4000" b="1" dirty="0">
              <a:solidFill>
                <a:srgbClr val="1949E1"/>
              </a:solidFill>
              <a:latin typeface="Aptos" panose="020B0004020202020204" pitchFamily="34" charset="0"/>
            </a:endParaRPr>
          </a:p>
          <a:p>
            <a:pPr algn="ctr"/>
            <a:r>
              <a:rPr lang="el-GR" sz="4000" b="1" dirty="0">
                <a:solidFill>
                  <a:srgbClr val="1949E1"/>
                </a:solidFill>
                <a:latin typeface="Aptos" panose="020B0004020202020204" pitchFamily="34" charset="0"/>
              </a:rPr>
              <a:t>ΤΗΝ ΑΛΗΘΕΙΑ</a:t>
            </a:r>
            <a:endParaRPr lang="en-US" sz="4000" b="1" dirty="0">
              <a:solidFill>
                <a:srgbClr val="1949E1"/>
              </a:solidFill>
              <a:latin typeface="Aptos" panose="020B0004020202020204" pitchFamily="34" charset="0"/>
            </a:endParaRPr>
          </a:p>
          <a:p>
            <a:pPr algn="ctr"/>
            <a:endParaRPr lang="el-GR" b="1" dirty="0">
              <a:solidFill>
                <a:srgbClr val="1949E1"/>
              </a:solidFill>
              <a:latin typeface="Aptos" panose="020B0004020202020204" pitchFamily="34" charset="0"/>
            </a:endParaRPr>
          </a:p>
          <a:p>
            <a:pPr algn="ctr"/>
            <a:r>
              <a:rPr lang="el-GR" sz="2800" b="1" dirty="0">
                <a:solidFill>
                  <a:srgbClr val="1949E1"/>
                </a:solidFill>
                <a:latin typeface="Aptos" panose="020B0004020202020204" pitchFamily="34" charset="0"/>
              </a:rPr>
              <a:t>Τι πιστεύουν οι Έλληνες </a:t>
            </a:r>
          </a:p>
          <a:p>
            <a:pPr algn="ctr"/>
            <a:r>
              <a:rPr lang="el-GR" sz="2800" b="1" dirty="0">
                <a:solidFill>
                  <a:srgbClr val="1949E1"/>
                </a:solidFill>
                <a:latin typeface="Aptos" panose="020B0004020202020204" pitchFamily="34" charset="0"/>
              </a:rPr>
              <a:t>για τα </a:t>
            </a:r>
            <a:r>
              <a:rPr lang="en-US" sz="2800" b="1" dirty="0">
                <a:solidFill>
                  <a:srgbClr val="1949E1"/>
                </a:solidFill>
                <a:latin typeface="Aptos" panose="020B0004020202020204" pitchFamily="34" charset="0"/>
              </a:rPr>
              <a:t>fake news</a:t>
            </a:r>
          </a:p>
          <a:p>
            <a:pPr algn="ctr"/>
            <a:endParaRPr lang="en-US" sz="2800" dirty="0">
              <a:solidFill>
                <a:srgbClr val="1949E1"/>
              </a:solidFill>
              <a:latin typeface="Aptos" panose="020B0004020202020204" pitchFamily="34" charset="0"/>
            </a:endParaRPr>
          </a:p>
          <a:p>
            <a:pPr algn="ctr"/>
            <a:r>
              <a:rPr lang="el-GR" sz="2800" dirty="0">
                <a:solidFill>
                  <a:srgbClr val="1949E1"/>
                </a:solidFill>
                <a:latin typeface="Aptos" panose="020B0004020202020204" pitchFamily="34" charset="0"/>
              </a:rPr>
              <a:t>ΠΑΝΕΛΛΑΔΙΚΗ ΕΡΕΥΝΑ</a:t>
            </a:r>
          </a:p>
          <a:p>
            <a:pPr algn="ctr"/>
            <a:r>
              <a:rPr lang="el-GR" sz="2000" dirty="0">
                <a:solidFill>
                  <a:srgbClr val="1949E1"/>
                </a:solidFill>
                <a:latin typeface="Aptos" panose="020B0004020202020204" pitchFamily="34" charset="0"/>
              </a:rPr>
              <a:t>ΜΑΡΤΙΟΣ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391905-7AB1-9F24-582F-1CB58986B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0FC7E-A0C3-A0B4-1F4F-09DE883D8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474" y="5602709"/>
            <a:ext cx="4447619" cy="1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0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81E14-188D-DFEF-0926-C801BE1AC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E8F55D65-268A-7683-389F-A4C5C7CD392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38DA-BC85-4453-8B11-3974063323BF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B1E2993C-C839-CA85-5FDE-9F27FDAE2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2900" y="55412"/>
            <a:ext cx="10951869" cy="807570"/>
          </a:xfrm>
          <a:noFill/>
        </p:spPr>
        <p:txBody>
          <a:bodyPr vert="horz" wrap="square" lIns="91440" tIns="45720" rIns="91440" bIns="45720" rtlCol="0" anchor="ctr" anchorCtr="1" compatLnSpc="1">
            <a:norm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ΒΑΘΜΟΣ ΕΜΠΙΣΤΟΣΥΝΗΣ ΣΕ ΠΛΗΡΟΦΟΡΙΕΣ ΑΠΟ :</a:t>
            </a:r>
            <a:b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Πόσο θα λέγατε ότι εμπιστεύεστε  τις  ειδήσεις και πληροφορίες που συναντάτε:</a:t>
            </a:r>
            <a:endParaRPr lang="el-GR" sz="1800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F459F4F1-E435-F8A0-4A14-6349AF8F3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846807"/>
              </p:ext>
            </p:extLst>
          </p:nvPr>
        </p:nvGraphicFramePr>
        <p:xfrm>
          <a:off x="602900" y="1276139"/>
          <a:ext cx="10550769" cy="490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792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0443-6967-1027-4052-DF4F22756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4A07B15B-E2C4-424A-3DC6-2CDBF0D1214D}"/>
              </a:ext>
            </a:extLst>
          </p:cNvPr>
          <p:cNvGraphicFramePr/>
          <p:nvPr/>
        </p:nvGraphicFramePr>
        <p:xfrm>
          <a:off x="-360953" y="1372627"/>
          <a:ext cx="7365890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64E1992-C1D2-D602-57CB-226EED48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6" y="69567"/>
            <a:ext cx="11336593" cy="804672"/>
          </a:xfrm>
        </p:spPr>
        <p:txBody>
          <a:bodyPr>
            <a:noAutofit/>
          </a:bodyPr>
          <a:lstStyle/>
          <a:p>
            <a:r>
              <a:rPr lang="en-US" sz="2400" dirty="0">
                <a:ea typeface="Microsoft JhengHei" panose="020B0604030504040204" pitchFamily="34" charset="-120"/>
                <a:cs typeface="Microsoft Sans Serif" pitchFamily="34" charset="0"/>
              </a:rPr>
              <a:t>SOCIAL MEDIA: 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ΛΟΓΙΚΑ ΕΠΙΧΕΙΡΗΜΑΤΑ ή ΤΟΞΙΚΟΤΗΤΑ</a:t>
            </a:r>
            <a:r>
              <a:rPr lang="en-US" sz="2400" dirty="0"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br>
              <a:rPr lang="el-GR" sz="1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Πιστεύετε ότι στον δημόσιο διάλογο που αναπτύσσετε στα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social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media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(μέσα κοινωνικής δικτύωσης) </a:t>
            </a:r>
            <a:b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κυριαρχούν τα λογικά επιχειρήματα ή η τοξικότητα και ο εχθρικός λόγος; </a:t>
            </a:r>
            <a:endParaRPr lang="en-US" sz="8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2687975-65BF-544B-9193-5A5B1A3EA72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Αντιπολίτευση: Το παρασκήνιο της συμφωνίας για την πρόταση δυσπιστίας- Πότε  θα κατατεθεί - Libre">
            <a:extLst>
              <a:ext uri="{FF2B5EF4-FFF2-40B4-BE49-F238E27FC236}">
                <a16:creationId xmlns:a16="http://schemas.microsoft.com/office/drawing/2014/main" id="{56F0FA76-F142-40EE-1AB2-DD7BC78D17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517A757C-B358-B292-0D65-D04B93456EC3}"/>
              </a:ext>
            </a:extLst>
          </p:cNvPr>
          <p:cNvGraphicFramePr/>
          <p:nvPr/>
        </p:nvGraphicFramePr>
        <p:xfrm>
          <a:off x="5760720" y="1024374"/>
          <a:ext cx="6360155" cy="536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550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EC7F4-39F8-8440-E66A-696AF02B3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B6248D08-76A8-3BCE-9FAD-D0BFFB683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465307"/>
              </p:ext>
            </p:extLst>
          </p:nvPr>
        </p:nvGraphicFramePr>
        <p:xfrm>
          <a:off x="-552340" y="1654742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4D4A7952-C366-303E-5443-053DFB2C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ΑΝΗΣΥΧΙΑ ΓΙΑ ΤΗ ΔΙΑΔΟΣΗ ΨΕΥΔΩΝ ΕΙΔΗΣΕΩΝ</a:t>
            </a:r>
            <a:br>
              <a:rPr lang="el-GR" sz="1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Γενικά πόσο σας ανησυχεί η διάδοση ψευδών πληροφοριών και ειδήσεων;</a:t>
            </a:r>
            <a:endParaRPr lang="en-US" sz="8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702F7DEF-379C-28D3-17F6-C6ABF2E6A18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D819B-0690-EF84-0536-EB11C3A3A872}"/>
              </a:ext>
            </a:extLst>
          </p:cNvPr>
          <p:cNvSpPr txBox="1"/>
          <p:nvPr/>
        </p:nvSpPr>
        <p:spPr>
          <a:xfrm>
            <a:off x="419318" y="1208824"/>
            <a:ext cx="2440206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Λίγο &amp; Καθόλου: </a:t>
            </a: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13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F5769-32A4-728C-C39E-EC79C815F1C1}"/>
              </a:ext>
            </a:extLst>
          </p:cNvPr>
          <p:cNvSpPr txBox="1"/>
          <p:nvPr/>
        </p:nvSpPr>
        <p:spPr>
          <a:xfrm>
            <a:off x="3422379" y="5983761"/>
            <a:ext cx="2432460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Πολύ &amp; Αρκετά: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86.7%</a:t>
            </a:r>
          </a:p>
        </p:txBody>
      </p:sp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A5BCE2A2-AFFF-61BA-FDFC-3104935CB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672804"/>
              </p:ext>
            </p:extLst>
          </p:nvPr>
        </p:nvGraphicFramePr>
        <p:xfrm>
          <a:off x="5687367" y="964641"/>
          <a:ext cx="6504633" cy="560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89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BF138-265E-D090-57AB-0E2A70276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275DEBC3-61CB-82BB-CD4D-463894300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705079"/>
              </p:ext>
            </p:extLst>
          </p:nvPr>
        </p:nvGraphicFramePr>
        <p:xfrm>
          <a:off x="211015" y="1702224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5753A12-E243-1BF8-6CE6-C0E62DF0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err="1">
                <a:ea typeface="Microsoft JhengHei" panose="020B0604030504040204" pitchFamily="34" charset="-120"/>
                <a:cs typeface="Microsoft Sans Serif" pitchFamily="34" charset="0"/>
              </a:rPr>
              <a:t>ΜΠΟΡΕΙ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 ΝΑ ΔΙΑΚΡΙΝΕΙ Ο ΜΕΣΟΣ ΠΟΛΙΤΗΣ ΜΙΑ ΨΕΥΔΗ ΕΙΔΗΣΗ;</a:t>
            </a:r>
            <a:br>
              <a:rPr lang="el-GR" sz="1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Πόσο εύκολο ή δύσκολο θεωρείτε να διακρίνει ο μέσος πολίτης  μια ψευδή είδηση;</a:t>
            </a:r>
            <a:endParaRPr lang="en-US" sz="8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B540A3A-22C5-64A4-C9B9-27FCAA65F5A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436BC-C6B2-AC6F-15E3-D181B2038B7F}"/>
              </a:ext>
            </a:extLst>
          </p:cNvPr>
          <p:cNvSpPr txBox="1"/>
          <p:nvPr/>
        </p:nvSpPr>
        <p:spPr>
          <a:xfrm>
            <a:off x="211015" y="1289773"/>
            <a:ext cx="2853733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Πολύ &amp; Σχετικά εύκολο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24.8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471D8-F379-F28F-0F00-3E7C75C44CC9}"/>
              </a:ext>
            </a:extLst>
          </p:cNvPr>
          <p:cNvSpPr txBox="1"/>
          <p:nvPr/>
        </p:nvSpPr>
        <p:spPr>
          <a:xfrm>
            <a:off x="3850652" y="6299830"/>
            <a:ext cx="2844674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Πολύ &amp; Αρκετά</a:t>
            </a: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δύσκολο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73.5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E025D2CC-529B-F508-16AA-B44C24C5EA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317196"/>
              </p:ext>
            </p:extLst>
          </p:nvPr>
        </p:nvGraphicFramePr>
        <p:xfrm>
          <a:off x="5687368" y="964641"/>
          <a:ext cx="6504628" cy="567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170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5FE4F-DA1F-2E94-30E4-1232261D5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BCFE10CA-E0D4-20DB-0EA1-AA7807A3C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826534"/>
              </p:ext>
            </p:extLst>
          </p:nvPr>
        </p:nvGraphicFramePr>
        <p:xfrm>
          <a:off x="-82052" y="1606635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D0504CB-689D-6983-6BE5-F07EC6C6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err="1">
                <a:ea typeface="Microsoft JhengHei" panose="020B0604030504040204" pitchFamily="34" charset="-120"/>
                <a:cs typeface="Microsoft Sans Serif" pitchFamily="34" charset="0"/>
              </a:rPr>
              <a:t>ΜΠΟΡΕΙ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 ΝΑ ΔΙΑΚΡΙΝΕΙ Ο ΙΔΙΟΣ ΜΙΑ ΨΕΥΔΗ ΕΙΔΗΣΗ;</a:t>
            </a:r>
            <a:br>
              <a:rPr lang="el-GR" sz="1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Εσείς προσωπικά πόσο εύκολο θεωρείτε να διακρίνετε μια ψευδή είδηση;</a:t>
            </a:r>
            <a:endParaRPr lang="en-US" sz="8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C335D87-022B-39CE-40A0-8DA56A05A49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1D7E25-991A-03A8-E2DC-64AA6268F28C}"/>
              </a:ext>
            </a:extLst>
          </p:cNvPr>
          <p:cNvSpPr txBox="1"/>
          <p:nvPr/>
        </p:nvSpPr>
        <p:spPr>
          <a:xfrm>
            <a:off x="1974170" y="5820005"/>
            <a:ext cx="2711284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Πολύ &amp; Σχετικά εύκολο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55.1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5F3B0-26A1-EBFA-DD20-05AA116D57D6}"/>
              </a:ext>
            </a:extLst>
          </p:cNvPr>
          <p:cNvSpPr txBox="1"/>
          <p:nvPr/>
        </p:nvSpPr>
        <p:spPr>
          <a:xfrm>
            <a:off x="3329812" y="1242459"/>
            <a:ext cx="2702677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Πολύ &amp; Αρκετά</a:t>
            </a: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δύσκολο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43.5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DF719578-F23F-A955-4CD6-24E8CEDA71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726826"/>
              </p:ext>
            </p:extLst>
          </p:nvPr>
        </p:nvGraphicFramePr>
        <p:xfrm>
          <a:off x="5687368" y="964641"/>
          <a:ext cx="6504628" cy="567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487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983D3-CC59-FEEF-D96C-F28CBD290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23F9D0-B204-EDA0-7438-21007606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ΣΥΝΑΝΤΗΣΑΝ ΨΕΥΔΕΣ / ΠΑΡΑΠΛΑΝΗΤΙΚΟ ΠΕΡΙΕΧΟΜΕΝΟ</a:t>
            </a:r>
            <a:br>
              <a:rPr lang="el-GR" sz="1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Το τελευταίο διάστημα, πόσο συχνά αισθανθήκατε ότι συναντήσατε ψευδές / παραπλανητικό περιεχόμενο; </a:t>
            </a:r>
            <a:endParaRPr lang="en-US" sz="8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DD8563B-85E2-A51D-7A9E-A5C8F7DB1A4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62A6C0C0-8619-EAE4-3FE4-1B1B35FEF5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800674"/>
              </p:ext>
            </p:extLst>
          </p:nvPr>
        </p:nvGraphicFramePr>
        <p:xfrm>
          <a:off x="1" y="1235908"/>
          <a:ext cx="6095999" cy="520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CFBEBE22-B6CF-AB5E-2D65-E70AA48E6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932850"/>
              </p:ext>
            </p:extLst>
          </p:nvPr>
        </p:nvGraphicFramePr>
        <p:xfrm>
          <a:off x="5831840" y="1075174"/>
          <a:ext cx="6360155" cy="536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6EDC1AA4-E87F-F99A-7984-3F1B18B02D25}"/>
              </a:ext>
            </a:extLst>
          </p:cNvPr>
          <p:cNvSpPr/>
          <p:nvPr/>
        </p:nvSpPr>
        <p:spPr>
          <a:xfrm>
            <a:off x="5697415" y="1808703"/>
            <a:ext cx="398585" cy="1055077"/>
          </a:xfrm>
          <a:prstGeom prst="rightBrace">
            <a:avLst/>
          </a:prstGeom>
          <a:ln w="12700">
            <a:solidFill>
              <a:srgbClr val="379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F9816-D638-79EC-93CC-57D3E8D8DF68}"/>
              </a:ext>
            </a:extLst>
          </p:cNvPr>
          <p:cNvSpPr txBox="1"/>
          <p:nvPr/>
        </p:nvSpPr>
        <p:spPr>
          <a:xfrm>
            <a:off x="6096000" y="2182352"/>
            <a:ext cx="69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62.3</a:t>
            </a:r>
          </a:p>
        </p:txBody>
      </p:sp>
    </p:spTree>
    <p:extLst>
      <p:ext uri="{BB962C8B-B14F-4D97-AF65-F5344CB8AC3E}">
        <p14:creationId xmlns:p14="http://schemas.microsoft.com/office/powerpoint/2010/main" val="167937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9A51D-2542-F8E4-80BF-CBAFC7920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DF542B02-8464-0163-D470-10FA82BFB45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16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A4DA51B2-6E63-312B-DACB-C630BCC33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ΣΕ ΠΟΙΑ ΘΕΜΑΤΑ ΣΥΝΑΝΤΟΥΝ ΠΙΟ ΣΥΧΝΑ </a:t>
            </a:r>
            <a:r>
              <a:rPr lang="en-US" sz="2400" dirty="0">
                <a:ea typeface="Microsoft JhengHei" panose="020B0604030504040204" pitchFamily="34" charset="-120"/>
                <a:cs typeface="Microsoft Sans Serif" pitchFamily="34" charset="0"/>
              </a:rPr>
              <a:t>FAKE NEWS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br>
              <a:rPr lang="el-GR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Σε ποιες θεματικές συναντάτε πιο συχνά παραπλανητικές ή ψευδείς ειδήσεις; (έως 2 απαντήσεις)</a:t>
            </a:r>
            <a:endParaRPr lang="el-GR" sz="1200" b="1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4834BD2A-F155-F76C-92D4-F57222565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883452"/>
              </p:ext>
            </p:extLst>
          </p:nvPr>
        </p:nvGraphicFramePr>
        <p:xfrm>
          <a:off x="1106424" y="1014620"/>
          <a:ext cx="9409176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5188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813AD-D9A2-1E58-D7E3-FE48F9DD4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0BDE367A-C558-78CA-E36D-16F3D807E14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17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119C7681-2D8F-0797-2F1B-88033168F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ΤΙ ΠΡΟΔΙΔΕΙ ΟΤΙ ΚΑΤΙ ΕΙΝΑΙ FAKE / ΠΑΡΑΠΛΑΝΗΤΙΚΟ</a:t>
            </a:r>
            <a:br>
              <a:rPr lang="el-GR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Τι σας κάνει να υποπτεύεστε ότι κάτι είναι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fake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/ παραπλανητικό; (έως 3 επιλογές)</a:t>
            </a:r>
            <a:endParaRPr lang="el-GR" sz="1200" b="1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F27198FF-0FDC-CEB6-DB43-886AF2E32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067576"/>
              </p:ext>
            </p:extLst>
          </p:nvPr>
        </p:nvGraphicFramePr>
        <p:xfrm>
          <a:off x="492369" y="1014620"/>
          <a:ext cx="10023231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61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9450C-C656-30F5-1900-41D17CECA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F37EFAEE-A825-599A-29A7-7E8509C39C1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18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B7B81DAE-FC26-94FF-88A8-E0017F5E3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n-US" sz="2400" dirty="0">
                <a:ea typeface="Microsoft JhengHei" panose="020B0604030504040204" pitchFamily="34" charset="-120"/>
                <a:cs typeface="Microsoft Sans Serif" pitchFamily="34" charset="0"/>
              </a:rPr>
              <a:t>TI 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ΚΑΝΟΥΝ ΟΤΑΝ ΑΜΦΙΒΑΛΛΟΥΝ ΓΙΑ ΤΗΝ ΕΓΚΥΡΟΤΗΤΑ ΜΙΑΣ ΕΙΔΗΣΗΣ</a:t>
            </a:r>
            <a:br>
              <a:rPr lang="el-GR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Τι κάνετε όταν δεν είστε σίγουρος/η για την εγκυρότητα μιας είδησης; (πολλαπλής επιλογής)</a:t>
            </a:r>
            <a:endParaRPr lang="el-GR" sz="1200" b="1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5F95BA26-A5F3-4DF8-47B2-5CF7B9D91A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08191"/>
              </p:ext>
            </p:extLst>
          </p:nvPr>
        </p:nvGraphicFramePr>
        <p:xfrm>
          <a:off x="492369" y="1014620"/>
          <a:ext cx="10023231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0035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6AAF4-627C-10A3-CDC2-1FAEEB95B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B7EBB5B8-8052-294F-EC84-C3B5C48BA45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19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1497B495-48CD-546B-F410-2CB0E5030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ΠΟΙΟΙ ΒΡΙΣΚΟΝΤΑΙ ΠΙΣΩ ΑΠΟ ΤΑ </a:t>
            </a:r>
            <a:r>
              <a:rPr lang="el-GR" sz="2400" dirty="0" err="1">
                <a:ea typeface="Microsoft JhengHei" panose="020B0604030504040204" pitchFamily="34" charset="-120"/>
                <a:cs typeface="Microsoft Sans Serif" pitchFamily="34" charset="0"/>
              </a:rPr>
              <a:t>FAKE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2400" dirty="0" err="1">
                <a:ea typeface="Microsoft JhengHei" panose="020B0604030504040204" pitchFamily="34" charset="-120"/>
                <a:cs typeface="Microsoft Sans Serif" pitchFamily="34" charset="0"/>
              </a:rPr>
              <a:t>NEWS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br>
              <a:rPr lang="el-GR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Ποιοι πιστεύετε ότι βρίσκονται συνήθως πίσω από τα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fake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news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; (ΕΩΣ 2 ΕΠΙΛΟΓΕΣ)</a:t>
            </a:r>
            <a:endParaRPr lang="el-GR" sz="1200" b="1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6C3B855E-661A-4D24-A0E1-1ECEC9126BA2}"/>
              </a:ext>
            </a:extLst>
          </p:cNvPr>
          <p:cNvGraphicFramePr/>
          <p:nvPr/>
        </p:nvGraphicFramePr>
        <p:xfrm>
          <a:off x="1106424" y="1014620"/>
          <a:ext cx="9409176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990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αριθμού διαφάνειας"/>
          <p:cNvSpPr txBox="1"/>
          <p:nvPr/>
        </p:nvSpPr>
        <p:spPr>
          <a:xfrm>
            <a:off x="11353803" y="55412"/>
            <a:ext cx="822036" cy="807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DCE6F2"/>
                </a:solidFill>
                <a:uFillTx/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76C8C-8A53-411C-B374-DF7FC38B3C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dirty="0">
                <a:latin typeface="Aptos" panose="020B0004020202020204" pitchFamily="34" charset="0"/>
                <a:ea typeface="Microsoft JhengHei" pitchFamily="34"/>
              </a:rPr>
              <a:t>ΤΑΥΤΟΤΗΤΑ ΤΗΣ ΕΡΕΥΝΑΣ</a:t>
            </a:r>
            <a:endParaRPr lang="en-US" sz="2800" dirty="0">
              <a:latin typeface="Aptos" panose="020B0004020202020204" pitchFamily="34" charset="0"/>
              <a:ea typeface="Microsoft JhengHei" pitchFamily="34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495553" y="1844673"/>
            <a:ext cx="4608511" cy="369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2B74E5-76E5-4559-BCC5-7ADEB302E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715743"/>
              </p:ext>
            </p:extLst>
          </p:nvPr>
        </p:nvGraphicFramePr>
        <p:xfrm>
          <a:off x="619432" y="1075124"/>
          <a:ext cx="11242428" cy="5049270"/>
        </p:xfrm>
        <a:graphic>
          <a:graphicData uri="http://schemas.openxmlformats.org/drawingml/2006/table">
            <a:tbl>
              <a:tblPr/>
              <a:tblGrid>
                <a:gridCol w="2670272">
                  <a:extLst>
                    <a:ext uri="{9D8B030D-6E8A-4147-A177-3AD203B41FA5}">
                      <a16:colId xmlns:a16="http://schemas.microsoft.com/office/drawing/2014/main" val="3630281328"/>
                    </a:ext>
                  </a:extLst>
                </a:gridCol>
                <a:gridCol w="8572156">
                  <a:extLst>
                    <a:ext uri="{9D8B030D-6E8A-4147-A177-3AD203B41FA5}">
                      <a16:colId xmlns:a16="http://schemas.microsoft.com/office/drawing/2014/main" val="2795996467"/>
                    </a:ext>
                  </a:extLst>
                </a:gridCol>
              </a:tblGrid>
              <a:tr h="3805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cap="none" spc="0" baseline="0" noProof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Η έρευνα πραγματοποιήθηκε από την </a:t>
                      </a:r>
                      <a:r>
                        <a:rPr lang="en-US" sz="1400" b="0" i="0" u="none" strike="noStrike" kern="1200" cap="none" spc="0" baseline="0" noProof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MARC</a:t>
                      </a:r>
                      <a:r>
                        <a:rPr lang="el-GR" sz="1400" b="0" i="0" u="none" strike="noStrike" kern="1200" cap="none" spc="0" baseline="0" noProof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A.E.</a:t>
                      </a:r>
                      <a:r>
                        <a:rPr lang="en-US" sz="1400" b="0" i="0" u="none" strike="noStrike" kern="1200" cap="none" spc="0" baseline="0" noProof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-</a:t>
                      </a:r>
                      <a:r>
                        <a:rPr lang="el-GR" sz="1400" b="0" i="0" u="none" strike="noStrike" kern="1200" cap="none" spc="0" baseline="0" noProof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- Αριθμός Μητρώου </a:t>
                      </a:r>
                      <a:r>
                        <a:rPr lang="el-GR" sz="1400" b="0" i="0" u="none" strike="noStrike" kern="1200" cap="none" spc="0" baseline="0" noProof="0" dirty="0" err="1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Ε.Σ.Ρ</a:t>
                      </a:r>
                      <a:r>
                        <a:rPr lang="el-GR" sz="1400" b="0" i="0" u="none" strike="noStrike" kern="1200" cap="none" spc="0" baseline="0" noProof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.: 1 (ΕΝΑ).</a:t>
                      </a:r>
                      <a:endParaRPr lang="en-US" sz="1400" b="0" i="0" u="none" strike="noStrike" kern="1200" cap="none" spc="0" baseline="0" noProof="0" dirty="0">
                        <a:solidFill>
                          <a:srgbClr val="000000"/>
                        </a:solidFill>
                        <a:uFillTx/>
                        <a:latin typeface="Aptos" panose="020B0004020202020204" pitchFamily="34" charset="0"/>
                        <a:ea typeface="Microsoft JhengHei" panose="020B0604030504040204" pitchFamily="34" charset="-120"/>
                        <a:cs typeface="Microsoft Sans Serif" pitchFamily="34"/>
                      </a:endParaRPr>
                    </a:p>
                    <a:p>
                      <a:pPr algn="l" rtl="0" fontAlgn="ctr"/>
                      <a:endParaRPr lang="el-GR" sz="14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ptos" panose="020B0004020202020204" pitchFamily="34" charset="0"/>
                        <a:ea typeface="Microsoft JhengHei" panose="020B0604030504040204" pitchFamily="34" charset="-120"/>
                        <a:cs typeface="Microsoft Sans Serif" pitchFamily="34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l-GR" sz="11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Microsoft Sans Serif" pitchFamily="34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740585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ΕΝΤΟΛΕΑΣ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Γενική Γραμματεία Επικοινωνίας και Ενημέρωσης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500459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ΕΞΕΤΑΖΟΜΕΝΟΣ ΠΛΗΘΥΣΜΟΣ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Άνδρες και γυναίκες, 17 ετών και άνω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072023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ΜΕΓΕΘΟΣ ΔΕΙΓΜΑΤΟΣ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1.201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άτομα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058648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ΧΡΟΝΙΚΟ ΔΙΑΣΤΗΜΑ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Μάρτιος 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906126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ΠΕΡΙΟΧΗ ΔΙΕΞΑΓΩΓΗΣ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Πανελλαδική κάλυψη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198676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ΜΕΘΟΔΟΣ ΔΕΙΓΜΑΤΟΛΗΨΙΑΣ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Πολυσταδιακή τυχαία δειγματοληψία με χρήση </a:t>
                      </a:r>
                      <a:r>
                        <a:rPr lang="el-GR" sz="1400" b="0" i="0" u="none" strike="noStrike" kern="1200" cap="none" spc="0" baseline="0" dirty="0" err="1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quota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βάσει φύλου, ηλικίας και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γεωγραφικής κατανομής.</a:t>
                      </a:r>
                      <a:endParaRPr lang="en-US" sz="14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ptos" panose="020B0004020202020204" pitchFamily="34" charset="0"/>
                        <a:ea typeface="Microsoft JhengHei" panose="020B0604030504040204" pitchFamily="34" charset="-120"/>
                        <a:cs typeface="Microsoft Sans Serif" pitchFamily="34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034331"/>
                  </a:ext>
                </a:extLst>
              </a:tr>
              <a:tr h="380539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ΜΕΘΟΔΟΣ ΣΥΛΛΟΓΗΣ ΣΤΟΙΧΕΙΩΝ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Τηλεφωνικές συνεντεύξεις βάσει ηλεκτρονικού ερωτηματολογίου και </a:t>
                      </a:r>
                      <a:r>
                        <a:rPr lang="el-GR" sz="1400" b="0" i="0" u="none" strike="noStrike" kern="1200" cap="none" spc="0" baseline="0" dirty="0" err="1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αυτοσυμπληρούμενα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ερωτηματολόγια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online 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(CATI &amp;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CAWI)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445419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ΕΡΓΑΣΤΗΚΑΝ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kern="1200" cap="none" spc="0" baseline="0" dirty="0">
                          <a:solidFill>
                            <a:schemeClr val="tx1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13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chemeClr val="tx1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ερευνητές &amp; 2 επόπτες.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863168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ΜΕΓΙΣΤΟ ΣΤΑΤΙΣΤΙΚΟ ΣΦΑΛΜΑ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+2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.8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308230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ΣΤΑΘΜΙΣΕΙΣ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 βάση το φύλο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και την ηλικία 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2479"/>
                  </a:ext>
                </a:extLst>
              </a:tr>
              <a:tr h="380539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ΕΛΕΓΧΟΙ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Έλεγχος λογικών συσχετίσεων και έλεγχος πληρότητας στο 100%, έλεγχος με συνακρόαση σε ποσοστό 20% των συνεντεύξεων.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57982"/>
                  </a:ext>
                </a:extLst>
              </a:tr>
              <a:tr h="380539"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ptos" panose="020B0004020202020204" pitchFamily="34" charset="0"/>
                        <a:ea typeface="Microsoft JhengHei" panose="020B0604030504040204" pitchFamily="34" charset="-120"/>
                        <a:cs typeface="Microsoft Sans Serif" pitchFamily="34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Η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MARC A.E. 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είναι μέλος του ΣΕΔΕΑ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&amp;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της ESOMAR και τηρεί τον κανονισμό του Π.Ε.Σ.Σ. και τους διεθνείς κώδικες δεοντολογίας για την διεξαγωγή και δημοσιοποίηση ερευνών κοινής γνώμης.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280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962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6DD98-561C-53AD-0EBD-4EF57DECA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D5CCAE-8031-B0CC-35A7-58A5C8984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03059"/>
              </p:ext>
            </p:extLst>
          </p:nvPr>
        </p:nvGraphicFramePr>
        <p:xfrm>
          <a:off x="1125357" y="3706762"/>
          <a:ext cx="9905999" cy="253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139">
                  <a:extLst>
                    <a:ext uri="{9D8B030D-6E8A-4147-A177-3AD203B41FA5}">
                      <a16:colId xmlns:a16="http://schemas.microsoft.com/office/drawing/2014/main" val="2341668489"/>
                    </a:ext>
                  </a:extLst>
                </a:gridCol>
                <a:gridCol w="1208050">
                  <a:extLst>
                    <a:ext uri="{9D8B030D-6E8A-4147-A177-3AD203B41FA5}">
                      <a16:colId xmlns:a16="http://schemas.microsoft.com/office/drawing/2014/main" val="3110523897"/>
                    </a:ext>
                  </a:extLst>
                </a:gridCol>
                <a:gridCol w="1208050">
                  <a:extLst>
                    <a:ext uri="{9D8B030D-6E8A-4147-A177-3AD203B41FA5}">
                      <a16:colId xmlns:a16="http://schemas.microsoft.com/office/drawing/2014/main" val="1522682658"/>
                    </a:ext>
                  </a:extLst>
                </a:gridCol>
                <a:gridCol w="1229060">
                  <a:extLst>
                    <a:ext uri="{9D8B030D-6E8A-4147-A177-3AD203B41FA5}">
                      <a16:colId xmlns:a16="http://schemas.microsoft.com/office/drawing/2014/main" val="1283288761"/>
                    </a:ext>
                  </a:extLst>
                </a:gridCol>
                <a:gridCol w="1349242">
                  <a:extLst>
                    <a:ext uri="{9D8B030D-6E8A-4147-A177-3AD203B41FA5}">
                      <a16:colId xmlns:a16="http://schemas.microsoft.com/office/drawing/2014/main" val="1579718680"/>
                    </a:ext>
                  </a:extLst>
                </a:gridCol>
                <a:gridCol w="1205729">
                  <a:extLst>
                    <a:ext uri="{9D8B030D-6E8A-4147-A177-3AD203B41FA5}">
                      <a16:colId xmlns:a16="http://schemas.microsoft.com/office/drawing/2014/main" val="458455916"/>
                    </a:ext>
                  </a:extLst>
                </a:gridCol>
                <a:gridCol w="1205729">
                  <a:extLst>
                    <a:ext uri="{9D8B030D-6E8A-4147-A177-3AD203B41FA5}">
                      <a16:colId xmlns:a16="http://schemas.microsoft.com/office/drawing/2014/main" val="723465020"/>
                    </a:ext>
                  </a:extLst>
                </a:gridCol>
              </a:tblGrid>
              <a:tr h="391088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ΑΥΤΟΤΟΠΟΘΕΤΗΣΗ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89626"/>
                  </a:ext>
                </a:extLst>
              </a:tr>
              <a:tr h="418043"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Δεξιά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Κεντροδεξιά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Κέντρο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Κεντροαριστερά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Αριστερά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Χωρίς ταύτιση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755995"/>
                  </a:ext>
                </a:extLst>
              </a:tr>
              <a:tr h="3337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Εταιρείες / άτομα που αποσκοπούν στην εξαπάτηση του κοινού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48.4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55.8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48.7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13878"/>
                  </a:ext>
                </a:extLst>
              </a:tr>
              <a:tr h="3435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Τρολς</a:t>
                      </a:r>
                      <a:r>
                        <a:rPr lang="el-G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πολιτικών κομμάτων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32.5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38.6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45.1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44.4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25.4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56882"/>
                  </a:ext>
                </a:extLst>
              </a:tr>
              <a:tr h="3550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Τα ίδια τα </a:t>
                      </a:r>
                      <a:r>
                        <a:rPr lang="el-G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site</a:t>
                      </a:r>
                      <a:r>
                        <a:rPr lang="el-G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l-G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clickbait</a:t>
                      </a:r>
                      <a:r>
                        <a:rPr lang="el-G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31.9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38.6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31.3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32.6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28.4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u="sng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27.1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90055"/>
                  </a:ext>
                </a:extLst>
              </a:tr>
              <a:tr h="3098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Κρατικές υπηρεσίες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32.1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26.8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31.7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32.7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26.7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323107"/>
                  </a:ext>
                </a:extLst>
              </a:tr>
              <a:tr h="3098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Ξένες υπηρεσίες προπαγάνδας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28.6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24.4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25.8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21.1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17.2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297044"/>
                  </a:ext>
                </a:extLst>
              </a:tr>
            </a:tbl>
          </a:graphicData>
        </a:graphic>
      </p:graphicFrame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0737F171-26D3-EFD3-5290-06E963963A8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20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2A236026-D612-C01B-E481-B18A08982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ΠΟΙΟΙ ΒΡΙΣΚΟΝΤΑΙ ΠΙΣΩ ΑΠΟ ΤΑ </a:t>
            </a:r>
            <a:r>
              <a:rPr lang="el-GR" sz="2400" dirty="0" err="1">
                <a:ea typeface="Microsoft JhengHei" panose="020B0604030504040204" pitchFamily="34" charset="-120"/>
                <a:cs typeface="Microsoft Sans Serif" pitchFamily="34" charset="0"/>
              </a:rPr>
              <a:t>FAKE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2400" dirty="0" err="1">
                <a:ea typeface="Microsoft JhengHei" panose="020B0604030504040204" pitchFamily="34" charset="-120"/>
                <a:cs typeface="Microsoft Sans Serif" pitchFamily="34" charset="0"/>
              </a:rPr>
              <a:t>NEWS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br>
              <a:rPr lang="el-GR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Ποιοι πιστεύετε ότι βρίσκονται συνήθως πίσω από τα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fake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news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; (ΕΩΣ 2 ΕΠΙΛΟΓΕΣ)</a:t>
            </a:r>
            <a:endParaRPr lang="el-GR" sz="1200" b="1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36F511-0528-C27A-1A25-12395C212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4815"/>
              </p:ext>
            </p:extLst>
          </p:nvPr>
        </p:nvGraphicFramePr>
        <p:xfrm>
          <a:off x="1125357" y="1062978"/>
          <a:ext cx="9916518" cy="2526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2864">
                  <a:extLst>
                    <a:ext uri="{9D8B030D-6E8A-4147-A177-3AD203B41FA5}">
                      <a16:colId xmlns:a16="http://schemas.microsoft.com/office/drawing/2014/main" val="2341668489"/>
                    </a:ext>
                  </a:extLst>
                </a:gridCol>
                <a:gridCol w="1045609">
                  <a:extLst>
                    <a:ext uri="{9D8B030D-6E8A-4147-A177-3AD203B41FA5}">
                      <a16:colId xmlns:a16="http://schemas.microsoft.com/office/drawing/2014/main" val="2830230716"/>
                    </a:ext>
                  </a:extLst>
                </a:gridCol>
                <a:gridCol w="1045609">
                  <a:extLst>
                    <a:ext uri="{9D8B030D-6E8A-4147-A177-3AD203B41FA5}">
                      <a16:colId xmlns:a16="http://schemas.microsoft.com/office/drawing/2014/main" val="4013334519"/>
                    </a:ext>
                  </a:extLst>
                </a:gridCol>
                <a:gridCol w="1045609">
                  <a:extLst>
                    <a:ext uri="{9D8B030D-6E8A-4147-A177-3AD203B41FA5}">
                      <a16:colId xmlns:a16="http://schemas.microsoft.com/office/drawing/2014/main" val="852352624"/>
                    </a:ext>
                  </a:extLst>
                </a:gridCol>
                <a:gridCol w="1045609">
                  <a:extLst>
                    <a:ext uri="{9D8B030D-6E8A-4147-A177-3AD203B41FA5}">
                      <a16:colId xmlns:a16="http://schemas.microsoft.com/office/drawing/2014/main" val="4125003508"/>
                    </a:ext>
                  </a:extLst>
                </a:gridCol>
                <a:gridCol w="1045609">
                  <a:extLst>
                    <a:ext uri="{9D8B030D-6E8A-4147-A177-3AD203B41FA5}">
                      <a16:colId xmlns:a16="http://schemas.microsoft.com/office/drawing/2014/main" val="1857934590"/>
                    </a:ext>
                  </a:extLst>
                </a:gridCol>
                <a:gridCol w="1045609">
                  <a:extLst>
                    <a:ext uri="{9D8B030D-6E8A-4147-A177-3AD203B41FA5}">
                      <a16:colId xmlns:a16="http://schemas.microsoft.com/office/drawing/2014/main" val="3040601371"/>
                    </a:ext>
                  </a:extLst>
                </a:gridCol>
              </a:tblGrid>
              <a:tr h="393282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ΦΥΛΟ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ΗΛΙΚΙΑ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889626"/>
                  </a:ext>
                </a:extLst>
              </a:tr>
              <a:tr h="477061"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Άνδρας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Γυναίκα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Generation Z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Millennials 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Generation X 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Baby Boomers 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755995"/>
                  </a:ext>
                </a:extLst>
              </a:tr>
              <a:tr h="2878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Εταιρείες / άτομα που αποσκοπούν στην εξαπάτηση του κοινού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50.4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49.5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53.8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50.3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47.8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13878"/>
                  </a:ext>
                </a:extLst>
              </a:tr>
              <a:tr h="3098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Τρολς</a:t>
                      </a:r>
                      <a:r>
                        <a:rPr lang="el-G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πολιτικών κομμάτων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41.5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35.2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31.2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34.6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43.3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41.8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83213"/>
                  </a:ext>
                </a:extLst>
              </a:tr>
              <a:tr h="3228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Τα ίδια τα </a:t>
                      </a:r>
                      <a:r>
                        <a:rPr lang="el-G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site</a:t>
                      </a:r>
                      <a:r>
                        <a:rPr lang="el-G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l-GR" sz="1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clickbait</a:t>
                      </a:r>
                      <a:r>
                        <a:rPr lang="el-G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27.4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34.8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32.3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31.8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33.6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612867"/>
                  </a:ext>
                </a:extLst>
              </a:tr>
              <a:tr h="3098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Κρατικές υπηρεσίες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28.9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27.8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39.7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34.3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25.2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16.5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01570"/>
                  </a:ext>
                </a:extLst>
              </a:tr>
              <a:tr h="3098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Ξένες υπηρεσίες προπαγάνδας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26.2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17.7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25.7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20.7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19.6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4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968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2C6B4-A442-63C2-1FED-BE40190CE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BD9E34EC-31E3-CA95-4D93-12632AC35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850895"/>
              </p:ext>
            </p:extLst>
          </p:nvPr>
        </p:nvGraphicFramePr>
        <p:xfrm>
          <a:off x="-675913" y="1497160"/>
          <a:ext cx="7365890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F7045DB-1D86-86FB-A488-B815612F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6" y="69567"/>
            <a:ext cx="11336593" cy="804672"/>
          </a:xfrm>
        </p:spPr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ΕΧΟΥΝ ΠΙΣΤΕΨΕΙ  ΕΙΔΗΣΗ ΠΟΥ ΑΡΓΟΤΕΡΑ ΑΠΟΔΕΙΧΘΗΚΕ ΨΕΥΔΗΣ</a:t>
            </a:r>
            <a:r>
              <a:rPr lang="en-US" sz="2400" dirty="0"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br>
              <a:rPr lang="el-GR" sz="1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Έχετε πιστέψει ποτέ μια είδηση που αργότερα αποδείχθηκε ότι ήταν ψευδής;</a:t>
            </a:r>
            <a:endParaRPr lang="en-US" sz="8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7054E40-E829-ED1F-E438-5CD21D3144B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Αντιπολίτευση: Το παρασκήνιο της συμφωνίας για την πρόταση δυσπιστίας- Πότε  θα κατατεθεί - Libre">
            <a:extLst>
              <a:ext uri="{FF2B5EF4-FFF2-40B4-BE49-F238E27FC236}">
                <a16:creationId xmlns:a16="http://schemas.microsoft.com/office/drawing/2014/main" id="{FD3768CD-7552-E1B3-FAD5-5EB430FA40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4" name="Γράφημα 8">
            <a:extLst>
              <a:ext uri="{FF2B5EF4-FFF2-40B4-BE49-F238E27FC236}">
                <a16:creationId xmlns:a16="http://schemas.microsoft.com/office/drawing/2014/main" id="{C0E07460-0945-1A49-6C8A-A62E0FE19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16708"/>
              </p:ext>
            </p:extLst>
          </p:nvPr>
        </p:nvGraphicFramePr>
        <p:xfrm>
          <a:off x="5852159" y="1040074"/>
          <a:ext cx="6248396" cy="558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8591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24DBD-BB36-A8D5-EF2C-CCFEA589B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59DA4CA9-0165-70E9-6F07-E7086275B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22761"/>
              </p:ext>
            </p:extLst>
          </p:nvPr>
        </p:nvGraphicFramePr>
        <p:xfrm>
          <a:off x="-543833" y="1497159"/>
          <a:ext cx="7365890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B4C3619-B724-BC9D-B7C2-CD2D2A22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6" y="69567"/>
            <a:ext cx="11336593" cy="804672"/>
          </a:xfrm>
        </p:spPr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ΕΧΟΥΝ ΜΟΙΡΑΣΤΕΙ ΕΙΔΗΣΗ ΠΟΥ ΑΡΓΟΤΕΡΑ ΑΠΟΔΕΙΧΘΗΚΕ ΨΕΥΔΗΣ</a:t>
            </a:r>
            <a:r>
              <a:rPr lang="en-US" sz="2400" dirty="0"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br>
              <a:rPr lang="el-GR" sz="1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Έχετε μοιραστεί ποτέ άθελά σας μια είδηση που αργότερα αποδείχθηκε αναληθής; </a:t>
            </a:r>
            <a:endParaRPr lang="en-US" sz="8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E9505FA-19B9-196B-2A8F-AE97BAA8588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Αντιπολίτευση: Το παρασκήνιο της συμφωνίας για την πρόταση δυσπιστίας- Πότε  θα κατατεθεί - Libre">
            <a:extLst>
              <a:ext uri="{FF2B5EF4-FFF2-40B4-BE49-F238E27FC236}">
                <a16:creationId xmlns:a16="http://schemas.microsoft.com/office/drawing/2014/main" id="{FC6DC894-37A8-2A82-2988-316495C16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F8E5FC03-D70C-5F48-34DE-F3E145A531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885191"/>
              </p:ext>
            </p:extLst>
          </p:nvPr>
        </p:nvGraphicFramePr>
        <p:xfrm>
          <a:off x="5852159" y="1040074"/>
          <a:ext cx="6248396" cy="558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4204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D247E-7061-E713-524D-4C3FBEA44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CD79B4D3-4716-133C-BD98-389C6D88C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62969"/>
              </p:ext>
            </p:extLst>
          </p:nvPr>
        </p:nvGraphicFramePr>
        <p:xfrm>
          <a:off x="105777" y="1601420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842294A-77F4-D8FE-DC15-D1BEFBB77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ΤΟ Α.Ι. ΚΑΝΕΙ ΠΙΟ ΔΥΣΚΟΛΟ ΤΟ ΝΑ ΞΕΧΩΡΙΖΕΙΣ ΤΙ ΕΙΝΑΙ ΑΛΗΘΙΝΟ;</a:t>
            </a:r>
            <a:br>
              <a:rPr lang="el-GR" sz="1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Πόσο σας ανησυχεί ότι η τεχνητή νοημοσύνη κάνει πιο δύσκολο το να ξεχωρίζει κανείς τι είναι αληθινό; </a:t>
            </a:r>
            <a:endParaRPr lang="en-US" sz="8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0BC017F-BF1F-E4F9-46C9-61947C96A29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85016-0D20-D4EB-F551-9166E6DE4F81}"/>
              </a:ext>
            </a:extLst>
          </p:cNvPr>
          <p:cNvSpPr txBox="1"/>
          <p:nvPr/>
        </p:nvSpPr>
        <p:spPr>
          <a:xfrm>
            <a:off x="445570" y="1186623"/>
            <a:ext cx="2440206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Λίγο &amp; Καθόλου: </a:t>
            </a: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14.4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EA47A-4B42-33CA-B586-9B6B3B627A68}"/>
              </a:ext>
            </a:extLst>
          </p:cNvPr>
          <p:cNvSpPr txBox="1"/>
          <p:nvPr/>
        </p:nvSpPr>
        <p:spPr>
          <a:xfrm>
            <a:off x="3830705" y="6100699"/>
            <a:ext cx="2432460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Πολύ &amp; Αρκετά: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83%</a:t>
            </a:r>
          </a:p>
        </p:txBody>
      </p:sp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5B78201E-4D1D-77F5-D4B4-D4E6951B87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41426"/>
              </p:ext>
            </p:extLst>
          </p:nvPr>
        </p:nvGraphicFramePr>
        <p:xfrm>
          <a:off x="5831840" y="1075174"/>
          <a:ext cx="6360155" cy="536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2730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D387E-95B9-A1BA-9129-D3E50C35B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D05D1817-9D1F-D3BC-DB06-DD2638691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797195"/>
              </p:ext>
            </p:extLst>
          </p:nvPr>
        </p:nvGraphicFramePr>
        <p:xfrm>
          <a:off x="-574313" y="1639400"/>
          <a:ext cx="7365890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AFA702B-CB23-AD13-C079-2881D572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6" y="69567"/>
            <a:ext cx="11336593" cy="804672"/>
          </a:xfrm>
        </p:spPr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ΥΠΟΨΙΑΖΟΝΤΑΙ ΟΤΙ ΕΧΟΥΝ ΣΥΝΑΝΤΗΣΕΙ </a:t>
            </a:r>
            <a:r>
              <a:rPr lang="en-US" sz="2400" dirty="0">
                <a:ea typeface="Microsoft JhengHei" panose="020B0604030504040204" pitchFamily="34" charset="-120"/>
                <a:cs typeface="Microsoft Sans Serif" pitchFamily="34" charset="0"/>
              </a:rPr>
              <a:t>A.I. 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ΠΕΡΙΕΧΟΜΕΝΟ</a:t>
            </a:r>
            <a:br>
              <a:rPr lang="el-GR" sz="1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Έχετε συναντήσει περιεχόμενο που υποψιάζεστε ότι έχει κατασκευαστεί με τεχνητή νοημοσύνη (εικόνα/βίντεο/ήχος/κείμενο); </a:t>
            </a:r>
            <a:endParaRPr lang="en-US" sz="8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D76EC56-AF45-698B-2390-4E5D6EB9EA6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Αντιπολίτευση: Το παρασκήνιο της συμφωνίας για την πρόταση δυσπιστίας- Πότε  θα κατατεθεί - Libre">
            <a:extLst>
              <a:ext uri="{FF2B5EF4-FFF2-40B4-BE49-F238E27FC236}">
                <a16:creationId xmlns:a16="http://schemas.microsoft.com/office/drawing/2014/main" id="{813769CD-BDE1-B9C8-2BFD-77BE44D8D0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9CE3E5BF-A41D-F8B4-30A8-9BA298666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87237"/>
              </p:ext>
            </p:extLst>
          </p:nvPr>
        </p:nvGraphicFramePr>
        <p:xfrm>
          <a:off x="5750560" y="1075174"/>
          <a:ext cx="6441435" cy="536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1654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F5C28-A1FE-C12A-5DD9-50B43DAD3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A80A38E5-5D5B-0FC4-4901-5A64A7AC4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797121"/>
              </p:ext>
            </p:extLst>
          </p:nvPr>
        </p:nvGraphicFramePr>
        <p:xfrm>
          <a:off x="-178703" y="1720880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26A52DA5-3225-6B67-5A82-F586ED77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ΣΟΒΑΡΟ ΠΡΟΒΛΗΜΑ Η ΠΑΡΑΠΛΗΡΟΦΟΡΗΣΗ ΓΙΑ ΤΗΝ ΔΗΜΟΚΡΑΤΙΑ;</a:t>
            </a:r>
            <a:br>
              <a:rPr lang="el-GR" sz="1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Πόσο σοβαρό πρόβλημα θεωρείτε την παραπληροφόρηση για την δημοκρατία;</a:t>
            </a:r>
            <a:endParaRPr lang="en-US" sz="8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04551EC-6B70-7F68-193B-7C1E846096B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38577-9CE6-20A1-689F-4B3926BCDF5F}"/>
              </a:ext>
            </a:extLst>
          </p:cNvPr>
          <p:cNvSpPr txBox="1"/>
          <p:nvPr/>
        </p:nvSpPr>
        <p:spPr>
          <a:xfrm>
            <a:off x="272850" y="1266993"/>
            <a:ext cx="2440206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Ελάχιστα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&amp; Καθόλου: </a:t>
            </a:r>
            <a:r>
              <a:rPr lang="en-US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6.2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1B8EF-0489-85E7-770C-533A3633DFAA}"/>
              </a:ext>
            </a:extLst>
          </p:cNvPr>
          <p:cNvSpPr txBox="1"/>
          <p:nvPr/>
        </p:nvSpPr>
        <p:spPr>
          <a:xfrm>
            <a:off x="3861185" y="5936531"/>
            <a:ext cx="2432460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Πολύ &amp; Αρκετά: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92.8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B0AD9A86-1DF8-7700-3B88-D171AA327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080519"/>
              </p:ext>
            </p:extLst>
          </p:nvPr>
        </p:nvGraphicFramePr>
        <p:xfrm>
          <a:off x="5699760" y="1024374"/>
          <a:ext cx="6360155" cy="536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9318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8B6F6-12E6-0364-16D8-BC79E5043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3520FF86-DB4B-0792-4025-55E3CE53F7D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38DA-BC85-4453-8B11-3974063323BF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l-G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D58C3A24-8A65-1FF8-08EF-F7C17694D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2900" y="55412"/>
            <a:ext cx="10951869" cy="807570"/>
          </a:xfrm>
          <a:noFill/>
        </p:spPr>
        <p:txBody>
          <a:bodyPr vert="horz" wrap="square" lIns="91440" tIns="45720" rIns="91440" bIns="45720" rtlCol="0" anchor="ctr" anchorCtr="1" compatLnSpc="1">
            <a:norm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ΤΑ </a:t>
            </a:r>
            <a:r>
              <a:rPr lang="en-US" sz="2400" dirty="0">
                <a:ea typeface="Microsoft JhengHei" panose="020B0604030504040204" pitchFamily="34" charset="-120"/>
                <a:cs typeface="Microsoft Sans Serif" pitchFamily="34" charset="0"/>
              </a:rPr>
              <a:t>FAKE NEWS 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ΜΠΟΡΟΥΝ:</a:t>
            </a:r>
            <a:b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Πιστεύετε ότι τα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fake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news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μπορούν:</a:t>
            </a:r>
            <a:endParaRPr lang="el-GR" sz="1800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1E163974-974F-6F8A-8D00-31C5122E4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593440"/>
              </p:ext>
            </p:extLst>
          </p:nvPr>
        </p:nvGraphicFramePr>
        <p:xfrm>
          <a:off x="602900" y="1276139"/>
          <a:ext cx="10550769" cy="490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3930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9F621-D3DA-7AC0-06E3-F1C22C84F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A7B099B6-F821-467C-8AF7-12F91C64B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689510"/>
              </p:ext>
            </p:extLst>
          </p:nvPr>
        </p:nvGraphicFramePr>
        <p:xfrm>
          <a:off x="5760720" y="1024374"/>
          <a:ext cx="6360155" cy="536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A21C4E45-9F63-E14D-6FD8-B116B82DF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934859"/>
              </p:ext>
            </p:extLst>
          </p:nvPr>
        </p:nvGraphicFramePr>
        <p:xfrm>
          <a:off x="-178703" y="1720880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5803958-1811-6E88-6E57-144441A7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ΤΑ FAKE NEWS ΜΠΟΡΟΥΝ:</a:t>
            </a:r>
            <a:b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0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Πιστεύετε ότι τα </a:t>
            </a:r>
            <a:r>
              <a:rPr lang="el-GR" sz="1600" i="1" dirty="0" err="1">
                <a:ea typeface="Microsoft JhengHei" panose="020B0604030504040204" pitchFamily="34" charset="-120"/>
                <a:cs typeface="Microsoft Sans Serif" pitchFamily="34" charset="0"/>
              </a:rPr>
              <a:t>fake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i="1" dirty="0" err="1">
                <a:ea typeface="Microsoft JhengHei" panose="020B0604030504040204" pitchFamily="34" charset="-120"/>
                <a:cs typeface="Microsoft Sans Serif" pitchFamily="34" charset="0"/>
              </a:rPr>
              <a:t>news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μπορούν:</a:t>
            </a:r>
            <a:r>
              <a:rPr lang="en-US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b="1" i="1" dirty="0">
                <a:ea typeface="Microsoft JhengHei" panose="020B0604030504040204" pitchFamily="34" charset="-120"/>
                <a:cs typeface="Microsoft Sans Serif" pitchFamily="34" charset="0"/>
              </a:rPr>
              <a:t>Να απειλήσουν την εθνική ασφάλεια της χώρας μας</a:t>
            </a:r>
            <a:endParaRPr lang="en-US" sz="1600" b="1" i="1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FABA82A6-D161-3831-35DE-61B695FF891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794EF-5BBF-0C41-3AEF-F14AC6509E5E}"/>
              </a:ext>
            </a:extLst>
          </p:cNvPr>
          <p:cNvSpPr txBox="1"/>
          <p:nvPr/>
        </p:nvSpPr>
        <p:spPr>
          <a:xfrm>
            <a:off x="272850" y="1266993"/>
            <a:ext cx="2440206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Όχι &amp; Μάλλον όχι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 </a:t>
            </a: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20.2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48760-43BF-D8DF-6F90-8EEEAD6636AA}"/>
              </a:ext>
            </a:extLst>
          </p:cNvPr>
          <p:cNvSpPr txBox="1"/>
          <p:nvPr/>
        </p:nvSpPr>
        <p:spPr>
          <a:xfrm>
            <a:off x="3861185" y="5936531"/>
            <a:ext cx="2432460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Ναι &amp; Μάλλον ναι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75.9%</a:t>
            </a:r>
          </a:p>
        </p:txBody>
      </p:sp>
    </p:spTree>
    <p:extLst>
      <p:ext uri="{BB962C8B-B14F-4D97-AF65-F5344CB8AC3E}">
        <p14:creationId xmlns:p14="http://schemas.microsoft.com/office/powerpoint/2010/main" val="1073177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6209A-24AC-4548-A981-301ED8717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1A6AC7AF-C9BA-9C5B-3B47-317B146050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158464"/>
              </p:ext>
            </p:extLst>
          </p:nvPr>
        </p:nvGraphicFramePr>
        <p:xfrm>
          <a:off x="5760720" y="1024374"/>
          <a:ext cx="6360155" cy="536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DFA2E248-B938-CD06-8292-DA7B5A3B9E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495754"/>
              </p:ext>
            </p:extLst>
          </p:nvPr>
        </p:nvGraphicFramePr>
        <p:xfrm>
          <a:off x="-178703" y="1720880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34E02AF-EB7F-1B3A-655F-8C7135F3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ΤΑ FAKE NEWS ΜΠΟΡΟΥΝ:</a:t>
            </a:r>
            <a:b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0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Πιστεύετε ότι τα </a:t>
            </a:r>
            <a:r>
              <a:rPr lang="el-GR" sz="1600" i="1" dirty="0" err="1">
                <a:ea typeface="Microsoft JhengHei" panose="020B0604030504040204" pitchFamily="34" charset="-120"/>
                <a:cs typeface="Microsoft Sans Serif" pitchFamily="34" charset="0"/>
              </a:rPr>
              <a:t>fake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i="1" dirty="0" err="1">
                <a:ea typeface="Microsoft JhengHei" panose="020B0604030504040204" pitchFamily="34" charset="-120"/>
                <a:cs typeface="Microsoft Sans Serif" pitchFamily="34" charset="0"/>
              </a:rPr>
              <a:t>news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μπορούν:</a:t>
            </a:r>
            <a:r>
              <a:rPr lang="en-US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b="1" i="1" dirty="0">
                <a:ea typeface="Microsoft JhengHei" panose="020B0604030504040204" pitchFamily="34" charset="-120"/>
                <a:cs typeface="Microsoft Sans Serif" pitchFamily="34" charset="0"/>
              </a:rPr>
              <a:t>Να επηρεάσουν την πορεία της  οικονομίας</a:t>
            </a:r>
            <a:endParaRPr lang="en-US" sz="1600" b="1" i="1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46DC651-22B4-40A4-5DFE-8F4613E77EA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C7BA9C-41D6-9C70-40A0-ACB394CA1869}"/>
              </a:ext>
            </a:extLst>
          </p:cNvPr>
          <p:cNvSpPr txBox="1"/>
          <p:nvPr/>
        </p:nvSpPr>
        <p:spPr>
          <a:xfrm>
            <a:off x="272850" y="1266993"/>
            <a:ext cx="2440206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Όχι &amp; Μάλλον όχι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19.1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C25E9-C5FE-F1D8-CF54-FDD645FD3370}"/>
              </a:ext>
            </a:extLst>
          </p:cNvPr>
          <p:cNvSpPr txBox="1"/>
          <p:nvPr/>
        </p:nvSpPr>
        <p:spPr>
          <a:xfrm>
            <a:off x="3861185" y="5936531"/>
            <a:ext cx="2432460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Ναι &amp; Μάλλον ναι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78.6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521782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2F939-1B18-EEFA-EE03-A136B2DF3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CB074D83-7F7E-AF30-0230-BCEAB4B73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441059"/>
              </p:ext>
            </p:extLst>
          </p:nvPr>
        </p:nvGraphicFramePr>
        <p:xfrm>
          <a:off x="5760720" y="1024374"/>
          <a:ext cx="6360155" cy="536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79504EB0-1A22-84EF-5BDC-C8CA81E3B8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232217"/>
              </p:ext>
            </p:extLst>
          </p:nvPr>
        </p:nvGraphicFramePr>
        <p:xfrm>
          <a:off x="-178703" y="1720880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887DD6A-4D7A-AF11-443D-0BC05B79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ΤΑ FAKE NEWS ΜΠΟΡΟΥΝ:</a:t>
            </a:r>
            <a:b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0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Πιστεύετε ότι τα </a:t>
            </a:r>
            <a:r>
              <a:rPr lang="el-GR" sz="1600" i="1" dirty="0" err="1">
                <a:ea typeface="Microsoft JhengHei" panose="020B0604030504040204" pitchFamily="34" charset="-120"/>
                <a:cs typeface="Microsoft Sans Serif" pitchFamily="34" charset="0"/>
              </a:rPr>
              <a:t>fake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i="1" dirty="0" err="1">
                <a:ea typeface="Microsoft JhengHei" panose="020B0604030504040204" pitchFamily="34" charset="-120"/>
                <a:cs typeface="Microsoft Sans Serif" pitchFamily="34" charset="0"/>
              </a:rPr>
              <a:t>news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μπορούν:</a:t>
            </a:r>
            <a:r>
              <a:rPr lang="en-US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b="1" i="1" dirty="0">
                <a:ea typeface="Microsoft JhengHei" panose="020B0604030504040204" pitchFamily="34" charset="-120"/>
                <a:cs typeface="Microsoft Sans Serif" pitchFamily="34" charset="0"/>
              </a:rPr>
              <a:t>Να επηρεάσουν ή και να αλλοιώσουν τα αποτελέσματα εθνικών εκλογών</a:t>
            </a:r>
            <a:endParaRPr lang="en-US" sz="1600" b="1" i="1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E49C986-E742-0D4F-D3FC-E4936C87EE4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74F1D-FF45-A4A4-FD4D-69785870DF79}"/>
              </a:ext>
            </a:extLst>
          </p:cNvPr>
          <p:cNvSpPr txBox="1"/>
          <p:nvPr/>
        </p:nvSpPr>
        <p:spPr>
          <a:xfrm>
            <a:off x="272850" y="1266993"/>
            <a:ext cx="2440206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Όχι &amp; Μάλλον όχι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16.4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8A1003-8075-B003-0954-6AA05864A5DE}"/>
              </a:ext>
            </a:extLst>
          </p:cNvPr>
          <p:cNvSpPr txBox="1"/>
          <p:nvPr/>
        </p:nvSpPr>
        <p:spPr>
          <a:xfrm>
            <a:off x="3861185" y="5936531"/>
            <a:ext cx="2432460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Ναι &amp; Μάλλον ναι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81.8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0391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41F93-3D6D-E9E0-E148-082379603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αριθμού διαφάνειας">
            <a:extLst>
              <a:ext uri="{FF2B5EF4-FFF2-40B4-BE49-F238E27FC236}">
                <a16:creationId xmlns:a16="http://schemas.microsoft.com/office/drawing/2014/main" id="{EDA4ABE9-35CB-8661-BC1B-8D16070DE97D}"/>
              </a:ext>
            </a:extLst>
          </p:cNvPr>
          <p:cNvSpPr txBox="1"/>
          <p:nvPr/>
        </p:nvSpPr>
        <p:spPr>
          <a:xfrm>
            <a:off x="11353803" y="55412"/>
            <a:ext cx="822036" cy="807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DCE6F2"/>
                </a:solidFill>
                <a:uFillTx/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76C8C-8A53-411C-B374-DF7FC38B3C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EDB8DD-AB59-EF20-C913-561210E940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dirty="0">
                <a:ea typeface="Microsoft JhengHei" pitchFamily="34"/>
              </a:rPr>
              <a:t>ΣΥΝΘΕΣΗ ΔΕΙΓΜΑΤΟΣ</a:t>
            </a:r>
            <a:endParaRPr lang="en-US" sz="2800" dirty="0">
              <a:latin typeface="Aptos" panose="020B0004020202020204" pitchFamily="34" charset="0"/>
              <a:ea typeface="Microsoft JhengHei" pitchFamily="34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AB4F319-B753-B877-A6E7-203C1B1A5EEE}"/>
              </a:ext>
            </a:extLst>
          </p:cNvPr>
          <p:cNvSpPr txBox="1"/>
          <p:nvPr/>
        </p:nvSpPr>
        <p:spPr>
          <a:xfrm>
            <a:off x="2495553" y="1844673"/>
            <a:ext cx="4608511" cy="369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07134D-105C-D1A5-66C2-14BEFA95E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21007"/>
              </p:ext>
            </p:extLst>
          </p:nvPr>
        </p:nvGraphicFramePr>
        <p:xfrm>
          <a:off x="391159" y="1422400"/>
          <a:ext cx="11267441" cy="4191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373">
                  <a:extLst>
                    <a:ext uri="{9D8B030D-6E8A-4147-A177-3AD203B41FA5}">
                      <a16:colId xmlns:a16="http://schemas.microsoft.com/office/drawing/2014/main" val="804081310"/>
                    </a:ext>
                  </a:extLst>
                </a:gridCol>
                <a:gridCol w="3934936">
                  <a:extLst>
                    <a:ext uri="{9D8B030D-6E8A-4147-A177-3AD203B41FA5}">
                      <a16:colId xmlns:a16="http://schemas.microsoft.com/office/drawing/2014/main" val="1377862758"/>
                    </a:ext>
                  </a:extLst>
                </a:gridCol>
                <a:gridCol w="817650">
                  <a:extLst>
                    <a:ext uri="{9D8B030D-6E8A-4147-A177-3AD203B41FA5}">
                      <a16:colId xmlns:a16="http://schemas.microsoft.com/office/drawing/2014/main" val="1500938120"/>
                    </a:ext>
                  </a:extLst>
                </a:gridCol>
                <a:gridCol w="450452">
                  <a:extLst>
                    <a:ext uri="{9D8B030D-6E8A-4147-A177-3AD203B41FA5}">
                      <a16:colId xmlns:a16="http://schemas.microsoft.com/office/drawing/2014/main" val="1148905978"/>
                    </a:ext>
                  </a:extLst>
                </a:gridCol>
                <a:gridCol w="1184847">
                  <a:extLst>
                    <a:ext uri="{9D8B030D-6E8A-4147-A177-3AD203B41FA5}">
                      <a16:colId xmlns:a16="http://schemas.microsoft.com/office/drawing/2014/main" val="1094839817"/>
                    </a:ext>
                  </a:extLst>
                </a:gridCol>
                <a:gridCol w="2742533">
                  <a:extLst>
                    <a:ext uri="{9D8B030D-6E8A-4147-A177-3AD203B41FA5}">
                      <a16:colId xmlns:a16="http://schemas.microsoft.com/office/drawing/2014/main" val="1211392337"/>
                    </a:ext>
                  </a:extLst>
                </a:gridCol>
                <a:gridCol w="817650">
                  <a:extLst>
                    <a:ext uri="{9D8B030D-6E8A-4147-A177-3AD203B41FA5}">
                      <a16:colId xmlns:a16="http://schemas.microsoft.com/office/drawing/2014/main" val="2049466488"/>
                    </a:ext>
                  </a:extLst>
                </a:gridCol>
              </a:tblGrid>
              <a:tr h="323710">
                <a:tc rowSpan="2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l-GR" sz="14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ΦΥΛΟ</a:t>
                      </a:r>
                      <a:endParaRPr lang="el-GR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Aptos" panose="020B0004020202020204" pitchFamily="34" charset="0"/>
                        </a:rPr>
                        <a:t>Άνδρας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  <a:latin typeface="Aptos" panose="020B0004020202020204" pitchFamily="34" charset="0"/>
                        </a:rPr>
                        <a:t>48.9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3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l-GR" sz="14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ΠΕΡΙΟΧΗ</a:t>
                      </a:r>
                      <a:endParaRPr lang="el-GR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Aptos" panose="020B0004020202020204" pitchFamily="34" charset="0"/>
                        </a:rPr>
                        <a:t>ΑΤΤΙΚΗ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36.9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44386"/>
                  </a:ext>
                </a:extLst>
              </a:tr>
              <a:tr h="323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Aptos" panose="020B0004020202020204" pitchFamily="34" charset="0"/>
                        </a:rPr>
                        <a:t>Γυναίκα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  <a:latin typeface="Aptos" panose="020B0004020202020204" pitchFamily="34" charset="0"/>
                        </a:rPr>
                        <a:t>51.1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Aptos" panose="020B0004020202020204" pitchFamily="34" charset="0"/>
                        </a:rPr>
                        <a:t>ΚΕΝΤΡΙΚΗ ΜΑΚΕΔΟΝΙΑ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  <a:latin typeface="Aptos" panose="020B0004020202020204" pitchFamily="34" charset="0"/>
                        </a:rPr>
                        <a:t>17.4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604878"/>
                  </a:ext>
                </a:extLst>
              </a:tr>
              <a:tr h="323710">
                <a:tc rowSpan="5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l-GR" sz="14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ΗΛΙΚΙΑ</a:t>
                      </a:r>
                      <a:endParaRPr lang="el-GR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Generation Z (1997–2012) </a:t>
                      </a:r>
                      <a:r>
                        <a:rPr lang="el-GR" sz="1400" u="none" strike="noStrike" dirty="0">
                          <a:effectLst/>
                          <a:latin typeface="Aptos" panose="020B0004020202020204" pitchFamily="34" charset="0"/>
                        </a:rPr>
                        <a:t>έως 29 ετών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  <a:latin typeface="Aptos" panose="020B0004020202020204" pitchFamily="34" charset="0"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Aptos" panose="020B0004020202020204" pitchFamily="34" charset="0"/>
                        </a:rPr>
                        <a:t>ΘΕΣΣΑΛΙΑ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6.9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816366"/>
                  </a:ext>
                </a:extLst>
              </a:tr>
              <a:tr h="323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Millennials (1981–1996)</a:t>
                      </a:r>
                      <a:r>
                        <a:rPr lang="el-GR" sz="1400" u="none" strike="noStrike" dirty="0">
                          <a:effectLst/>
                          <a:latin typeface="Aptos" panose="020B0004020202020204" pitchFamily="34" charset="0"/>
                        </a:rPr>
                        <a:t> από 29 έως 45 ετών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  <a:latin typeface="Aptos" panose="020B0004020202020204" pitchFamily="34" charset="0"/>
                        </a:rPr>
                        <a:t>27.4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Aptos" panose="020B0004020202020204" pitchFamily="34" charset="0"/>
                        </a:rPr>
                        <a:t>ΔΥΤΙΚΗ ΕΛΛΑΔΑ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  <a:latin typeface="Aptos" panose="020B0004020202020204" pitchFamily="34" charset="0"/>
                        </a:rPr>
                        <a:t>5.9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85979"/>
                  </a:ext>
                </a:extLst>
              </a:tr>
              <a:tr h="323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Generation X (1965–1980)</a:t>
                      </a:r>
                      <a:r>
                        <a:rPr lang="el-GR" sz="1400" u="none" strike="noStrike" dirty="0">
                          <a:effectLst/>
                          <a:latin typeface="Aptos" panose="020B0004020202020204" pitchFamily="34" charset="0"/>
                        </a:rPr>
                        <a:t> από 4 έως 61 ετών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  <a:latin typeface="Aptos" panose="020B0004020202020204" pitchFamily="34" charset="0"/>
                        </a:rPr>
                        <a:t>29.1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Aptos" panose="020B0004020202020204" pitchFamily="34" charset="0"/>
                        </a:rPr>
                        <a:t>ΑΝΑΤΟΛΙΚΗ ΜΑΚΕΔΟΝΙΑ &amp; ΘΡΑΚΗ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  <a:latin typeface="Aptos" panose="020B0004020202020204" pitchFamily="34" charset="0"/>
                        </a:rPr>
                        <a:t>5.2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94459"/>
                  </a:ext>
                </a:extLst>
              </a:tr>
              <a:tr h="323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Boomers (1946–1964) / Silent (</a:t>
                      </a:r>
                      <a:r>
                        <a:rPr lang="el-GR" sz="1400" u="none" strike="noStrike" dirty="0">
                          <a:effectLst/>
                          <a:latin typeface="Aptos" panose="020B0004020202020204" pitchFamily="34" charset="0"/>
                        </a:rPr>
                        <a:t>Πριν το </a:t>
                      </a: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1946)</a:t>
                      </a:r>
                      <a:r>
                        <a:rPr lang="el-GR" sz="1400" u="none" strike="noStrike" dirty="0">
                          <a:effectLst/>
                          <a:latin typeface="Aptos" panose="020B0004020202020204" pitchFamily="34" charset="0"/>
                        </a:rPr>
                        <a:t> 61+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  <a:latin typeface="Aptos" panose="020B0004020202020204" pitchFamily="34" charset="0"/>
                        </a:rPr>
                        <a:t>24.3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Aptos" panose="020B0004020202020204" pitchFamily="34" charset="0"/>
                        </a:rPr>
                        <a:t>ΠΕΛΟΠΟΝΝΗΣΟΣ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  <a:latin typeface="Aptos" panose="020B0004020202020204" pitchFamily="34" charset="0"/>
                        </a:rPr>
                        <a:t>4.9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31359"/>
                  </a:ext>
                </a:extLst>
              </a:tr>
              <a:tr h="323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Aptos" panose="020B0004020202020204" pitchFamily="34" charset="0"/>
                        </a:rPr>
                        <a:t>ΔΑ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  <a:latin typeface="Aptos" panose="020B0004020202020204" pitchFamily="34" charset="0"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Aptos" panose="020B0004020202020204" pitchFamily="34" charset="0"/>
                        </a:rPr>
                        <a:t>ΚΡΗΤΗ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5.9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871822"/>
                  </a:ext>
                </a:extLst>
              </a:tr>
              <a:tr h="323710">
                <a:tc rowSpan="5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l-GR" sz="140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ΕΠΙΠΕΔΟ    ΕΚΠΑΙΔΕΥΣΗΣ </a:t>
                      </a:r>
                      <a:endParaRPr lang="el-GR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Aptos" panose="020B0004020202020204" pitchFamily="34" charset="0"/>
                        </a:rPr>
                        <a:t>ΕΩΣ 6τάξιο Γυμνάσιο/Λύκειο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  <a:latin typeface="Aptos" panose="020B0004020202020204" pitchFamily="34" charset="0"/>
                        </a:rPr>
                        <a:t>36.8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Aptos" panose="020B0004020202020204" pitchFamily="34" charset="0"/>
                        </a:rPr>
                        <a:t>ΣΤΕΡΕΑ ΕΛΛΑΔΑ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345037"/>
                  </a:ext>
                </a:extLst>
              </a:tr>
              <a:tr h="323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Aptos" panose="020B0004020202020204" pitchFamily="34" charset="0"/>
                        </a:rPr>
                        <a:t>ΤΕΙ/άλλες ιδιωτικές σχολές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20.8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Aptos" panose="020B0004020202020204" pitchFamily="34" charset="0"/>
                        </a:rPr>
                        <a:t>ΗΠΕΙΡΟΣ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264206"/>
                  </a:ext>
                </a:extLst>
              </a:tr>
              <a:tr h="323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Aptos" panose="020B0004020202020204" pitchFamily="34" charset="0"/>
                        </a:rPr>
                        <a:t>ΑΕΙ (Πανεπιστήμιο/Πολυτεχνείο)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27.7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Aptos" panose="020B0004020202020204" pitchFamily="34" charset="0"/>
                        </a:rPr>
                        <a:t>ΝΟΤΙΟ ΑΙΓΑΙΟ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3.1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66693"/>
                  </a:ext>
                </a:extLst>
              </a:tr>
              <a:tr h="323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Aptos" panose="020B0004020202020204" pitchFamily="34" charset="0"/>
                        </a:rPr>
                        <a:t>Μεταπτυχιακά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13.9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Aptos" panose="020B0004020202020204" pitchFamily="34" charset="0"/>
                        </a:rPr>
                        <a:t>ΔΥΤΙΚΗ ΜΑΚΕΔΟΝΙΑ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337563"/>
                  </a:ext>
                </a:extLst>
              </a:tr>
              <a:tr h="323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Aptos" panose="020B0004020202020204" pitchFamily="34" charset="0"/>
                        </a:rPr>
                        <a:t>ΔΑ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Aptos" panose="020B0004020202020204" pitchFamily="34" charset="0"/>
                        </a:rPr>
                        <a:t>ΙΟΝΙΑ ΝΗΣΙΑ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44280"/>
                  </a:ext>
                </a:extLst>
              </a:tr>
              <a:tr h="307301">
                <a:tc gridSpan="3"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Aptos" panose="020B0004020202020204" pitchFamily="34" charset="0"/>
                        </a:rPr>
                        <a:t>ΒΟΡΕΙΟ ΑΙΓΑΙΟ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 dirty="0">
                          <a:effectLst/>
                          <a:latin typeface="Aptos" panose="020B0004020202020204" pitchFamily="34" charset="0"/>
                        </a:rPr>
                        <a:t>1.7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769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132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9952F-90AC-4097-2B3F-0F90F65CB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8AB87900-3D74-2570-32A5-4A861BEE7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586179"/>
              </p:ext>
            </p:extLst>
          </p:nvPr>
        </p:nvGraphicFramePr>
        <p:xfrm>
          <a:off x="5760720" y="1024374"/>
          <a:ext cx="6360155" cy="536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77F5760C-5D82-2DB5-9CEB-1849EA2F35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281947"/>
              </p:ext>
            </p:extLst>
          </p:nvPr>
        </p:nvGraphicFramePr>
        <p:xfrm>
          <a:off x="-178703" y="1720880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3E4D527C-7B72-1613-A637-AB13E017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ΤΑ FAKE NEWS ΜΠΟΡΟΥΝ:</a:t>
            </a:r>
            <a:b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0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Πιστεύετε ότι τα </a:t>
            </a:r>
            <a:r>
              <a:rPr lang="el-GR" sz="1600" i="1" dirty="0" err="1">
                <a:ea typeface="Microsoft JhengHei" panose="020B0604030504040204" pitchFamily="34" charset="-120"/>
                <a:cs typeface="Microsoft Sans Serif" pitchFamily="34" charset="0"/>
              </a:rPr>
              <a:t>fake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i="1" dirty="0" err="1">
                <a:ea typeface="Microsoft JhengHei" panose="020B0604030504040204" pitchFamily="34" charset="-120"/>
                <a:cs typeface="Microsoft Sans Serif" pitchFamily="34" charset="0"/>
              </a:rPr>
              <a:t>news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μπορούν:</a:t>
            </a:r>
            <a:r>
              <a:rPr lang="en-US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b="1" i="1" dirty="0">
                <a:ea typeface="Microsoft JhengHei" panose="020B0604030504040204" pitchFamily="34" charset="-120"/>
                <a:cs typeface="Microsoft Sans Serif" pitchFamily="34" charset="0"/>
              </a:rPr>
              <a:t>Να επηρεάσουν τις ζωές των πολιτών</a:t>
            </a:r>
            <a:endParaRPr lang="en-US" sz="1600" b="1" i="1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1F39E38-B640-DAB7-5B2D-F3F0F9DB6AF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0127A-F890-DED5-F27A-F922F3866836}"/>
              </a:ext>
            </a:extLst>
          </p:cNvPr>
          <p:cNvSpPr txBox="1"/>
          <p:nvPr/>
        </p:nvSpPr>
        <p:spPr>
          <a:xfrm>
            <a:off x="272850" y="1266993"/>
            <a:ext cx="2440206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Όχι &amp; Μάλλον όχι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10.7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5BE9B-00AB-BC77-3EC1-BF2AF0140D9F}"/>
              </a:ext>
            </a:extLst>
          </p:cNvPr>
          <p:cNvSpPr txBox="1"/>
          <p:nvPr/>
        </p:nvSpPr>
        <p:spPr>
          <a:xfrm>
            <a:off x="3861185" y="5936531"/>
            <a:ext cx="2432460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Ναι &amp; Μάλλον ναι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88.1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21076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B719C-3047-F8D5-E23E-486EA0C7C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7F413C8E-2D19-42AC-D19A-4B2CF6595B2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31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0362320A-8C42-1A54-7351-635016526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ΠΟΙΟΣ ΠΡΕΠΕΙ ΝΑ ΑΝΤΙΜΕΤΩΠΙΣΕΙ ΤΑ </a:t>
            </a:r>
            <a:r>
              <a:rPr lang="en-US" sz="2400" dirty="0">
                <a:ea typeface="Microsoft JhengHei" panose="020B0604030504040204" pitchFamily="34" charset="-120"/>
                <a:cs typeface="Microsoft Sans Serif" pitchFamily="34" charset="0"/>
              </a:rPr>
              <a:t>FAKE NEWS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br>
              <a:rPr lang="el-GR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Ποιος πρέπει να έχει την κύρια ευθύνη να αντιμετωπίσει τα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fake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news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; </a:t>
            </a:r>
            <a:endParaRPr lang="el-GR" sz="1200" b="1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AD642D69-3F68-B5A3-12C5-2BEDA34E2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849852"/>
              </p:ext>
            </p:extLst>
          </p:nvPr>
        </p:nvGraphicFramePr>
        <p:xfrm>
          <a:off x="1106424" y="1014620"/>
          <a:ext cx="9409176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4418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D21CE-43F4-1078-A35B-83DDDDAE2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1F1AC0AD-D1BF-EC17-770C-538F854E4A0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32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C9F4C7E0-1CBC-705B-A3D9-6791A879C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ΠΟΙΟΣ ΠΡΕΠΕΙ ΝΑ ΑΝΤΙΜΕΤΩΠΙΣΕΙ ΤΑ </a:t>
            </a:r>
            <a:r>
              <a:rPr lang="en-US" sz="2400" dirty="0">
                <a:ea typeface="Microsoft JhengHei" panose="020B0604030504040204" pitchFamily="34" charset="-120"/>
                <a:cs typeface="Microsoft Sans Serif" pitchFamily="34" charset="0"/>
              </a:rPr>
              <a:t>FAKE NEWS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br>
              <a:rPr lang="el-GR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Ποιος πρέπει να έχει την κύρια ευθύνη να αντιμετωπίσει τα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fake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news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; </a:t>
            </a:r>
            <a:endParaRPr lang="el-GR" sz="1200" b="1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DCDC28-C670-3070-3ADF-0525A090B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84313"/>
              </p:ext>
            </p:extLst>
          </p:nvPr>
        </p:nvGraphicFramePr>
        <p:xfrm>
          <a:off x="1442726" y="1097280"/>
          <a:ext cx="8727432" cy="2538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9692">
                  <a:extLst>
                    <a:ext uri="{9D8B030D-6E8A-4147-A177-3AD203B41FA5}">
                      <a16:colId xmlns:a16="http://schemas.microsoft.com/office/drawing/2014/main" val="2341668489"/>
                    </a:ext>
                  </a:extLst>
                </a:gridCol>
                <a:gridCol w="1011290">
                  <a:extLst>
                    <a:ext uri="{9D8B030D-6E8A-4147-A177-3AD203B41FA5}">
                      <a16:colId xmlns:a16="http://schemas.microsoft.com/office/drawing/2014/main" val="2830230716"/>
                    </a:ext>
                  </a:extLst>
                </a:gridCol>
                <a:gridCol w="1011290">
                  <a:extLst>
                    <a:ext uri="{9D8B030D-6E8A-4147-A177-3AD203B41FA5}">
                      <a16:colId xmlns:a16="http://schemas.microsoft.com/office/drawing/2014/main" val="4013334519"/>
                    </a:ext>
                  </a:extLst>
                </a:gridCol>
                <a:gridCol w="1011290">
                  <a:extLst>
                    <a:ext uri="{9D8B030D-6E8A-4147-A177-3AD203B41FA5}">
                      <a16:colId xmlns:a16="http://schemas.microsoft.com/office/drawing/2014/main" val="852352624"/>
                    </a:ext>
                  </a:extLst>
                </a:gridCol>
                <a:gridCol w="1011290">
                  <a:extLst>
                    <a:ext uri="{9D8B030D-6E8A-4147-A177-3AD203B41FA5}">
                      <a16:colId xmlns:a16="http://schemas.microsoft.com/office/drawing/2014/main" val="4125003508"/>
                    </a:ext>
                  </a:extLst>
                </a:gridCol>
                <a:gridCol w="1011290">
                  <a:extLst>
                    <a:ext uri="{9D8B030D-6E8A-4147-A177-3AD203B41FA5}">
                      <a16:colId xmlns:a16="http://schemas.microsoft.com/office/drawing/2014/main" val="1857934590"/>
                    </a:ext>
                  </a:extLst>
                </a:gridCol>
                <a:gridCol w="1011290">
                  <a:extLst>
                    <a:ext uri="{9D8B030D-6E8A-4147-A177-3AD203B41FA5}">
                      <a16:colId xmlns:a16="http://schemas.microsoft.com/office/drawing/2014/main" val="3040601371"/>
                    </a:ext>
                  </a:extLst>
                </a:gridCol>
              </a:tblGrid>
              <a:tr h="352290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ΦΥΛΟ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ΗΛΙΚΙΑ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889626"/>
                  </a:ext>
                </a:extLst>
              </a:tr>
              <a:tr h="520484"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Άνδρας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Γυναίκα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Generation Z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Millennials 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Generation X 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Baby Boomers 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755995"/>
                  </a:ext>
                </a:extLst>
              </a:tr>
              <a:tr h="2775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 dirty="0">
                          <a:effectLst/>
                          <a:latin typeface="Aptos" panose="020B0004020202020204" pitchFamily="34" charset="0"/>
                        </a:rPr>
                        <a:t>Η πολιτεία</a:t>
                      </a:r>
                      <a:endParaRPr lang="el-GR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effectLst/>
                          <a:latin typeface="Aptos" panose="020B0004020202020204" pitchFamily="34" charset="0"/>
                        </a:rPr>
                        <a:t>46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effectLst/>
                          <a:latin typeface="Aptos" panose="020B0004020202020204" pitchFamily="34" charset="0"/>
                        </a:rPr>
                        <a:t>46.1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effectLst/>
                          <a:latin typeface="Aptos" panose="020B0004020202020204" pitchFamily="34" charset="0"/>
                        </a:rPr>
                        <a:t>42.4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effectLst/>
                          <a:latin typeface="Aptos" panose="020B0004020202020204" pitchFamily="34" charset="0"/>
                        </a:rPr>
                        <a:t>37.7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effectLst/>
                          <a:latin typeface="Aptos" panose="020B0004020202020204" pitchFamily="34" charset="0"/>
                        </a:rPr>
                        <a:t>47.9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effectLst/>
                          <a:latin typeface="Aptos" panose="020B0004020202020204" pitchFamily="34" charset="0"/>
                        </a:rPr>
                        <a:t>56.4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799652"/>
                  </a:ext>
                </a:extLst>
              </a:tr>
              <a:tr h="2775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>
                          <a:effectLst/>
                          <a:latin typeface="Aptos" panose="020B0004020202020204" pitchFamily="34" charset="0"/>
                        </a:rPr>
                        <a:t>Οι πλατφόρμες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dirty="0">
                          <a:effectLst/>
                          <a:latin typeface="Aptos" panose="020B0004020202020204" pitchFamily="34" charset="0"/>
                        </a:rPr>
                        <a:t>18.4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dirty="0">
                          <a:effectLst/>
                          <a:latin typeface="Aptos" panose="020B0004020202020204" pitchFamily="34" charset="0"/>
                        </a:rPr>
                        <a:t>19.2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dirty="0">
                          <a:effectLst/>
                          <a:latin typeface="Aptos" panose="020B0004020202020204" pitchFamily="34" charset="0"/>
                        </a:rPr>
                        <a:t>20.8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dirty="0">
                          <a:effectLst/>
                          <a:latin typeface="Aptos" panose="020B0004020202020204" pitchFamily="34" charset="0"/>
                        </a:rPr>
                        <a:t>27.4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dirty="0">
                          <a:effectLst/>
                          <a:latin typeface="Aptos" panose="020B0004020202020204" pitchFamily="34" charset="0"/>
                        </a:rPr>
                        <a:t>19.2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7.2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639210"/>
                  </a:ext>
                </a:extLst>
              </a:tr>
              <a:tr h="2775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>
                          <a:effectLst/>
                          <a:latin typeface="Aptos" panose="020B0004020202020204" pitchFamily="34" charset="0"/>
                        </a:rPr>
                        <a:t>Οι ίδιοι οι πολίτες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17.8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15.7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15.6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14.6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dirty="0">
                          <a:effectLst/>
                          <a:latin typeface="Aptos" panose="020B0004020202020204" pitchFamily="34" charset="0"/>
                        </a:rPr>
                        <a:t>16.7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dirty="0">
                          <a:effectLst/>
                          <a:latin typeface="Aptos" panose="020B0004020202020204" pitchFamily="34" charset="0"/>
                        </a:rPr>
                        <a:t>19.5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628272"/>
                  </a:ext>
                </a:extLst>
              </a:tr>
              <a:tr h="2775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>
                          <a:effectLst/>
                          <a:latin typeface="Aptos" panose="020B0004020202020204" pitchFamily="34" charset="0"/>
                        </a:rPr>
                        <a:t>Οι δημοσιογράφοι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14.6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12.6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dirty="0">
                          <a:effectLst/>
                          <a:latin typeface="Aptos" panose="020B0004020202020204" pitchFamily="34" charset="0"/>
                        </a:rPr>
                        <a:t>17.8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15.2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12.9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9.3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13878"/>
                  </a:ext>
                </a:extLst>
              </a:tr>
              <a:tr h="2775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>
                          <a:effectLst/>
                          <a:latin typeface="Aptos" panose="020B0004020202020204" pitchFamily="34" charset="0"/>
                        </a:rPr>
                        <a:t>Άλλος 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1.4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1.1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1.9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1.9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3.8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276699"/>
                  </a:ext>
                </a:extLst>
              </a:tr>
              <a:tr h="2775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>
                          <a:effectLst/>
                          <a:latin typeface="Aptos" panose="020B0004020202020204" pitchFamily="34" charset="0"/>
                        </a:rPr>
                        <a:t>ΔΑ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1.8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3.4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2.3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3.1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1.4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dirty="0">
                          <a:effectLst/>
                          <a:latin typeface="Aptos" panose="020B0004020202020204" pitchFamily="34" charset="0"/>
                        </a:rPr>
                        <a:t>3.8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86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83FAE6-05DB-AEB3-ABAB-4B7EB2CAC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07704"/>
              </p:ext>
            </p:extLst>
          </p:nvPr>
        </p:nvGraphicFramePr>
        <p:xfrm>
          <a:off x="1442712" y="3820160"/>
          <a:ext cx="8727435" cy="2563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4648">
                  <a:extLst>
                    <a:ext uri="{9D8B030D-6E8A-4147-A177-3AD203B41FA5}">
                      <a16:colId xmlns:a16="http://schemas.microsoft.com/office/drawing/2014/main" val="234166848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11052389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52268265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283288761"/>
                    </a:ext>
                  </a:extLst>
                </a:gridCol>
                <a:gridCol w="1304957">
                  <a:extLst>
                    <a:ext uri="{9D8B030D-6E8A-4147-A177-3AD203B41FA5}">
                      <a16:colId xmlns:a16="http://schemas.microsoft.com/office/drawing/2014/main" val="1579718680"/>
                    </a:ext>
                  </a:extLst>
                </a:gridCol>
                <a:gridCol w="1166155">
                  <a:extLst>
                    <a:ext uri="{9D8B030D-6E8A-4147-A177-3AD203B41FA5}">
                      <a16:colId xmlns:a16="http://schemas.microsoft.com/office/drawing/2014/main" val="458455916"/>
                    </a:ext>
                  </a:extLst>
                </a:gridCol>
                <a:gridCol w="1166155">
                  <a:extLst>
                    <a:ext uri="{9D8B030D-6E8A-4147-A177-3AD203B41FA5}">
                      <a16:colId xmlns:a16="http://schemas.microsoft.com/office/drawing/2014/main" val="723465020"/>
                    </a:ext>
                  </a:extLst>
                </a:gridCol>
              </a:tblGrid>
              <a:tr h="364124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ΑΥΤΟΤΟΠΟΘΕΤΗΣΗ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89626"/>
                  </a:ext>
                </a:extLst>
              </a:tr>
              <a:tr h="520484"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Δεξιά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Κεντροδεξιά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Κέντρο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Κεντροαριστερά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Αριστερά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3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Χωρίς ταύτιση</a:t>
                      </a:r>
                      <a:endParaRPr lang="el-GR" sz="13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755995"/>
                  </a:ext>
                </a:extLst>
              </a:tr>
              <a:tr h="2775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 dirty="0">
                          <a:effectLst/>
                          <a:latin typeface="Aptos" panose="020B0004020202020204" pitchFamily="34" charset="0"/>
                        </a:rPr>
                        <a:t>Η πολιτεία</a:t>
                      </a:r>
                      <a:endParaRPr lang="el-GR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effectLst/>
                          <a:latin typeface="Aptos" panose="020B0004020202020204" pitchFamily="34" charset="0"/>
                        </a:rPr>
                        <a:t>41.9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effectLst/>
                          <a:latin typeface="Aptos" panose="020B0004020202020204" pitchFamily="34" charset="0"/>
                        </a:rPr>
                        <a:t>39.2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effectLst/>
                          <a:latin typeface="Aptos" panose="020B0004020202020204" pitchFamily="34" charset="0"/>
                        </a:rPr>
                        <a:t>46.4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effectLst/>
                          <a:latin typeface="Aptos" panose="020B0004020202020204" pitchFamily="34" charset="0"/>
                        </a:rPr>
                        <a:t>56.3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effectLst/>
                          <a:latin typeface="Aptos" panose="020B0004020202020204" pitchFamily="34" charset="0"/>
                        </a:rPr>
                        <a:t>55.2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1" u="none" strike="noStrike" dirty="0">
                          <a:effectLst/>
                          <a:latin typeface="Aptos" panose="020B0004020202020204" pitchFamily="34" charset="0"/>
                        </a:rPr>
                        <a:t>41.4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799652"/>
                  </a:ext>
                </a:extLst>
              </a:tr>
              <a:tr h="2906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>
                          <a:effectLst/>
                          <a:latin typeface="Aptos" panose="020B0004020202020204" pitchFamily="34" charset="0"/>
                        </a:rPr>
                        <a:t>Οι πλατφόρμες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dirty="0">
                          <a:effectLst/>
                          <a:latin typeface="Aptos" panose="020B0004020202020204" pitchFamily="34" charset="0"/>
                        </a:rPr>
                        <a:t>22.4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dirty="0">
                          <a:effectLst/>
                          <a:latin typeface="Aptos" panose="020B0004020202020204" pitchFamily="34" charset="0"/>
                        </a:rPr>
                        <a:t>27.7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dirty="0">
                          <a:effectLst/>
                          <a:latin typeface="Aptos" panose="020B0004020202020204" pitchFamily="34" charset="0"/>
                        </a:rPr>
                        <a:t>23.8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dirty="0">
                          <a:effectLst/>
                          <a:latin typeface="Aptos" panose="020B0004020202020204" pitchFamily="34" charset="0"/>
                        </a:rPr>
                        <a:t>18.4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10.8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11.1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639210"/>
                  </a:ext>
                </a:extLst>
              </a:tr>
              <a:tr h="2775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>
                          <a:effectLst/>
                          <a:latin typeface="Aptos" panose="020B0004020202020204" pitchFamily="34" charset="0"/>
                        </a:rPr>
                        <a:t>Οι ίδιοι οι πολίτες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13.8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dirty="0">
                          <a:effectLst/>
                          <a:latin typeface="Aptos" panose="020B0004020202020204" pitchFamily="34" charset="0"/>
                        </a:rPr>
                        <a:t>14.8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11.7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dirty="0">
                          <a:effectLst/>
                          <a:latin typeface="Aptos" panose="020B0004020202020204" pitchFamily="34" charset="0"/>
                        </a:rPr>
                        <a:t>17.6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sng" strike="noStrike" dirty="0">
                          <a:effectLst/>
                          <a:latin typeface="Aptos" panose="020B0004020202020204" pitchFamily="34" charset="0"/>
                        </a:rPr>
                        <a:t>22.6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628272"/>
                  </a:ext>
                </a:extLst>
              </a:tr>
              <a:tr h="2775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>
                          <a:effectLst/>
                          <a:latin typeface="Aptos" panose="020B0004020202020204" pitchFamily="34" charset="0"/>
                        </a:rPr>
                        <a:t>Οι δημοσιογράφοι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15.7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16.3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11.8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11.4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13.6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13878"/>
                  </a:ext>
                </a:extLst>
              </a:tr>
              <a:tr h="2775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>
                          <a:effectLst/>
                          <a:latin typeface="Aptos" panose="020B0004020202020204" pitchFamily="34" charset="0"/>
                        </a:rPr>
                        <a:t>Άλλος </a:t>
                      </a:r>
                      <a:endParaRPr lang="el-GR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1.1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1.2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dirty="0">
                          <a:effectLst/>
                          <a:latin typeface="Aptos" panose="020B0004020202020204" pitchFamily="34" charset="0"/>
                        </a:rPr>
                        <a:t>2.3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1.2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dirty="0">
                          <a:effectLst/>
                          <a:latin typeface="Aptos" panose="020B0004020202020204" pitchFamily="34" charset="0"/>
                        </a:rPr>
                        <a:t>4.1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276699"/>
                  </a:ext>
                </a:extLst>
              </a:tr>
              <a:tr h="2775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1300" u="none" strike="noStrike" dirty="0">
                          <a:effectLst/>
                          <a:latin typeface="Aptos" panose="020B0004020202020204" pitchFamily="34" charset="0"/>
                        </a:rPr>
                        <a:t>ΔΑ</a:t>
                      </a:r>
                      <a:endParaRPr lang="el-GR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dirty="0">
                          <a:effectLst/>
                          <a:latin typeface="Aptos" panose="020B0004020202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dirty="0">
                          <a:effectLst/>
                          <a:latin typeface="Aptos" panose="020B0004020202020204" pitchFamily="34" charset="0"/>
                        </a:rPr>
                        <a:t>1.7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1.2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dirty="0"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>
                          <a:effectLst/>
                          <a:latin typeface="Aptos" panose="020B0004020202020204" pitchFamily="34" charset="0"/>
                        </a:rPr>
                        <a:t>1.2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u="none" strike="noStrike" dirty="0">
                          <a:effectLst/>
                          <a:latin typeface="Aptos" panose="020B0004020202020204" pitchFamily="34" charset="0"/>
                        </a:rPr>
                        <a:t>7.2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8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277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F585A-CB98-1844-5E13-97020CFC7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05A7F9-B172-A8C8-3172-306700E0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ΑΥΣΤΗΡΟΤΕΡΕΣ ΠΟΙΝΕΣ ΓΙΑ ΟΣΟΥΣ ΔΙΑΣΠΕΙΡΟΥΝ </a:t>
            </a:r>
            <a:r>
              <a:rPr lang="en-US" sz="2400" dirty="0">
                <a:ea typeface="Microsoft JhengHei" panose="020B0604030504040204" pitchFamily="34" charset="-120"/>
                <a:cs typeface="Microsoft Sans Serif" pitchFamily="34" charset="0"/>
              </a:rPr>
              <a:t>FAKE NEWS;</a:t>
            </a:r>
            <a:br>
              <a:rPr lang="el-GR" sz="1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0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Θα συμφωνούσατε με την θέσπιση αυστηρότερων ποινών /προστίμων </a:t>
            </a:r>
            <a:b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για όσους διασπείρουν ψευδείς πληροφορίες; </a:t>
            </a:r>
            <a:endParaRPr lang="en-US" sz="8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903518B-B0B1-0D45-5BFB-03230488ED7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4571A025-807F-774B-F60E-3FBEC50E1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413533"/>
              </p:ext>
            </p:extLst>
          </p:nvPr>
        </p:nvGraphicFramePr>
        <p:xfrm>
          <a:off x="101605" y="1053028"/>
          <a:ext cx="6231431" cy="553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C8CF5917-FBB8-5DF8-0D89-943CFE9D0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213016"/>
              </p:ext>
            </p:extLst>
          </p:nvPr>
        </p:nvGraphicFramePr>
        <p:xfrm>
          <a:off x="5730240" y="1135332"/>
          <a:ext cx="6360155" cy="536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8181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3EFAD-62E3-C77C-4CE0-696D3E59F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91202703-4EEE-6FDD-F16A-D55B17FC5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428123"/>
              </p:ext>
            </p:extLst>
          </p:nvPr>
        </p:nvGraphicFramePr>
        <p:xfrm>
          <a:off x="6065816" y="1915412"/>
          <a:ext cx="6126184" cy="424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5F1F9D-D561-98CF-55CE-C263E8D6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a typeface="Microsoft JhengHei" panose="020B0604030504040204" pitchFamily="34" charset="-120"/>
                <a:cs typeface="Microsoft Sans Serif" pitchFamily="34" charset="0"/>
              </a:rPr>
              <a:t>FAKE NEWS 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ΚΑΙ ΑΝΗΛΙΚΟΙ</a:t>
            </a:r>
            <a:b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Συμφωνείτε ή διαφωνείτε με τις παρακάτω προτάσεις:</a:t>
            </a:r>
            <a:endParaRPr lang="en-US" sz="4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394FE9EC-F0F4-8F19-7BE6-DE7C38187BE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87640-1CAC-148B-09BE-74A90423E2C2}"/>
              </a:ext>
            </a:extLst>
          </p:cNvPr>
          <p:cNvSpPr txBox="1"/>
          <p:nvPr/>
        </p:nvSpPr>
        <p:spPr>
          <a:xfrm>
            <a:off x="8198074" y="5582784"/>
            <a:ext cx="3154137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Συμφωνώ &amp; μάλλον συμφωνώ: </a:t>
            </a:r>
            <a:r>
              <a:rPr lang="en-US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81.1</a:t>
            </a: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3C0FD-1666-5C1A-9B01-6E564440046E}"/>
              </a:ext>
            </a:extLst>
          </p:cNvPr>
          <p:cNvSpPr txBox="1"/>
          <p:nvPr/>
        </p:nvSpPr>
        <p:spPr>
          <a:xfrm>
            <a:off x="7086991" y="6021219"/>
            <a:ext cx="3144124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Διαφωνώ &amp; Μάλλον διαφωνώ:</a:t>
            </a:r>
            <a:r>
              <a:rPr lang="en-US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14.8</a:t>
            </a: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537E7BCE-2505-7F34-7D36-291538822FCF}"/>
              </a:ext>
            </a:extLst>
          </p:cNvPr>
          <p:cNvGraphicFramePr/>
          <p:nvPr/>
        </p:nvGraphicFramePr>
        <p:xfrm>
          <a:off x="0" y="1728317"/>
          <a:ext cx="6126184" cy="424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BB6D6B-2CD5-A528-CE12-ECDB43D7CC03}"/>
              </a:ext>
            </a:extLst>
          </p:cNvPr>
          <p:cNvSpPr txBox="1"/>
          <p:nvPr/>
        </p:nvSpPr>
        <p:spPr>
          <a:xfrm>
            <a:off x="1814873" y="5412524"/>
            <a:ext cx="3154137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Συμφωνώ &amp; μάλλον συμφωνώ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82.7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70234-2CC5-5D72-13F5-266934CCA431}"/>
              </a:ext>
            </a:extLst>
          </p:cNvPr>
          <p:cNvSpPr txBox="1"/>
          <p:nvPr/>
        </p:nvSpPr>
        <p:spPr>
          <a:xfrm>
            <a:off x="2532869" y="5871100"/>
            <a:ext cx="3144124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Διαφωνώ &amp; Μάλλον διαφωνώ: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15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A22665-4619-5D6E-0E5A-94C7B03C6EF9}"/>
              </a:ext>
            </a:extLst>
          </p:cNvPr>
          <p:cNvSpPr txBox="1"/>
          <p:nvPr/>
        </p:nvSpPr>
        <p:spPr>
          <a:xfrm>
            <a:off x="6182727" y="1195756"/>
            <a:ext cx="534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Η ανάλυση ειδήσεων και </a:t>
            </a:r>
            <a:r>
              <a:rPr lang="el-GR" sz="1400" b="1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fake</a:t>
            </a:r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400" b="1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news</a:t>
            </a:r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θα πρέπει να εισαχθεί </a:t>
            </a:r>
            <a:endParaRPr lang="en-US" sz="14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  <a:p>
            <a:pPr algn="ctr"/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ως υποχρεωτικό μάθημα στα σχολεία</a:t>
            </a:r>
            <a:endParaRPr lang="en-US" sz="1400" b="1" dirty="0"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84C18-8FE4-65A4-2659-487692BE82FD}"/>
              </a:ext>
            </a:extLst>
          </p:cNvPr>
          <p:cNvSpPr txBox="1"/>
          <p:nvPr/>
        </p:nvSpPr>
        <p:spPr>
          <a:xfrm>
            <a:off x="347715" y="1205096"/>
            <a:ext cx="534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Θα πρέπει να απαγορευτεί η χρήση </a:t>
            </a:r>
            <a:r>
              <a:rPr lang="el-GR" sz="1400" b="1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social</a:t>
            </a:r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400" b="1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media</a:t>
            </a:r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</a:p>
          <a:p>
            <a:pPr algn="ctr"/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σε παιδιά έως 15 ετών</a:t>
            </a:r>
            <a:endParaRPr lang="en-US" sz="1400" b="1" dirty="0">
              <a:latin typeface="Aptos" panose="020B00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B9EF79-8FB1-788C-93C3-74467C16DBEB}"/>
              </a:ext>
            </a:extLst>
          </p:cNvPr>
          <p:cNvCxnSpPr/>
          <p:nvPr/>
        </p:nvCxnSpPr>
        <p:spPr>
          <a:xfrm>
            <a:off x="6182727" y="2260879"/>
            <a:ext cx="0" cy="3054699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411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64B33-9C6B-8D8F-EF62-C1D1FEB67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909B2A-37A1-AE37-E281-2A43A5A3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a typeface="Microsoft JhengHei" panose="020B0604030504040204" pitchFamily="34" charset="-120"/>
                <a:cs typeface="Microsoft Sans Serif" pitchFamily="34" charset="0"/>
              </a:rPr>
              <a:t>FAKE NEWS </a:t>
            </a:r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ΚΑΙ ΑΝΗΛΙΚΟΙ</a:t>
            </a:r>
            <a:b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Συμφωνείτε ή διαφωνείτε με τις παρακάτω προτάσεις:</a:t>
            </a:r>
            <a:endParaRPr lang="en-US" sz="4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FDA09CA-12AC-F5A6-11EF-6516AD69A64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CF367-0EFD-23B7-5571-BF0F54E56539}"/>
              </a:ext>
            </a:extLst>
          </p:cNvPr>
          <p:cNvSpPr txBox="1"/>
          <p:nvPr/>
        </p:nvSpPr>
        <p:spPr>
          <a:xfrm>
            <a:off x="6849970" y="972236"/>
            <a:ext cx="5138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Η ανάλυση ειδήσεων και </a:t>
            </a:r>
            <a:r>
              <a:rPr lang="el-GR" sz="1400" b="1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fake</a:t>
            </a:r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400" b="1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news</a:t>
            </a:r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θα πρέπει να εισαχθεί </a:t>
            </a:r>
            <a:endParaRPr lang="en-US" sz="14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  <a:p>
            <a:pPr algn="ctr"/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ως υποχρεωτικό μάθημα στα σχολεία</a:t>
            </a:r>
            <a:endParaRPr lang="en-US" sz="1400" b="1" dirty="0"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EAC2E2-6405-F633-9AA0-CBC21540B70C}"/>
              </a:ext>
            </a:extLst>
          </p:cNvPr>
          <p:cNvSpPr txBox="1"/>
          <p:nvPr/>
        </p:nvSpPr>
        <p:spPr>
          <a:xfrm>
            <a:off x="1026160" y="981576"/>
            <a:ext cx="4907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Θα πρέπει να απαγορευτεί η χρήση </a:t>
            </a:r>
            <a:r>
              <a:rPr lang="el-GR" sz="1400" b="1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social</a:t>
            </a:r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400" b="1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media</a:t>
            </a:r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</a:p>
          <a:p>
            <a:pPr algn="ctr"/>
            <a:r>
              <a:rPr lang="el-GR" sz="1400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σε παιδιά έως 15 ετών</a:t>
            </a:r>
            <a:endParaRPr lang="en-US" sz="1400" b="1" dirty="0">
              <a:latin typeface="Aptos" panose="020B00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A237C-D02B-0533-31E4-129FE8AE6578}"/>
              </a:ext>
            </a:extLst>
          </p:cNvPr>
          <p:cNvCxnSpPr/>
          <p:nvPr/>
        </p:nvCxnSpPr>
        <p:spPr>
          <a:xfrm>
            <a:off x="6131927" y="1732558"/>
            <a:ext cx="0" cy="457200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Γράφημα 8">
            <a:extLst>
              <a:ext uri="{FF2B5EF4-FFF2-40B4-BE49-F238E27FC236}">
                <a16:creationId xmlns:a16="http://schemas.microsoft.com/office/drawing/2014/main" id="{C7D13FE1-F832-92C0-EDB7-9B9935CB1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983705"/>
              </p:ext>
            </p:extLst>
          </p:nvPr>
        </p:nvGraphicFramePr>
        <p:xfrm>
          <a:off x="35690" y="1434496"/>
          <a:ext cx="6009274" cy="444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Γράφημα 8">
            <a:extLst>
              <a:ext uri="{FF2B5EF4-FFF2-40B4-BE49-F238E27FC236}">
                <a16:creationId xmlns:a16="http://schemas.microsoft.com/office/drawing/2014/main" id="{E8373B6C-2B8F-6880-5C98-F724023E5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584436"/>
              </p:ext>
            </p:extLst>
          </p:nvPr>
        </p:nvGraphicFramePr>
        <p:xfrm>
          <a:off x="6198806" y="1434497"/>
          <a:ext cx="6009274" cy="487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8287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E2A9A-0044-5D22-5A8A-3732C2CD8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DA3F079F-CBDC-17E9-DB14-8BF0905B37D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38DA-BC85-4453-8B11-3974063323BF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l-G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1DFC1F5B-6DF9-2D02-959B-F029FD8FF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2900" y="55412"/>
            <a:ext cx="10951869" cy="807570"/>
          </a:xfrm>
          <a:noFill/>
        </p:spPr>
        <p:txBody>
          <a:bodyPr vert="horz" wrap="square" lIns="91440" tIns="45720" rIns="91440" bIns="45720" rtlCol="0" anchor="ctr" anchorCtr="1" compatLnSpc="1">
            <a:normAutofit fontScale="90000"/>
          </a:bodyPr>
          <a:lstStyle/>
          <a:p>
            <a:r>
              <a:rPr lang="el-GR" sz="2700" dirty="0">
                <a:ea typeface="Microsoft JhengHei" panose="020B0604030504040204" pitchFamily="34" charset="-120"/>
                <a:cs typeface="Microsoft Sans Serif" pitchFamily="34" charset="0"/>
              </a:rPr>
              <a:t>ΠΛΗΡΟΦΟΡΙΕΣ ΠΟΥ ΕΧΟΥΝ ΕΜΦΑΝΙΣΤΕΙ ΣΕ MME &amp; SOCIAL MEDIA </a:t>
            </a:r>
            <a:br>
              <a:rPr lang="el-GR" sz="27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0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800" i="1" dirty="0">
                <a:ea typeface="Microsoft JhengHei" panose="020B0604030504040204" pitchFamily="34" charset="-120"/>
                <a:cs typeface="Microsoft Sans Serif" pitchFamily="34" charset="0"/>
              </a:rPr>
              <a:t>ΕΡ: 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Δείτε τώρα κάποιες πληροφορίες που έχουν εμφανιστεί στα MME και </a:t>
            </a:r>
            <a:r>
              <a:rPr lang="el-GR" sz="1600" i="1" dirty="0" err="1">
                <a:ea typeface="Microsoft JhengHei" panose="020B0604030504040204" pitchFamily="34" charset="-120"/>
                <a:cs typeface="Microsoft Sans Serif" pitchFamily="34" charset="0"/>
              </a:rPr>
              <a:t>social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i="1" dirty="0" err="1">
                <a:ea typeface="Microsoft JhengHei" panose="020B0604030504040204" pitchFamily="34" charset="-120"/>
                <a:cs typeface="Microsoft Sans Serif" pitchFamily="34" charset="0"/>
              </a:rPr>
              <a:t>media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και πείτε μου </a:t>
            </a:r>
            <a:br>
              <a:rPr lang="en-US" sz="1600" i="1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για κάθε μία αν θεωρείτε ότι ισχύει ή δεν ισχύει:</a:t>
            </a:r>
            <a:endParaRPr lang="el-GR" sz="1800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B67391ED-334D-6756-E911-E7E76A765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744273"/>
              </p:ext>
            </p:extLst>
          </p:nvPr>
        </p:nvGraphicFramePr>
        <p:xfrm>
          <a:off x="0" y="1056641"/>
          <a:ext cx="12017828" cy="510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5425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EEC43-B247-570A-322A-14912839C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F24628D0-9382-BC23-2BB4-2F73C92AAE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704309"/>
              </p:ext>
            </p:extLst>
          </p:nvPr>
        </p:nvGraphicFramePr>
        <p:xfrm>
          <a:off x="5628640" y="1024374"/>
          <a:ext cx="6492235" cy="554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972DEB08-913F-6867-967C-C1E80AD75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594147"/>
              </p:ext>
            </p:extLst>
          </p:nvPr>
        </p:nvGraphicFramePr>
        <p:xfrm>
          <a:off x="-178703" y="1720880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89AD3AEC-5BD2-1E67-D3B8-BA18869B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ΠΛΗΡΟΦΟΡΙΕΣ ΠΟΥ ΕΧΟΥΝ ΕΜΦΑΝΙΣΤΕΙ ΣΕ MME &amp; SOCIAL MEDIA</a:t>
            </a:r>
            <a:b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0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Θεωρείτε ότι ισχύει ή δεν ισχύει: </a:t>
            </a:r>
            <a:r>
              <a:rPr lang="el-GR" sz="1600" b="1" i="1" dirty="0">
                <a:ea typeface="Microsoft JhengHei" panose="020B0604030504040204" pitchFamily="34" charset="-120"/>
                <a:cs typeface="Microsoft Sans Serif" pitchFamily="34" charset="0"/>
              </a:rPr>
              <a:t>Οι θάνατοι στην χώρα μας είναι περισσότεροι από τις γεννήσεις</a:t>
            </a:r>
            <a:endParaRPr lang="en-US" sz="1600" b="1" i="1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26BE355-D8B4-AF02-8724-AA9147AEBD9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140083-53BC-25A8-A275-CADFDE000EE8}"/>
              </a:ext>
            </a:extLst>
          </p:cNvPr>
          <p:cNvSpPr txBox="1"/>
          <p:nvPr/>
        </p:nvSpPr>
        <p:spPr>
          <a:xfrm>
            <a:off x="2767125" y="5833626"/>
            <a:ext cx="3220720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Μάλλον ισχύει &amp; ισχύει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 </a:t>
            </a: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83.5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9ECC8F-1ED7-F5CE-2D47-551DE509F605}"/>
              </a:ext>
            </a:extLst>
          </p:cNvPr>
          <p:cNvSpPr txBox="1"/>
          <p:nvPr/>
        </p:nvSpPr>
        <p:spPr>
          <a:xfrm>
            <a:off x="117282" y="1220858"/>
            <a:ext cx="3210497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Μάλλον δεν ισχύει &amp; δεν ισχύει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811751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DD94B-097B-5BE1-2146-177EBD557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59CF0D12-49CB-10CD-4B16-801E8BE4C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024639"/>
              </p:ext>
            </p:extLst>
          </p:nvPr>
        </p:nvGraphicFramePr>
        <p:xfrm>
          <a:off x="5628640" y="1024374"/>
          <a:ext cx="6492235" cy="554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CCBC2A1D-2372-5434-8FF3-E88EB07F5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91449"/>
              </p:ext>
            </p:extLst>
          </p:nvPr>
        </p:nvGraphicFramePr>
        <p:xfrm>
          <a:off x="-178703" y="1720880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FAAC2202-F77D-39E8-23AB-56FFB5C0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ΠΛΗΡΟΦΟΡΙΕΣ ΠΟΥ ΕΧΟΥΝ ΕΜΦΑΝΙΣΤΕΙ ΣΕ MME &amp; SOCIAL MEDIA</a:t>
            </a:r>
            <a:b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0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Θεωρείτε ότι ισχύει ή δεν ισχύει: </a:t>
            </a:r>
            <a:r>
              <a:rPr lang="el-GR" sz="1600" b="1" i="1" dirty="0">
                <a:ea typeface="Microsoft JhengHei" panose="020B0604030504040204" pitchFamily="34" charset="-120"/>
                <a:cs typeface="Microsoft Sans Serif" pitchFamily="34" charset="0"/>
              </a:rPr>
              <a:t>Τα εμβόλια </a:t>
            </a:r>
            <a:r>
              <a:rPr lang="el-GR" sz="1600" b="1" i="1" dirty="0" err="1">
                <a:ea typeface="Microsoft JhengHei" panose="020B0604030504040204" pitchFamily="34" charset="-120"/>
                <a:cs typeface="Microsoft Sans Serif" pitchFamily="34" charset="0"/>
              </a:rPr>
              <a:t>covid</a:t>
            </a:r>
            <a:r>
              <a:rPr lang="el-GR" sz="1600" b="1" i="1" dirty="0">
                <a:ea typeface="Microsoft JhengHei" panose="020B0604030504040204" pitchFamily="34" charset="-120"/>
                <a:cs typeface="Microsoft Sans Serif" pitchFamily="34" charset="0"/>
              </a:rPr>
              <a:t> ευθύνονται για πολλούς θανάτους</a:t>
            </a:r>
            <a:endParaRPr lang="en-US" sz="1600" b="1" i="1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74136186-5E26-4A25-CB73-76F64F962AA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28474-652F-D420-80C6-A7FD6A0D3623}"/>
              </a:ext>
            </a:extLst>
          </p:cNvPr>
          <p:cNvSpPr txBox="1"/>
          <p:nvPr/>
        </p:nvSpPr>
        <p:spPr>
          <a:xfrm>
            <a:off x="2698299" y="5833626"/>
            <a:ext cx="3220720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Μάλλον ισχύει &amp; ισχύει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 </a:t>
            </a: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48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9E663-D625-9F61-F054-6BDEC82CEE69}"/>
              </a:ext>
            </a:extLst>
          </p:cNvPr>
          <p:cNvSpPr txBox="1"/>
          <p:nvPr/>
        </p:nvSpPr>
        <p:spPr>
          <a:xfrm>
            <a:off x="117282" y="1220858"/>
            <a:ext cx="3210497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Μάλλον δεν ισχύει &amp; δεν ισχύει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41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.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9%</a:t>
            </a:r>
          </a:p>
        </p:txBody>
      </p:sp>
    </p:spTree>
    <p:extLst>
      <p:ext uri="{BB962C8B-B14F-4D97-AF65-F5344CB8AC3E}">
        <p14:creationId xmlns:p14="http://schemas.microsoft.com/office/powerpoint/2010/main" val="2588375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E0017-435D-01AE-7B4C-CB6A2B274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ABADD702-6EC8-A196-F521-A6E96A588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068906"/>
              </p:ext>
            </p:extLst>
          </p:nvPr>
        </p:nvGraphicFramePr>
        <p:xfrm>
          <a:off x="5628640" y="1024374"/>
          <a:ext cx="6492235" cy="554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AB5785CD-6B95-7AF1-16E8-4F1EBEFAA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908808"/>
              </p:ext>
            </p:extLst>
          </p:nvPr>
        </p:nvGraphicFramePr>
        <p:xfrm>
          <a:off x="-178703" y="1720880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BA8A65A-632D-03A0-4BEB-EFAFD2625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ΠΛΗΡΟΦΟΡΙΕΣ ΠΟΥ ΕΧΟΥΝ ΕΜΦΑΝΙΣΤΕΙ ΣΕ MME &amp; SOCIAL MEDIA</a:t>
            </a:r>
            <a:b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0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Θεωρείτε ότι ισχύει ή δεν ισχύει: </a:t>
            </a:r>
            <a:r>
              <a:rPr lang="el-GR" sz="1600" b="1" i="1" dirty="0">
                <a:ea typeface="Microsoft JhengHei" panose="020B0604030504040204" pitchFamily="34" charset="-120"/>
                <a:cs typeface="Microsoft Sans Serif" pitchFamily="34" charset="0"/>
              </a:rPr>
              <a:t>Το 5</a:t>
            </a:r>
            <a:r>
              <a:rPr lang="en-US" sz="1600" b="1" i="1" dirty="0">
                <a:ea typeface="Microsoft JhengHei" panose="020B0604030504040204" pitchFamily="34" charset="-120"/>
                <a:cs typeface="Microsoft Sans Serif" pitchFamily="34" charset="0"/>
              </a:rPr>
              <a:t>G </a:t>
            </a:r>
            <a:r>
              <a:rPr lang="el-GR" sz="1600" b="1" i="1" dirty="0">
                <a:ea typeface="Microsoft JhengHei" panose="020B0604030504040204" pitchFamily="34" charset="-120"/>
                <a:cs typeface="Microsoft Sans Serif" pitchFamily="34" charset="0"/>
              </a:rPr>
              <a:t>προκαλεί καρκίνο</a:t>
            </a:r>
            <a:endParaRPr lang="en-US" sz="1600" b="1" i="1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01DE735-2B27-13A4-7C3F-7258D76275B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71EB7-9239-CFCD-4F7D-C9BD3E930D68}"/>
              </a:ext>
            </a:extLst>
          </p:cNvPr>
          <p:cNvSpPr txBox="1"/>
          <p:nvPr/>
        </p:nvSpPr>
        <p:spPr>
          <a:xfrm>
            <a:off x="2560647" y="5833626"/>
            <a:ext cx="3220720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Μάλλον ισχύει &amp; ισχύει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22.7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984D6E-5A02-EE50-124A-60531DA607EF}"/>
              </a:ext>
            </a:extLst>
          </p:cNvPr>
          <p:cNvSpPr txBox="1"/>
          <p:nvPr/>
        </p:nvSpPr>
        <p:spPr>
          <a:xfrm>
            <a:off x="117282" y="1220858"/>
            <a:ext cx="3210497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Μάλλον δεν ισχύει &amp; δεν ισχύει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53.6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2612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FA5A8-1B61-9C6C-9458-F2234F3C4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3">
            <a:extLst>
              <a:ext uri="{FF2B5EF4-FFF2-40B4-BE49-F238E27FC236}">
                <a16:creationId xmlns:a16="http://schemas.microsoft.com/office/drawing/2014/main" id="{6A4517F0-C8DB-E021-4E72-2D36F22361E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1329680" y="5974378"/>
            <a:ext cx="839784" cy="82314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FD72E81-4115-6966-FDE0-3E706E2688E3}"/>
              </a:ext>
            </a:extLst>
          </p:cNvPr>
          <p:cNvSpPr txBox="1">
            <a:spLocks/>
          </p:cNvSpPr>
          <p:nvPr/>
        </p:nvSpPr>
        <p:spPr>
          <a:xfrm>
            <a:off x="0" y="5974379"/>
            <a:ext cx="12191999" cy="823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Aptos" panose="020B0004020202020204" pitchFamily="34" charset="0"/>
              </a:defRPr>
            </a:lvl1pPr>
          </a:lstStyle>
          <a:p>
            <a:pPr algn="ctr"/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JhengHei" pitchFamily="34"/>
                <a:cs typeface="Microsoft Sans Serif" pitchFamily="34"/>
              </a:rPr>
              <a:t>ΑΠΟΤΕΛΕΣΜΑΤΑ ΕΡΕΥΝΑΣ</a:t>
            </a:r>
            <a:endParaRPr lang="el-G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JhengHei" panose="020B0604030504040204" pitchFamily="34" charset="-120"/>
              <a:cs typeface="Microsoft Sans Serif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294595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963FB-5C77-B027-BCF6-36C2EABC2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AC95F557-F8B4-7BDD-BE96-B74C714F2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214167"/>
              </p:ext>
            </p:extLst>
          </p:nvPr>
        </p:nvGraphicFramePr>
        <p:xfrm>
          <a:off x="5628640" y="1024374"/>
          <a:ext cx="6492235" cy="554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53FC86E1-AD9F-0A2D-48A8-BA669B571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492528"/>
              </p:ext>
            </p:extLst>
          </p:nvPr>
        </p:nvGraphicFramePr>
        <p:xfrm>
          <a:off x="-355684" y="1561377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9D18FC3-004F-32CC-2474-A88F0C93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ΠΛΗΡΟΦΟΡΙΕΣ ΠΟΥ ΕΧΟΥΝ ΕΜΦΑΝΙΣΤΕΙ ΣΕ MME &amp; SOCIAL MEDIA</a:t>
            </a:r>
            <a:b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0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Θεωρείτε ότι ισχύει ή δεν ισχύει: </a:t>
            </a:r>
            <a:r>
              <a:rPr lang="el-GR" sz="1600" b="1" i="1" dirty="0">
                <a:ea typeface="Microsoft JhengHei" panose="020B0604030504040204" pitchFamily="34" charset="-120"/>
                <a:cs typeface="Microsoft Sans Serif" pitchFamily="34" charset="0"/>
              </a:rPr>
              <a:t>Η κλιματική κρίση είναι αναμφισβήτητο γεγονός</a:t>
            </a:r>
            <a:endParaRPr lang="en-US" sz="1600" b="1" i="1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3994E897-2B0E-97A4-197C-775182C9B4C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C7AE3-E97E-21C0-2E60-BED268865058}"/>
              </a:ext>
            </a:extLst>
          </p:cNvPr>
          <p:cNvSpPr txBox="1"/>
          <p:nvPr/>
        </p:nvSpPr>
        <p:spPr>
          <a:xfrm>
            <a:off x="2491822" y="5732824"/>
            <a:ext cx="3220720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Μάλλον ισχύει &amp; ισχύει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77.2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CE723-1B03-AFC7-DC04-C731DC1FF694}"/>
              </a:ext>
            </a:extLst>
          </p:cNvPr>
          <p:cNvSpPr txBox="1"/>
          <p:nvPr/>
        </p:nvSpPr>
        <p:spPr>
          <a:xfrm>
            <a:off x="117282" y="1220858"/>
            <a:ext cx="3210497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Μάλλον δεν ισχύει &amp; δεν ισχύει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17.9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0051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3D89B-1B07-BA7C-8452-CCBEE7C8E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2CD842BE-7473-492D-A995-CD7B13119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722291"/>
              </p:ext>
            </p:extLst>
          </p:nvPr>
        </p:nvGraphicFramePr>
        <p:xfrm>
          <a:off x="5628640" y="1024374"/>
          <a:ext cx="6492235" cy="554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96B9B947-B60A-B244-F5F8-8269A5033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782465"/>
              </p:ext>
            </p:extLst>
          </p:nvPr>
        </p:nvGraphicFramePr>
        <p:xfrm>
          <a:off x="-61001" y="1704810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8ABD39B2-7DB0-A1ED-9902-1505881A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ΠΛΗΡΟΦΟΡΙΕΣ ΠΟΥ ΕΧΟΥΝ ΕΜΦΑΝΙΣΤΕΙ ΣΕ MME &amp; SOCIAL MEDIA</a:t>
            </a:r>
            <a:b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0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Θεωρείτε ότι ισχύει ή δεν ισχύει: </a:t>
            </a:r>
            <a:r>
              <a:rPr lang="el-GR" sz="1600" b="1" i="1" dirty="0">
                <a:ea typeface="Microsoft JhengHei" panose="020B0604030504040204" pitchFamily="34" charset="-120"/>
                <a:cs typeface="Microsoft Sans Serif" pitchFamily="34" charset="0"/>
              </a:rPr>
              <a:t>Μας ψεκάζουν</a:t>
            </a:r>
            <a:endParaRPr lang="en-US" sz="1600" b="1" i="1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7C1D2BC1-4C54-B0E7-D198-A0384AED11F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EE1C2-8C9B-4EA8-DAB2-4933B8F6F5CE}"/>
              </a:ext>
            </a:extLst>
          </p:cNvPr>
          <p:cNvSpPr txBox="1"/>
          <p:nvPr/>
        </p:nvSpPr>
        <p:spPr>
          <a:xfrm>
            <a:off x="3129280" y="1232626"/>
            <a:ext cx="3220720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Μάλλον ισχύει &amp; ισχύει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24.1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7B1655-50E0-D922-0DC2-490DCCC8D6F7}"/>
              </a:ext>
            </a:extLst>
          </p:cNvPr>
          <p:cNvSpPr txBox="1"/>
          <p:nvPr/>
        </p:nvSpPr>
        <p:spPr>
          <a:xfrm>
            <a:off x="1745615" y="5886593"/>
            <a:ext cx="3210497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Μάλλον δεν ισχύει &amp; δεν ισχύει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64.5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68878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44D5A-E4DD-D74A-027F-46AA5FF2B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FF625718-4C65-30C2-6D54-1FA56B48D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798310"/>
              </p:ext>
            </p:extLst>
          </p:nvPr>
        </p:nvGraphicFramePr>
        <p:xfrm>
          <a:off x="5628640" y="1024374"/>
          <a:ext cx="6492235" cy="554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BCAA1E6F-3AD0-306A-925F-CBD9F8241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169392"/>
              </p:ext>
            </p:extLst>
          </p:nvPr>
        </p:nvGraphicFramePr>
        <p:xfrm>
          <a:off x="-178703" y="1720880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57A0713-850B-7458-A82C-FE14FCC7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ΠΛΗΡΟΦΟΡΙΕΣ ΠΟΥ ΕΧΟΥΝ ΕΜΦΑΝΙΣΤΕΙ ΣΕ MME &amp; SOCIAL MEDIA</a:t>
            </a:r>
            <a:b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0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Θεωρείτε ότι ισχύει ή δεν ισχύει: </a:t>
            </a:r>
            <a:r>
              <a:rPr lang="el-GR" sz="1600" b="1" i="1" dirty="0">
                <a:ea typeface="Microsoft JhengHei" panose="020B0604030504040204" pitchFamily="34" charset="-120"/>
                <a:cs typeface="Microsoft Sans Serif" pitchFamily="34" charset="0"/>
              </a:rPr>
              <a:t>Υπήρχε παράνομο φορτίο με </a:t>
            </a:r>
            <a:r>
              <a:rPr lang="el-GR" sz="1600" b="1" i="1" dirty="0" err="1">
                <a:ea typeface="Microsoft JhengHei" panose="020B0604030504040204" pitchFamily="34" charset="-120"/>
                <a:cs typeface="Microsoft Sans Serif" pitchFamily="34" charset="0"/>
              </a:rPr>
              <a:t>ξυλόλιο</a:t>
            </a:r>
            <a:r>
              <a:rPr lang="el-GR" sz="1600" b="1" i="1" dirty="0">
                <a:ea typeface="Microsoft JhengHei" panose="020B0604030504040204" pitchFamily="34" charset="-120"/>
                <a:cs typeface="Microsoft Sans Serif" pitchFamily="34" charset="0"/>
              </a:rPr>
              <a:t> στην εμπορική αμαξοστοιχία  </a:t>
            </a:r>
            <a:br>
              <a:rPr lang="en-US" sz="1600" b="1" i="1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b="1" i="1" dirty="0">
                <a:ea typeface="Microsoft JhengHei" panose="020B0604030504040204" pitchFamily="34" charset="-120"/>
                <a:cs typeface="Microsoft Sans Serif" pitchFamily="34" charset="0"/>
              </a:rPr>
              <a:t>των Τεμπών που προκάλεσε την έκρηξη</a:t>
            </a:r>
            <a:endParaRPr lang="en-US" sz="1600" b="1" i="1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AA13E3E5-D8ED-6702-0E30-B9E410CF4F1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481E2-A9D7-6272-29A5-46B153B385AA}"/>
              </a:ext>
            </a:extLst>
          </p:cNvPr>
          <p:cNvSpPr txBox="1"/>
          <p:nvPr/>
        </p:nvSpPr>
        <p:spPr>
          <a:xfrm>
            <a:off x="2875280" y="5833626"/>
            <a:ext cx="3220720" cy="340519"/>
          </a:xfrm>
          <a:prstGeom prst="roundRect">
            <a:avLst/>
          </a:prstGeom>
          <a:ln>
            <a:solidFill>
              <a:srgbClr val="3795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Μάλλον ισχύει &amp; ισχύει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58.2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D83A3-C38A-B66B-639C-5E55D5F233F7}"/>
              </a:ext>
            </a:extLst>
          </p:cNvPr>
          <p:cNvSpPr txBox="1"/>
          <p:nvPr/>
        </p:nvSpPr>
        <p:spPr>
          <a:xfrm>
            <a:off x="117282" y="1220858"/>
            <a:ext cx="3210497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Μάλλον δεν ισχύει &amp; δεν ισχύει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 23.2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726062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DC10F-B55F-E76F-D2F9-9CAB6952E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Γράφημα 8">
            <a:extLst>
              <a:ext uri="{FF2B5EF4-FFF2-40B4-BE49-F238E27FC236}">
                <a16:creationId xmlns:a16="http://schemas.microsoft.com/office/drawing/2014/main" id="{A6572BBF-C449-7513-F122-1777C67D1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234775"/>
              </p:ext>
            </p:extLst>
          </p:nvPr>
        </p:nvGraphicFramePr>
        <p:xfrm>
          <a:off x="5872480" y="1273008"/>
          <a:ext cx="6095999" cy="5356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Γράφημα 8">
            <a:extLst>
              <a:ext uri="{FF2B5EF4-FFF2-40B4-BE49-F238E27FC236}">
                <a16:creationId xmlns:a16="http://schemas.microsoft.com/office/drawing/2014/main" id="{FECB7FE8-E41E-66B9-BFA4-10131F997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941371"/>
              </p:ext>
            </p:extLst>
          </p:nvPr>
        </p:nvGraphicFramePr>
        <p:xfrm>
          <a:off x="101600" y="1286794"/>
          <a:ext cx="11684000" cy="542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651C1D6C-3CC7-1EDC-F062-B610AD831F9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38DA-BC85-4453-8B11-3974063323BF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l-G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9C5579B8-226B-3915-81DA-ABCD3C0A1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2900" y="55412"/>
            <a:ext cx="10951869" cy="807570"/>
          </a:xfrm>
          <a:noFill/>
        </p:spPr>
        <p:txBody>
          <a:bodyPr vert="horz" wrap="square" lIns="91440" tIns="45720" rIns="91440" bIns="45720" rtlCol="0" anchor="ctr" anchorCtr="1" compatLnSpc="1">
            <a:normAutofit fontScale="90000"/>
          </a:bodyPr>
          <a:lstStyle/>
          <a:p>
            <a:r>
              <a:rPr lang="el-GR" sz="2700" dirty="0">
                <a:ea typeface="Microsoft JhengHei" panose="020B0604030504040204" pitchFamily="34" charset="-120"/>
                <a:cs typeface="Microsoft Sans Serif" pitchFamily="34" charset="0"/>
              </a:rPr>
              <a:t>ΠΛΗΡΟΦΟΡΙΕΣ ΠΟΥ ΕΧΟΥΝ ΕΜΦΑΝΙΣΤΕΙ ΣΕ MME &amp; SOCIAL MEDIA </a:t>
            </a:r>
            <a:br>
              <a:rPr lang="el-GR" sz="2700" dirty="0"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000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800" i="1" dirty="0">
                <a:ea typeface="Microsoft JhengHei" panose="020B0604030504040204" pitchFamily="34" charset="-120"/>
                <a:cs typeface="Microsoft Sans Serif" pitchFamily="34" charset="0"/>
              </a:rPr>
              <a:t>ΕΡ: 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Δείτε τώρα κάποιες πληροφορίες που έχουν εμφανιστεί στα MME και </a:t>
            </a:r>
            <a:r>
              <a:rPr lang="el-GR" sz="1600" i="1" dirty="0" err="1">
                <a:ea typeface="Microsoft JhengHei" panose="020B0604030504040204" pitchFamily="34" charset="-120"/>
                <a:cs typeface="Microsoft Sans Serif" pitchFamily="34" charset="0"/>
              </a:rPr>
              <a:t>social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i="1" dirty="0" err="1">
                <a:ea typeface="Microsoft JhengHei" panose="020B0604030504040204" pitchFamily="34" charset="-120"/>
                <a:cs typeface="Microsoft Sans Serif" pitchFamily="34" charset="0"/>
              </a:rPr>
              <a:t>media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και πείτε μου </a:t>
            </a:r>
            <a:br>
              <a:rPr lang="en-US" sz="1600" i="1" dirty="0"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για κάθε μία αν θεωρείτε ότι ισχύει ή δεν ισχύει:</a:t>
            </a:r>
            <a:endParaRPr lang="el-GR" sz="1800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1AD07-A9CC-87AE-9181-639C4764CA48}"/>
              </a:ext>
            </a:extLst>
          </p:cNvPr>
          <p:cNvSpPr txBox="1"/>
          <p:nvPr/>
        </p:nvSpPr>
        <p:spPr>
          <a:xfrm>
            <a:off x="1935479" y="978037"/>
            <a:ext cx="4988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b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Όσοι δηλώνουν ότι είναι ΕΥΚΟΛΟ να διακρίνουν </a:t>
            </a:r>
          </a:p>
          <a:p>
            <a:pPr algn="ctr"/>
            <a:r>
              <a:rPr lang="el-GR" sz="1400" b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μια ψευδή είδηση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553C0-3E16-9A0C-C745-5FFCF74C780C}"/>
              </a:ext>
            </a:extLst>
          </p:cNvPr>
          <p:cNvSpPr txBox="1"/>
          <p:nvPr/>
        </p:nvSpPr>
        <p:spPr>
          <a:xfrm>
            <a:off x="6979919" y="965231"/>
            <a:ext cx="4988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b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Όσοι δηλώνουν ότι είναι ΔΥΣΚΟΛΟ να διακρίνουν </a:t>
            </a:r>
          </a:p>
          <a:p>
            <a:pPr algn="ctr"/>
            <a:r>
              <a:rPr lang="el-GR" sz="1400" b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μια ψευδή είδηση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0093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BF849-63AF-BDED-3DBB-4D5ABC001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F6B191F9-B3A8-E09E-784F-CA1634468F1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5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B21E4272-7485-F69D-25D8-3BA840275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ΚΥΡΙΑ ΠΗΓΗ ΕΝΗΜΕΡΩΣΗΣ </a:t>
            </a:r>
            <a:br>
              <a:rPr lang="el-GR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Ποια είναι η κύρια πηγή ενημέρωσής σας;</a:t>
            </a:r>
            <a:endParaRPr lang="el-GR" sz="1200" b="1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3DAF16D2-1DC0-6A5F-860E-81467540B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749477"/>
              </p:ext>
            </p:extLst>
          </p:nvPr>
        </p:nvGraphicFramePr>
        <p:xfrm>
          <a:off x="80387" y="1141926"/>
          <a:ext cx="6109398" cy="530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C5EC6E4B-A139-D924-98BF-999C3D25E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405125"/>
              </p:ext>
            </p:extLst>
          </p:nvPr>
        </p:nvGraphicFramePr>
        <p:xfrm>
          <a:off x="6096000" y="1141926"/>
          <a:ext cx="6015613" cy="530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419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504AE-8B41-CA09-2AC6-1443CFCDA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5717B145-0EF0-97FE-4B57-B57573E9AB5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6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67FD4E19-1430-9440-EBC0-C4183EA53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ΣΥΧΝΟΤΗΤΑ ΧΡΗΣΗΣ </a:t>
            </a:r>
            <a:r>
              <a:rPr lang="en-US" sz="2400" dirty="0">
                <a:ea typeface="Microsoft JhengHei" panose="020B0604030504040204" pitchFamily="34" charset="-120"/>
                <a:cs typeface="Microsoft Sans Serif" pitchFamily="34" charset="0"/>
              </a:rPr>
              <a:t>SOCIAL MEDIA </a:t>
            </a:r>
            <a:br>
              <a:rPr lang="el-GR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Πόσο συχνά χρησιμοποιείτε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social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ea typeface="Microsoft JhengHei" panose="020B0604030504040204" pitchFamily="34" charset="-120"/>
                <a:cs typeface="Microsoft Sans Serif" pitchFamily="34" charset="0"/>
              </a:rPr>
              <a:t>media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 / πλατφόρμες κοινωνικής δικτύωσης; </a:t>
            </a:r>
            <a:endParaRPr lang="el-GR" sz="1200" b="1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DED30D99-7ABA-B068-458F-C5C348728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947565"/>
              </p:ext>
            </p:extLst>
          </p:nvPr>
        </p:nvGraphicFramePr>
        <p:xfrm>
          <a:off x="0" y="1095007"/>
          <a:ext cx="6189785" cy="5304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3D164C7A-C212-0536-1DD6-C620B26A5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843290"/>
              </p:ext>
            </p:extLst>
          </p:nvPr>
        </p:nvGraphicFramePr>
        <p:xfrm>
          <a:off x="6096000" y="1095007"/>
          <a:ext cx="6015613" cy="530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606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40FAA-4480-ACFB-B534-72B8C8F11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DFADE250-5249-726B-E2F1-998106735DD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7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82B183E6-E48C-6D58-584A-04FD733A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ΧΡΗΣΗ ΑΝΑ ΠΛΑΤΦΟΡΜΑ ΚΟΙΝΩΝΙΚΗΣ ΔΙΚΤΥΩΣΗΣ</a:t>
            </a:r>
            <a:br>
              <a:rPr lang="el-GR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Ποιες από τις παρακάτω πλατφόρμες κοινωνικής δικτύωσης χρησιμοποιείτε;</a:t>
            </a:r>
            <a:endParaRPr lang="el-GR" sz="1200" b="1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255FAA1A-5B22-2600-0AE7-EC69ACCB4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265627"/>
              </p:ext>
            </p:extLst>
          </p:nvPr>
        </p:nvGraphicFramePr>
        <p:xfrm>
          <a:off x="1106424" y="1014620"/>
          <a:ext cx="9409176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695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AF484-924F-7601-6CD7-095B973FA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138E781A-F355-42AD-8CCA-6263C5576B9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8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8DDF9367-B925-36C7-214E-851A08AD2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ΧΡΗΣΗ ΑΝΑ ΠΛΑΤΦΟΡΜΑ ΚΟΙΝΩΝΙΚΗΣ ΔΙΚΤΥΩΣΗΣ</a:t>
            </a:r>
            <a:br>
              <a:rPr lang="el-GR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ea typeface="Microsoft JhengHei" panose="020B0604030504040204" pitchFamily="34" charset="-120"/>
                <a:cs typeface="Microsoft Sans Serif" pitchFamily="34" charset="0"/>
              </a:rPr>
              <a:t>Ποιες από τις παρακάτω πλατφόρμες κοινωνικής δικτύωσης χρησιμοποιείτε;</a:t>
            </a:r>
            <a:endParaRPr lang="el-GR" sz="1200" b="1" i="1" dirty="0"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C2DF2371-D656-3EF6-D414-800FE0730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200864"/>
              </p:ext>
            </p:extLst>
          </p:nvPr>
        </p:nvGraphicFramePr>
        <p:xfrm>
          <a:off x="924560" y="1121606"/>
          <a:ext cx="10220959" cy="530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539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7A059-BADC-F440-3B77-E684A27E1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CD6F62-3703-81CB-F633-9E02F01E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ea typeface="Microsoft JhengHei" panose="020B0604030504040204" pitchFamily="34" charset="-120"/>
                <a:cs typeface="Microsoft Sans Serif" pitchFamily="34" charset="0"/>
              </a:rPr>
              <a:t>ΕΝΗΜΕΡΩΣΗ ΑΠΟ ΣΧΟΛΙΑΣΤΕΣ &amp; INFLUENCERS</a:t>
            </a:r>
            <a:br>
              <a:rPr lang="el-GR" sz="18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ΕΡ: Πόσο συχνά ενημερώνεστε από σχολιαστές και </a:t>
            </a:r>
            <a:r>
              <a:rPr lang="el-GR" sz="1600" i="1" dirty="0" err="1">
                <a:ea typeface="Microsoft JhengHei" panose="020B0604030504040204" pitchFamily="34" charset="-120"/>
                <a:cs typeface="Microsoft Sans Serif" pitchFamily="34" charset="0"/>
              </a:rPr>
              <a:t>influencers</a:t>
            </a:r>
            <a:r>
              <a:rPr lang="el-GR" sz="1600" i="1" dirty="0"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endParaRPr lang="en-US" sz="8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74495ED-8DD5-0A4D-14DC-17A5B213A6D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98EDFB09-E954-C11B-D2F6-77CF4FBBA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749216"/>
              </p:ext>
            </p:extLst>
          </p:nvPr>
        </p:nvGraphicFramePr>
        <p:xfrm>
          <a:off x="0" y="1285703"/>
          <a:ext cx="5740400" cy="520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73145ED7-13AF-F409-6F72-D975B258E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699042"/>
              </p:ext>
            </p:extLst>
          </p:nvPr>
        </p:nvGraphicFramePr>
        <p:xfrm>
          <a:off x="6096000" y="1075175"/>
          <a:ext cx="6095995" cy="531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FCEBA8C9-E5E9-0D75-2FDA-D60303084FF4}"/>
              </a:ext>
            </a:extLst>
          </p:cNvPr>
          <p:cNvSpPr/>
          <p:nvPr/>
        </p:nvSpPr>
        <p:spPr>
          <a:xfrm>
            <a:off x="5577226" y="1942270"/>
            <a:ext cx="398585" cy="1055077"/>
          </a:xfrm>
          <a:prstGeom prst="rightBrace">
            <a:avLst/>
          </a:prstGeom>
          <a:ln w="12700">
            <a:solidFill>
              <a:srgbClr val="379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275C6-C696-CBD8-66E1-4F5414FD5AD9}"/>
              </a:ext>
            </a:extLst>
          </p:cNvPr>
          <p:cNvSpPr txBox="1"/>
          <p:nvPr/>
        </p:nvSpPr>
        <p:spPr>
          <a:xfrm>
            <a:off x="5914851" y="2313294"/>
            <a:ext cx="69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53.7</a:t>
            </a:r>
          </a:p>
        </p:txBody>
      </p:sp>
    </p:spTree>
    <p:extLst>
      <p:ext uri="{BB962C8B-B14F-4D97-AF65-F5344CB8AC3E}">
        <p14:creationId xmlns:p14="http://schemas.microsoft.com/office/powerpoint/2010/main" val="32648642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28618</TotalTime>
  <Words>2284</Words>
  <Application>Microsoft Office PowerPoint</Application>
  <PresentationFormat>Widescreen</PresentationFormat>
  <Paragraphs>565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Microsoft JhengHei</vt:lpstr>
      <vt:lpstr>Aptos</vt:lpstr>
      <vt:lpstr>Arial</vt:lpstr>
      <vt:lpstr>Calibri</vt:lpstr>
      <vt:lpstr>1_Office Theme</vt:lpstr>
      <vt:lpstr>PowerPoint Presentation</vt:lpstr>
      <vt:lpstr>ΤΑΥΤΟΤΗΤΑ ΤΗΣ ΕΡΕΥΝΑΣ</vt:lpstr>
      <vt:lpstr>ΣΥΝΘΕΣΗ ΔΕΙΓΜΑΤΟΣ</vt:lpstr>
      <vt:lpstr>PowerPoint Presentation</vt:lpstr>
      <vt:lpstr>ΚΥΡΙΑ ΠΗΓΗ ΕΝΗΜΕΡΩΣΗΣ   ΕΡ: Ποια είναι η κύρια πηγή ενημέρωσής σας;</vt:lpstr>
      <vt:lpstr>ΣΥΧΝΟΤΗΤΑ ΧΡΗΣΗΣ SOCIAL MEDIA   ΕΡ: Πόσο συχνά χρησιμοποιείτε social media / πλατφόρμες κοινωνικής δικτύωσης; </vt:lpstr>
      <vt:lpstr>ΧΡΗΣΗ ΑΝΑ ΠΛΑΤΦΟΡΜΑ ΚΟΙΝΩΝΙΚΗΣ ΔΙΚΤΥΩΣΗΣ  ΕΡ: Ποιες από τις παρακάτω πλατφόρμες κοινωνικής δικτύωσης χρησιμοποιείτε;</vt:lpstr>
      <vt:lpstr>ΧΡΗΣΗ ΑΝΑ ΠΛΑΤΦΟΡΜΑ ΚΟΙΝΩΝΙΚΗΣ ΔΙΚΤΥΩΣΗΣ  ΕΡ: Ποιες από τις παρακάτω πλατφόρμες κοινωνικής δικτύωσης χρησιμοποιείτε;</vt:lpstr>
      <vt:lpstr>ΕΝΗΜΕΡΩΣΗ ΑΠΟ ΣΧΟΛΙΑΣΤΕΣ &amp; INFLUENCERS  ΕΡ: Πόσο συχνά ενημερώνεστε από σχολιαστές και influencers;</vt:lpstr>
      <vt:lpstr>ΒΑΘΜΟΣ ΕΜΠΙΣΤΟΣΥΝΗΣ ΣΕ ΠΛΗΡΟΦΟΡΙΕΣ ΑΠΟ :  ΕΡ: Πόσο θα λέγατε ότι εμπιστεύεστε  τις  ειδήσεις και πληροφορίες που συναντάτε:</vt:lpstr>
      <vt:lpstr>SOCIAL MEDIA: ΛΟΓΙΚΑ ΕΠΙΧΕΙΡΗΜΑΤΑ ή ΤΟΞΙΚΟΤΗΤΑ;  ΕΡ: Πιστεύετε ότι στον δημόσιο διάλογο που αναπτύσσετε στα social media (μέσα κοινωνικής δικτύωσης)  κυριαρχούν τα λογικά επιχειρήματα ή η τοξικότητα και ο εχθρικός λόγος; </vt:lpstr>
      <vt:lpstr>ΑΝΗΣΥΧΙΑ ΓΙΑ ΤΗ ΔΙΑΔΟΣΗ ΨΕΥΔΩΝ ΕΙΔΗΣΕΩΝ  ΕΡ: Γενικά πόσο σας ανησυχεί η διάδοση ψευδών πληροφοριών και ειδήσεων;</vt:lpstr>
      <vt:lpstr>ΜΠΟΡΕΙ ΝΑ ΔΙΑΚΡΙΝΕΙ Ο ΜΕΣΟΣ ΠΟΛΙΤΗΣ ΜΙΑ ΨΕΥΔΗ ΕΙΔΗΣΗ;  ΕΡ: Πόσο εύκολο ή δύσκολο θεωρείτε να διακρίνει ο μέσος πολίτης  μια ψευδή είδηση;</vt:lpstr>
      <vt:lpstr>ΜΠΟΡΕΙ ΝΑ ΔΙΑΚΡΙΝΕΙ Ο ΙΔΙΟΣ ΜΙΑ ΨΕΥΔΗ ΕΙΔΗΣΗ;  ΕΡ: Εσείς προσωπικά πόσο εύκολο θεωρείτε να διακρίνετε μια ψευδή είδηση;</vt:lpstr>
      <vt:lpstr>ΣΥΝΑΝΤΗΣΑΝ ΨΕΥΔΕΣ / ΠΑΡΑΠΛΑΝΗΤΙΚΟ ΠΕΡΙΕΧΟΜΕΝΟ  ΕΡ: Το τελευταίο διάστημα, πόσο συχνά αισθανθήκατε ότι συναντήσατε ψευδές / παραπλανητικό περιεχόμενο; </vt:lpstr>
      <vt:lpstr>ΣΕ ΠΟΙΑ ΘΕΜΑΤΑ ΣΥΝΑΝΤΟΥΝ ΠΙΟ ΣΥΧΝΑ FAKE NEWS   ΕΡ:  Σε ποιες θεματικές συναντάτε πιο συχνά παραπλανητικές ή ψευδείς ειδήσεις; (έως 2 απαντήσεις)</vt:lpstr>
      <vt:lpstr>ΤΙ ΠΡΟΔΙΔΕΙ ΟΤΙ ΚΑΤΙ ΕΙΝΑΙ FAKE / ΠΑΡΑΠΛΑΝΗΤΙΚΟ  ΕΡ: Τι σας κάνει να υποπτεύεστε ότι κάτι είναι fake / παραπλανητικό; (έως 3 επιλογές)</vt:lpstr>
      <vt:lpstr>TI ΚΑΝΟΥΝ ΟΤΑΝ ΑΜΦΙΒΑΛΛΟΥΝ ΓΙΑ ΤΗΝ ΕΓΚΥΡΟΤΗΤΑ ΜΙΑΣ ΕΙΔΗΣΗΣ  ΕΡ: Τι κάνετε όταν δεν είστε σίγουρος/η για την εγκυρότητα μιας είδησης; (πολλαπλής επιλογής)</vt:lpstr>
      <vt:lpstr>ΠΟΙΟΙ ΒΡΙΣΚΟΝΤΑΙ ΠΙΣΩ ΑΠΟ ΤΑ FAKE NEWS;  ΕΡ:  Ποιοι πιστεύετε ότι βρίσκονται συνήθως πίσω από τα fake news; (ΕΩΣ 2 ΕΠΙΛΟΓΕΣ)</vt:lpstr>
      <vt:lpstr>ΠΟΙΟΙ ΒΡΙΣΚΟΝΤΑΙ ΠΙΣΩ ΑΠΟ ΤΑ FAKE NEWS;  ΕΡ:  Ποιοι πιστεύετε ότι βρίσκονται συνήθως πίσω από τα fake news; (ΕΩΣ 2 ΕΠΙΛΟΓΕΣ)</vt:lpstr>
      <vt:lpstr>ΕΧΟΥΝ ΠΙΣΤΕΨΕΙ  ΕΙΔΗΣΗ ΠΟΥ ΑΡΓΟΤΕΡΑ ΑΠΟΔΕΙΧΘΗΚΕ ΨΕΥΔΗΣ;  ΕΡ: Έχετε πιστέψει ποτέ μια είδηση που αργότερα αποδείχθηκε ότι ήταν ψευδής;</vt:lpstr>
      <vt:lpstr>ΕΧΟΥΝ ΜΟΙΡΑΣΤΕΙ ΕΙΔΗΣΗ ΠΟΥ ΑΡΓΟΤΕΡΑ ΑΠΟΔΕΙΧΘΗΚΕ ΨΕΥΔΗΣ;  ΕΡ: Έχετε μοιραστεί ποτέ άθελά σας μια είδηση που αργότερα αποδείχθηκε αναληθής; </vt:lpstr>
      <vt:lpstr>ΤΟ Α.Ι. ΚΑΝΕΙ ΠΙΟ ΔΥΣΚΟΛΟ ΤΟ ΝΑ ΞΕΧΩΡΙΖΕΙΣ ΤΙ ΕΙΝΑΙ ΑΛΗΘΙΝΟ;  ΕΡ: Πόσο σας ανησυχεί ότι η τεχνητή νοημοσύνη κάνει πιο δύσκολο το να ξεχωρίζει κανείς τι είναι αληθινό; </vt:lpstr>
      <vt:lpstr>ΥΠΟΨΙΑΖΟΝΤΑΙ ΟΤΙ ΕΧΟΥΝ ΣΥΝΑΝΤΗΣΕΙ A.I. ΠΕΡΙΕΧΟΜΕΝΟ  ΕΡ: Έχετε συναντήσει περιεχόμενο που υποψιάζεστε ότι έχει κατασκευαστεί με τεχνητή νοημοσύνη (εικόνα/βίντεο/ήχος/κείμενο); </vt:lpstr>
      <vt:lpstr>ΣΟΒΑΡΟ ΠΡΟΒΛΗΜΑ Η ΠΑΡΑΠΛΗΡΟΦΟΡΗΣΗ ΓΙΑ ΤΗΝ ΔΗΜΟΚΡΑΤΙΑ;  ΕΡ: Πόσο σοβαρό πρόβλημα θεωρείτε την παραπληροφόρηση για την δημοκρατία;</vt:lpstr>
      <vt:lpstr>ΤΑ FAKE NEWS ΜΠΟΡΟΥΝ:  ΕΡ: Πιστεύετε ότι τα fake news μπορούν:</vt:lpstr>
      <vt:lpstr>ΤΑ FAKE NEWS ΜΠΟΡΟΥΝ:  ΕΡ: Πιστεύετε ότι τα fake news μπορούν: Να απειλήσουν την εθνική ασφάλεια της χώρας μας</vt:lpstr>
      <vt:lpstr>ΤΑ FAKE NEWS ΜΠΟΡΟΥΝ:  ΕΡ: Πιστεύετε ότι τα fake news μπορούν: Να επηρεάσουν την πορεία της  οικονομίας</vt:lpstr>
      <vt:lpstr>ΤΑ FAKE NEWS ΜΠΟΡΟΥΝ:  ΕΡ: Πιστεύετε ότι τα fake news μπορούν: Να επηρεάσουν ή και να αλλοιώσουν τα αποτελέσματα εθνικών εκλογών</vt:lpstr>
      <vt:lpstr>ΤΑ FAKE NEWS ΜΠΟΡΟΥΝ:  ΕΡ: Πιστεύετε ότι τα fake news μπορούν: Να επηρεάσουν τις ζωές των πολιτών</vt:lpstr>
      <vt:lpstr>ΠΟΙΟΣ ΠΡΕΠΕΙ ΝΑ ΑΝΤΙΜΕΤΩΠΙΣΕΙ ΤΑ FAKE NEWS;  ΕΡ:  Ποιος πρέπει να έχει την κύρια ευθύνη να αντιμετωπίσει τα fake news; </vt:lpstr>
      <vt:lpstr>ΠΟΙΟΣ ΠΡΕΠΕΙ ΝΑ ΑΝΤΙΜΕΤΩΠΙΣΕΙ ΤΑ FAKE NEWS;  ΕΡ:  Ποιος πρέπει να έχει την κύρια ευθύνη να αντιμετωπίσει τα fake news; </vt:lpstr>
      <vt:lpstr>ΑΥΣΤΗΡΟΤΕΡΕΣ ΠΟΙΝΕΣ ΓΙΑ ΟΣΟΥΣ ΔΙΑΣΠΕΙΡΟΥΝ FAKE NEWS;  ΕΡ: Θα συμφωνούσατε με την θέσπιση αυστηρότερων ποινών /προστίμων  για όσους διασπείρουν ψευδείς πληροφορίες; </vt:lpstr>
      <vt:lpstr>FAKE NEWS ΚΑΙ ΑΝΗΛΙΚΟΙ  ΕΡ: Συμφωνείτε ή διαφωνείτε με τις παρακάτω προτάσεις:</vt:lpstr>
      <vt:lpstr>FAKE NEWS ΚΑΙ ΑΝΗΛΙΚΟΙ  ΕΡ: Συμφωνείτε ή διαφωνείτε με τις παρακάτω προτάσεις:</vt:lpstr>
      <vt:lpstr>ΠΛΗΡΟΦΟΡΙΕΣ ΠΟΥ ΕΧΟΥΝ ΕΜΦΑΝΙΣΤΕΙ ΣΕ MME &amp; SOCIAL MEDIA   ΕΡ: Δείτε τώρα κάποιες πληροφορίες που έχουν εμφανιστεί στα MME και social media και πείτε μου  για κάθε μία αν θεωρείτε ότι ισχύει ή δεν ισχύει:</vt:lpstr>
      <vt:lpstr>ΠΛΗΡΟΦΟΡΙΕΣ ΠΟΥ ΕΧΟΥΝ ΕΜΦΑΝΙΣΤΕΙ ΣΕ MME &amp; SOCIAL MEDIA  ΕΡ: Θεωρείτε ότι ισχύει ή δεν ισχύει: Οι θάνατοι στην χώρα μας είναι περισσότεροι από τις γεννήσεις</vt:lpstr>
      <vt:lpstr>ΠΛΗΡΟΦΟΡΙΕΣ ΠΟΥ ΕΧΟΥΝ ΕΜΦΑΝΙΣΤΕΙ ΣΕ MME &amp; SOCIAL MEDIA  ΕΡ: Θεωρείτε ότι ισχύει ή δεν ισχύει: Τα εμβόλια covid ευθύνονται για πολλούς θανάτους</vt:lpstr>
      <vt:lpstr>ΠΛΗΡΟΦΟΡΙΕΣ ΠΟΥ ΕΧΟΥΝ ΕΜΦΑΝΙΣΤΕΙ ΣΕ MME &amp; SOCIAL MEDIA  ΕΡ: Θεωρείτε ότι ισχύει ή δεν ισχύει: Το 5G προκαλεί καρκίνο</vt:lpstr>
      <vt:lpstr>ΠΛΗΡΟΦΟΡΙΕΣ ΠΟΥ ΕΧΟΥΝ ΕΜΦΑΝΙΣΤΕΙ ΣΕ MME &amp; SOCIAL MEDIA  ΕΡ: Θεωρείτε ότι ισχύει ή δεν ισχύει: Η κλιματική κρίση είναι αναμφισβήτητο γεγονός</vt:lpstr>
      <vt:lpstr>ΠΛΗΡΟΦΟΡΙΕΣ ΠΟΥ ΕΧΟΥΝ ΕΜΦΑΝΙΣΤΕΙ ΣΕ MME &amp; SOCIAL MEDIA  ΕΡ: Θεωρείτε ότι ισχύει ή δεν ισχύει: Μας ψεκάζουν</vt:lpstr>
      <vt:lpstr>ΠΛΗΡΟΦΟΡΙΕΣ ΠΟΥ ΕΧΟΥΝ ΕΜΦΑΝΙΣΤΕΙ ΣΕ MME &amp; SOCIAL MEDIA  ΕΡ: Θεωρείτε ότι ισχύει ή δεν ισχύει: Υπήρχε παράνομο φορτίο με ξυλόλιο στην εμπορική αμαξοστοιχία   των Τεμπών που προκάλεσε την έκρηξη</vt:lpstr>
      <vt:lpstr>ΠΛΗΡΟΦΟΡΙΕΣ ΠΟΥ ΕΧΟΥΝ ΕΜΦΑΝΙΣΤΕΙ ΣΕ MME &amp; SOCIAL MEDIA   ΕΡ: Δείτε τώρα κάποιες πληροφορίες που έχουν εμφανιστεί στα MME και social media και πείτε μου  για κάθε μία αν θεωρείτε ότι ισχύει ή δεν ισχύει: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e.geraki;s.tsiliyanni</dc:creator>
  <cp:lastModifiedBy>Tsiliyanni Sophia</cp:lastModifiedBy>
  <cp:revision>722</cp:revision>
  <dcterms:created xsi:type="dcterms:W3CDTF">2024-04-19T13:13:45Z</dcterms:created>
  <dcterms:modified xsi:type="dcterms:W3CDTF">2026-03-09T12:56:20Z</dcterms:modified>
</cp:coreProperties>
</file>