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3"/>
  </p:notesMasterIdLst>
  <p:sldIdLst>
    <p:sldId id="2638" r:id="rId2"/>
    <p:sldId id="2673" r:id="rId3"/>
    <p:sldId id="657" r:id="rId4"/>
    <p:sldId id="2720" r:id="rId5"/>
    <p:sldId id="663" r:id="rId6"/>
    <p:sldId id="320" r:id="rId7"/>
    <p:sldId id="2739" r:id="rId8"/>
    <p:sldId id="2733" r:id="rId9"/>
    <p:sldId id="369" r:id="rId10"/>
    <p:sldId id="2712" r:id="rId11"/>
    <p:sldId id="2683" r:id="rId12"/>
  </p:sldIdLst>
  <p:sldSz cx="9144000" cy="6858000" type="screen4x3"/>
  <p:notesSz cx="9144000" cy="6858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00"/>
    <a:srgbClr val="191966"/>
    <a:srgbClr val="1F497D"/>
    <a:srgbClr val="000000"/>
    <a:srgbClr val="FF6600"/>
    <a:srgbClr val="33CC33"/>
    <a:srgbClr val="FF3300"/>
    <a:srgbClr val="E6E6E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195" autoAdjust="0"/>
    <p:restoredTop sz="94491" autoAdjust="0"/>
  </p:normalViewPr>
  <p:slideViewPr>
    <p:cSldViewPr snapToObjects="1">
      <p:cViewPr varScale="1">
        <p:scale>
          <a:sx n="73" d="100"/>
          <a:sy n="73" d="100"/>
        </p:scale>
        <p:origin x="986" y="22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D491F15C-1DBC-4624-8A3A-E0028DCC53A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B6F40CFD-39B1-4999-972A-BE1B6FDD56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906B7C3C-58EB-4564-8366-74ACC60130B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21" name="Rectangle 5">
            <a:extLst>
              <a:ext uri="{FF2B5EF4-FFF2-40B4-BE49-F238E27FC236}">
                <a16:creationId xmlns:a16="http://schemas.microsoft.com/office/drawing/2014/main" id="{674B8529-87B5-4F30-9EA2-8AFEEFA56A1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2822" name="Rectangle 6">
            <a:extLst>
              <a:ext uri="{FF2B5EF4-FFF2-40B4-BE49-F238E27FC236}">
                <a16:creationId xmlns:a16="http://schemas.microsoft.com/office/drawing/2014/main" id="{E010A2BD-0C0E-4880-9EC9-5A581BEA870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2823" name="Rectangle 7">
            <a:extLst>
              <a:ext uri="{FF2B5EF4-FFF2-40B4-BE49-F238E27FC236}">
                <a16:creationId xmlns:a16="http://schemas.microsoft.com/office/drawing/2014/main" id="{D96A1D24-42B8-4A5F-B1DC-989CB839C1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F560BC-B23F-4BBD-A390-43EAC07638D8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01572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90AC9E19-481C-AFB4-BD6C-F3ED81F8B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CA99CE-9C98-4AD3-8D6C-65509B1616CC}" type="slidenum">
              <a:rPr lang="en-GB" altLang="el-GR"/>
              <a:pPr>
                <a:spcBef>
                  <a:spcPct val="0"/>
                </a:spcBef>
              </a:pPr>
              <a:t>1</a:t>
            </a:fld>
            <a:endParaRPr lang="en-GB" altLang="el-GR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CB5BA07-E604-FE97-CBA0-7BB5EB9EE6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421BB624-BBA6-98D5-5613-08AF14199C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69ECF9C1-0F39-C899-AC17-17A17FA7C2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664DA2-12F7-4307-8C46-B4F354B5D23C}" type="slidenum">
              <a:rPr lang="el-GR" altLang="el-GR">
                <a:latin typeface="Chianti Win95BT" pitchFamily="34" charset="0"/>
              </a:rPr>
              <a:pPr>
                <a:spcBef>
                  <a:spcPct val="0"/>
                </a:spcBef>
              </a:pPr>
              <a:t>2</a:t>
            </a:fld>
            <a:endParaRPr lang="el-GR" altLang="el-GR">
              <a:latin typeface="Chianti Win95BT" pitchFamily="34" charset="0"/>
            </a:endParaRPr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973339B-AF41-DC22-36D0-F3627B27B6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89234F14-99EC-DD74-870D-2F315F632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>
              <a:latin typeface="Chianti Win95BT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636B6F65-E536-D451-B324-84A6302117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8255" indent="-2916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546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3164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9782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65F272-6015-479D-8D93-882AE3EB4545}" type="slidenum">
              <a:rPr lang="en-GB" altLang="el-GR"/>
              <a:pPr>
                <a:spcBef>
                  <a:spcPct val="0"/>
                </a:spcBef>
              </a:pPr>
              <a:t>4</a:t>
            </a:fld>
            <a:endParaRPr lang="en-GB" altLang="el-GR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4C513B54-5821-7BF0-A85A-B76A116360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47B7C44D-A1FC-2932-77B7-D45317817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11508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06DBE4A-F78B-B167-F50D-07E9D9A4C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58255" indent="-291636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66546" indent="-233309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33164" indent="-233309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99782" indent="-233309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519F2266-AB0F-432F-AD19-DCF687177DEE}" type="slidenum">
              <a:rPr lang="el-GR" altLang="el-GR">
                <a:latin typeface="Arial" panose="020B0604020202020204" pitchFamily="34" charset="0"/>
              </a:rPr>
              <a:pPr eaLnBrk="1" hangingPunct="1"/>
              <a:t>6</a:t>
            </a:fld>
            <a:endParaRPr lang="el-GR" altLang="el-GR">
              <a:latin typeface="Arial" panose="020B0604020202020204" pitchFamily="34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53E42DDA-91BF-2CA1-38C2-210DBC7DB1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BE8CD54-772A-4562-A5AC-E9252482A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l-G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1F07BA62-E513-F268-2983-E1FC9EC31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8255" indent="-291636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546" indent="-23330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3164" indent="-23330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9782" indent="-233309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6401" indent="-233309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3019" indent="-233309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9637" indent="-233309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6256" indent="-233309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E4D51BE9-D883-480B-B005-511AA70944D7}" type="slidenum">
              <a:rPr lang="en-GB" altLang="el-GR" sz="1200"/>
              <a:pPr eaLnBrk="1" hangingPunct="1"/>
              <a:t>9</a:t>
            </a:fld>
            <a:endParaRPr lang="en-GB" altLang="el-GR" sz="12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7D8C88F-D041-A6F8-FBAA-EDB5AA6747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E988B173-A69F-CBF9-8D5D-B8A97A8597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l-GR" dirty="0" err="1"/>
              <a:t>Kλικ</a:t>
            </a:r>
            <a:r>
              <a:rPr lang="el-GR" dirty="0"/>
              <a:t> για επεξεργασία των στυλ του υποδείγματος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0E92E8-6CA0-4FE7-AA2F-85232DBDB5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9E1768-B8FD-4190-A402-B522C0209D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9C4A9E-B533-40A6-B9DA-0EC28C3273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ED271-DE21-4357-B007-E796B2406B6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0900311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50179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50742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216EC5-6899-E708-862D-E73447405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0C1D8E-F853-BCC4-6658-A5F5370DF2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50AF6E-FE76-FE0C-322A-D17804FB8B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201A8D-D18A-40E8-90AF-E0A4D7AB46D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81223932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w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E19C093-BAA5-4A68-9F23-C4D006B42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1196975"/>
            <a:ext cx="7772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dirty="0"/>
              <a:t>Κάντε κλικ για να επεξεργαστείτε τον τίτλο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AC62DF-6971-4532-9F45-172F28CF3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dirty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 dirty="0"/>
              <a:t>Δεύτερου επιπέδου</a:t>
            </a:r>
          </a:p>
          <a:p>
            <a:pPr lvl="2"/>
            <a:r>
              <a:rPr lang="el-GR" altLang="el-GR" dirty="0"/>
              <a:t>Τρίτου επιπέδου</a:t>
            </a:r>
          </a:p>
          <a:p>
            <a:pPr lvl="3"/>
            <a:r>
              <a:rPr lang="el-GR" altLang="el-GR" dirty="0"/>
              <a:t>Τέταρτου επιπέδου</a:t>
            </a:r>
          </a:p>
          <a:p>
            <a:pPr lvl="4"/>
            <a:r>
              <a:rPr lang="el-GR" altLang="el-GR" dirty="0"/>
              <a:t>Πέμπτου επιπέδου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77E03636-4CF7-4560-89EC-D08EA55770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4F979CE-44C1-4A00-9B98-B87324024F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10C0C161-806B-41C4-A17A-817CE804608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E8D5595-7CDD-4BDE-8510-6AD8945EBCA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  <p:sp>
        <p:nvSpPr>
          <p:cNvPr id="1031" name="164 - Ορθογώνιο">
            <a:extLst>
              <a:ext uri="{FF2B5EF4-FFF2-40B4-BE49-F238E27FC236}">
                <a16:creationId xmlns:a16="http://schemas.microsoft.com/office/drawing/2014/main" id="{D98760E9-1FAA-453E-A337-4A6A549449F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21544"/>
            <a:ext cx="9144000" cy="930264"/>
          </a:xfrm>
          <a:prstGeom prst="rect">
            <a:avLst/>
          </a:prstGeom>
          <a:solidFill>
            <a:srgbClr val="FFFFFF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l-GR" altLang="el-GR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EBC98A4D-A4BA-4ED4-97E8-826A74FE1C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75656" y="116632"/>
            <a:ext cx="6048672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Aft>
                <a:spcPts val="300"/>
              </a:spcAft>
              <a:defRPr/>
            </a:pPr>
            <a:r>
              <a:rPr lang="el-GR" altLang="el-GR" sz="1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ΕΛΛΗΝΙΚΗ ΔΗΜΟΚΡΑΤΙΑ</a:t>
            </a:r>
          </a:p>
          <a:p>
            <a:pPr algn="ctr" eaLnBrk="1" hangingPunct="1">
              <a:spcAft>
                <a:spcPts val="300"/>
              </a:spcAft>
              <a:defRPr/>
            </a:pPr>
            <a:r>
              <a:rPr lang="el-GR" altLang="el-GR" sz="1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ΥΠΟΥΡΓΕΙΟ ΚΛΙΜΑΤΙΚΗΣ ΚΡΙΣΗΣ &amp; ΠΟΛΙΤΙΚΗΣ ΠΡΟΣΤΑΣΙΑΣ</a:t>
            </a:r>
          </a:p>
          <a:p>
            <a:pPr algn="ctr" eaLnBrk="1" hangingPunct="1">
              <a:spcAft>
                <a:spcPts val="300"/>
              </a:spcAft>
              <a:defRPr/>
            </a:pPr>
            <a:r>
              <a:rPr lang="el-GR" altLang="el-GR" sz="1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ΟΡΓΑΝΙΣΜΟΣ ΑΝΤΙΣΕΙΣΜΙΚΟΥ ΣΧΕΔΙΑΣΜΟΥ &amp; ΠΡΟΣΤΑΣΙΑΣ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41" y="116632"/>
            <a:ext cx="735559" cy="7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lexia\Desktop\OASP εξώφυλλα\Untitled-1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116632"/>
            <a:ext cx="863498" cy="67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5" r:id="rId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i="0">
          <a:solidFill>
            <a:srgbClr val="FFC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8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9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elekkas@geol.uoa.g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4281759">
            <a:extLst>
              <a:ext uri="{FF2B5EF4-FFF2-40B4-BE49-F238E27FC236}">
                <a16:creationId xmlns:a16="http://schemas.microsoft.com/office/drawing/2014/main" id="{579A733F-8CC1-A503-3D9E-CAEEDAA0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054858"/>
            <a:ext cx="8856857" cy="5616624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Text Box 5">
            <a:extLst>
              <a:ext uri="{FF2B5EF4-FFF2-40B4-BE49-F238E27FC236}">
                <a16:creationId xmlns:a16="http://schemas.microsoft.com/office/drawing/2014/main" id="{C3CDBE29-6781-42A0-902C-28EBA3A6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3081728"/>
            <a:ext cx="8156575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ianti Win95BT" pitchFamily="34" charset="0"/>
              </a:rPr>
              <a:t>ΓΕΩΔΥΝΑΜΙΚΟΙ ΚΙΝΔΥΝΟΙ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ianti Win95BT" pitchFamily="34" charset="0"/>
              </a:rPr>
              <a:t>ΣΤΟ ΗΦΑΙΣΤΕΙΑΚΟ ΣΥΜΠΛΕΓΜΑ ΤΗΣ ΣΑΝΤΟΡΙΝΗΣ .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ianti Win95BT" pitchFamily="34" charset="0"/>
              </a:rPr>
              <a:t>ΔΙΑΧΕΙΡΙΣΗ ΚΑΤΟΛΙΣΘΗΤΙΚΟΥ ΚΙΝΔΥΝΟΥ</a:t>
            </a:r>
          </a:p>
          <a:p>
            <a:pPr algn="ctr" eaLnBrk="1" hangingPunct="1">
              <a:spcBef>
                <a:spcPct val="50000"/>
              </a:spcBef>
              <a:defRPr/>
            </a:pPr>
            <a:br>
              <a:rPr 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ianti Win95BT" pitchFamily="34" charset="0"/>
              </a:rPr>
            </a:b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hianti Win95BT" pitchFamily="34" charset="0"/>
            </a:endParaRPr>
          </a:p>
        </p:txBody>
      </p:sp>
      <p:sp>
        <p:nvSpPr>
          <p:cNvPr id="5" name="3 - TextBox">
            <a:extLst>
              <a:ext uri="{FF2B5EF4-FFF2-40B4-BE49-F238E27FC236}">
                <a16:creationId xmlns:a16="http://schemas.microsoft.com/office/drawing/2014/main" id="{5EBB2AAC-D8A4-49E3-B6CF-6EC18FF5200B}"/>
              </a:ext>
            </a:extLst>
          </p:cNvPr>
          <p:cNvSpPr txBox="1"/>
          <p:nvPr/>
        </p:nvSpPr>
        <p:spPr>
          <a:xfrm>
            <a:off x="252413" y="1259154"/>
            <a:ext cx="6237287" cy="121571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l-GR" altLang="el-GR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Δρ. </a:t>
            </a:r>
            <a:r>
              <a:rPr lang="el-GR" altLang="el-GR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ΕΥΘΥΜΗΣ ΛΕΚΚΑΣ</a:t>
            </a:r>
          </a:p>
          <a:p>
            <a:pPr eaLnBrk="1" hangingPunct="1">
              <a:defRPr/>
            </a:pPr>
            <a:r>
              <a:rPr lang="el-GR" altLang="el-GR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ΚΑΘΗΓΗΤΗΣ</a:t>
            </a:r>
          </a:p>
          <a:p>
            <a:pPr eaLnBrk="1" hangingPunct="1">
              <a:defRPr/>
            </a:pPr>
            <a:r>
              <a:rPr lang="el-GR" altLang="el-GR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ΔΥΝΑΜΙΚΗΣ ΤΕΚΤΟΝΙΚΗΣ ΕΦΑΡΜΟΣΜΕΝΗΣ ΓΕΩΛΟΓΙΑΣ &amp; ΔΙΑΧΕΙΡΙΣΗΣ ΦΥΣΙΚΩΝ ΚΑΤΑΣΤΡΟΦΩΝ</a:t>
            </a:r>
          </a:p>
          <a:p>
            <a:pPr eaLnBrk="1" hangingPunct="1">
              <a:defRPr/>
            </a:pPr>
            <a:r>
              <a:rPr lang="el-GR" altLang="el-GR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ΠΡΟΕΔΡΟΣ </a:t>
            </a:r>
          </a:p>
          <a:p>
            <a:pPr eaLnBrk="1" hangingPunct="1">
              <a:defRPr/>
            </a:pPr>
            <a:r>
              <a:rPr lang="el-GR" altLang="el-GR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ΟΡΓΑΝΙΣΜΟΥ ΑΝΤΙΣΕΙΣΜΙΚΟΥ ΣΧΕΔΙΑΣΜΟΥ &amp;</a:t>
            </a:r>
            <a:r>
              <a:rPr lang="en-US" altLang="el-GR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ΠΡΟΣΤΑΣΙΑΣ</a:t>
            </a:r>
          </a:p>
          <a:p>
            <a:pPr eaLnBrk="1" hangingPunct="1">
              <a:defRPr/>
            </a:pPr>
            <a:endParaRPr lang="el-GR" altLang="el-GR" sz="11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4 - TextBox">
            <a:extLst>
              <a:ext uri="{FF2B5EF4-FFF2-40B4-BE49-F238E27FC236}">
                <a16:creationId xmlns:a16="http://schemas.microsoft.com/office/drawing/2014/main" id="{B081D9BF-C3E4-4D43-946F-AE983F69D4AF}"/>
              </a:ext>
            </a:extLst>
          </p:cNvPr>
          <p:cNvSpPr txBox="1"/>
          <p:nvPr/>
        </p:nvSpPr>
        <p:spPr>
          <a:xfrm>
            <a:off x="6012160" y="6022971"/>
            <a:ext cx="3578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US" altLang="el-GR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l-GR" altLang="el-G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ΑΘΗΝΑ - ΣΑΝΤΟΡΙΝΗ 2025</a:t>
            </a:r>
          </a:p>
        </p:txBody>
      </p:sp>
      <p:sp>
        <p:nvSpPr>
          <p:cNvPr id="7" name="3 - TextBox">
            <a:extLst>
              <a:ext uri="{FF2B5EF4-FFF2-40B4-BE49-F238E27FC236}">
                <a16:creationId xmlns:a16="http://schemas.microsoft.com/office/drawing/2014/main" id="{52647C68-E979-45D7-B093-B7B996111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6092825"/>
            <a:ext cx="254635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anti Win95BT"/>
              </a:rPr>
              <a:t>Email: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anti Win95B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elekkas@geol.uoa.gr</a:t>
            </a:r>
            <a:endParaRPr lang="el-GR" sz="1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ianti Win95BT"/>
            </a:endParaRPr>
          </a:p>
          <a:p>
            <a:pPr eaLnBrk="1" hangingPunct="1">
              <a:defRPr/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anti Win95BT"/>
              </a:rPr>
              <a:t>Website: www.elekkas.gr </a:t>
            </a:r>
            <a:endParaRPr lang="en-US" sz="1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y cliff with boats on the water&#10;&#10;Description automatically generated with medium confidence">
            <a:extLst>
              <a:ext uri="{FF2B5EF4-FFF2-40B4-BE49-F238E27FC236}">
                <a16:creationId xmlns:a16="http://schemas.microsoft.com/office/drawing/2014/main" id="{E940C117-1E5E-4323-4F9E-A089EA524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8" y="1507710"/>
            <a:ext cx="8909498" cy="52670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 descr="A large body of water with a hill in the background&#10;&#10;Description automatically generated">
            <a:extLst>
              <a:ext uri="{FF2B5EF4-FFF2-40B4-BE49-F238E27FC236}">
                <a16:creationId xmlns:a16="http://schemas.microsoft.com/office/drawing/2014/main" id="{3272ACB8-84AD-CEF2-B1DF-C2D4630D87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0"/>
          <a:stretch/>
        </p:blipFill>
        <p:spPr>
          <a:xfrm>
            <a:off x="323528" y="1700809"/>
            <a:ext cx="2808312" cy="16491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9C55AC8-16AE-82D5-F17D-857D4270BDEA}"/>
              </a:ext>
            </a:extLst>
          </p:cNvPr>
          <p:cNvSpPr/>
          <p:nvPr/>
        </p:nvSpPr>
        <p:spPr bwMode="auto">
          <a:xfrm rot="19461419">
            <a:off x="6095257" y="1588174"/>
            <a:ext cx="2254793" cy="4563651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B632B-835C-C5B1-35F9-1CA49ECDF8DF}"/>
              </a:ext>
            </a:extLst>
          </p:cNvPr>
          <p:cNvSpPr txBox="1"/>
          <p:nvPr/>
        </p:nvSpPr>
        <p:spPr>
          <a:xfrm>
            <a:off x="1547664" y="1058405"/>
            <a:ext cx="597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ΘΗΡΑΣΙΑ – ΟΙΚΙΣΜΟΣ ΚΟΡΦΟΥ - ΚΑΤΟΛΙΣΘΗΣΗ 27 ΑΠΡ 2024</a:t>
            </a:r>
            <a:r>
              <a:rPr lang="el-GR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33557196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438119FA-6260-FE89-F444-0567CAE2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46" y="1627058"/>
            <a:ext cx="3948510" cy="51058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2">
            <a:extLst>
              <a:ext uri="{FF2B5EF4-FFF2-40B4-BE49-F238E27FC236}">
                <a16:creationId xmlns:a16="http://schemas.microsoft.com/office/drawing/2014/main" id="{0903B86D-E972-4662-8A3D-026D57BCB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7059"/>
            <a:ext cx="3901947" cy="51058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2C3773-E253-7A0F-50BB-C9E07C0B30B7}"/>
              </a:ext>
            </a:extLst>
          </p:cNvPr>
          <p:cNvSpPr txBox="1"/>
          <p:nvPr/>
        </p:nvSpPr>
        <p:spPr>
          <a:xfrm>
            <a:off x="407466" y="980728"/>
            <a:ext cx="3948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FFC000"/>
                </a:solidFill>
                <a:latin typeface="Calibri" panose="020F0502020204030204" pitchFamily="34" charset="0"/>
              </a:rPr>
              <a:t>ΧΩΡΙΚΗ ΚΑΤΑΝΟΜΗ ΚΙΝΔΥΝΩΝ ΓΙΑ ΤΟ ΠΙΘΑΝΟΤΕΡΟ ΣΕΝΑΡΙΟ</a:t>
            </a:r>
            <a:endParaRPr lang="el-GR" sz="1600" b="1" i="0" u="none" strike="noStrike" baseline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09E24-98C5-5789-59E0-472EBE3CB80E}"/>
              </a:ext>
            </a:extLst>
          </p:cNvPr>
          <p:cNvSpPr txBox="1"/>
          <p:nvPr/>
        </p:nvSpPr>
        <p:spPr>
          <a:xfrm>
            <a:off x="4727946" y="994878"/>
            <a:ext cx="3948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FFC000"/>
                </a:solidFill>
                <a:latin typeface="Calibri" panose="020F0502020204030204" pitchFamily="34" charset="0"/>
              </a:rPr>
              <a:t>ΧΩΡΙΚΗ ΚΑΤΑΝΟΜΗ ΚΙΝΔΥΝΩΝ ΓΙΑ ΤΟ ΑΚΡΑΙΟ ΣΕΝΑΡΙΟ</a:t>
            </a:r>
            <a:endParaRPr lang="el-GR" sz="1600" b="1" i="0" u="none" strike="noStrike" baseline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50986F6-928C-990B-F041-7A9D7F3E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5" y="35433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52227" name="Picture 4" descr="kindynos1">
            <a:extLst>
              <a:ext uri="{FF2B5EF4-FFF2-40B4-BE49-F238E27FC236}">
                <a16:creationId xmlns:a16="http://schemas.microsoft.com/office/drawing/2014/main" id="{0D09E1A0-BAEB-87E3-C00F-B4DF1D77E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87" y="1468934"/>
            <a:ext cx="4167192" cy="504075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epikynd1">
            <a:extLst>
              <a:ext uri="{FF2B5EF4-FFF2-40B4-BE49-F238E27FC236}">
                <a16:creationId xmlns:a16="http://schemas.microsoft.com/office/drawing/2014/main" id="{3E4D2EBD-4A8D-0C22-421F-B933AB58D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20" y="1484784"/>
            <a:ext cx="4010850" cy="496190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F0BF55B1-47F5-4D2E-B5EF-D738777F162F}"/>
              </a:ext>
            </a:extLst>
          </p:cNvPr>
          <p:cNvSpPr txBox="1">
            <a:spLocks/>
          </p:cNvSpPr>
          <p:nvPr/>
        </p:nvSpPr>
        <p:spPr bwMode="auto">
          <a:xfrm>
            <a:off x="6444208" y="6518699"/>
            <a:ext cx="2664296" cy="301720"/>
          </a:xfrm>
          <a:prstGeom prst="rect">
            <a:avLst/>
          </a:prstGeom>
          <a:noFill/>
          <a:ln>
            <a:noFill/>
          </a:ln>
        </p:spPr>
        <p:txBody>
          <a:bodyPr lIns="36000" rIns="7200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Blip>
                <a:blip r:embed="rId6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it-IT" sz="1100" b="1" kern="0" dirty="0">
                <a:solidFill>
                  <a:srgbClr val="DDDDDD"/>
                </a:solidFill>
                <a:latin typeface="Chianti Win95BT" pitchFamily="34" charset="0"/>
              </a:rPr>
              <a:t>Lekkas E , 2010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6915B-418F-FE80-C19F-126B75941EDE}"/>
              </a:ext>
            </a:extLst>
          </p:cNvPr>
          <p:cNvSpPr txBox="1"/>
          <p:nvPr/>
        </p:nvSpPr>
        <p:spPr>
          <a:xfrm>
            <a:off x="317007" y="1028907"/>
            <a:ext cx="8509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b="1" dirty="0">
                <a:solidFill>
                  <a:srgbClr val="FFC000"/>
                </a:solidFill>
                <a:latin typeface="Calibri" panose="020F0502020204030204" pitchFamily="34" charset="0"/>
              </a:rPr>
              <a:t>ΚΑΤΟΛΙΣΘΗΤΙΚΟΣ ΚΙΝΔΥΝΟΣ ΚΑΙ ΚΑΤΟΛΙΣΘΗΤΙΚΗ ΔΙΑΚΙΝΔΥΝΕΥΣΗ ΣΤΗ ΚΑΛΔΕΡΑ ΣΑΝΤΟΡΙΝΗΣ</a:t>
            </a:r>
            <a:endParaRPr lang="el-GR" sz="1600" b="1" i="0" u="none" strike="noStrike" baseline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4281759">
            <a:extLst>
              <a:ext uri="{FF2B5EF4-FFF2-40B4-BE49-F238E27FC236}">
                <a16:creationId xmlns:a16="http://schemas.microsoft.com/office/drawing/2014/main" id="{CD0CE5F7-F5D6-A406-222B-F436896B1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28992" cy="583264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606621-DB1D-47B6-7443-F699A1A22EC1}"/>
              </a:ext>
            </a:extLst>
          </p:cNvPr>
          <p:cNvSpPr txBox="1"/>
          <p:nvPr/>
        </p:nvSpPr>
        <p:spPr>
          <a:xfrm>
            <a:off x="755576" y="3045734"/>
            <a:ext cx="828092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ΠΕΔΙΑ ΕΦΑΡΜΟΓΗΣ ΔΡΑΣΕΩΝ </a:t>
            </a:r>
            <a:endParaRPr lang="en-US" b="1" i="0" u="none" strike="noStrike" baseline="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endParaRPr lang="el-GR" sz="1800" b="0" i="0" u="none" strike="noStrike" baseline="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endParaRPr lang="el-GR" sz="1800" b="0" i="0" u="none" strike="noStrike" baseline="0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Οι περιοχές υψηλής διακινδύνευσης είναι οι ακόλουθες:</a:t>
            </a:r>
            <a:endParaRPr lang="en-US" sz="20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l-GR" sz="2000" b="0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α. Παλαιός Λιμένας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Φηρών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και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ανάντι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πρανή - Τελεφερίκ. </a:t>
            </a:r>
          </a:p>
          <a:p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β. Λιμάνι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Αθηνιού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και οδικό δίκτυο Όρμου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Αθηνιού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Φηροστεφάνι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γ.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Οία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– Περιοχή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Αμμούδι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δ.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Οία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- Περιοχή Αρμένης. </a:t>
            </a:r>
          </a:p>
          <a:p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ε. Θηρασιά – Οικισμός Κόρφου και </a:t>
            </a:r>
            <a:r>
              <a:rPr lang="el-GR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ανάντι</a:t>
            </a:r>
            <a:r>
              <a:rPr lang="el-GR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περιοχή (Μονοπάτι). </a:t>
            </a:r>
            <a:endParaRPr lang="el-GR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C644A-3AA3-D361-C2CD-7716C51BFE24}"/>
              </a:ext>
            </a:extLst>
          </p:cNvPr>
          <p:cNvSpPr txBox="1"/>
          <p:nvPr/>
        </p:nvSpPr>
        <p:spPr>
          <a:xfrm>
            <a:off x="1043608" y="1026888"/>
            <a:ext cx="63184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b="0" i="0" u="none" strike="noStrike" baseline="0" dirty="0">
                <a:solidFill>
                  <a:srgbClr val="FF0000"/>
                </a:solidFill>
                <a:latin typeface="Aptos" panose="020B0004020202020204" pitchFamily="34" charset="0"/>
              </a:rPr>
              <a:t> </a:t>
            </a:r>
            <a:r>
              <a:rPr lang="el-GR" sz="2800" b="1" i="0" u="none" strike="noStrike" baseline="0" dirty="0">
                <a:solidFill>
                  <a:srgbClr val="FF0000"/>
                </a:solidFill>
                <a:latin typeface="+mj-lt"/>
              </a:rPr>
              <a:t>ΑΜΕΣΑ ΜΕΤΡΑ ΠΟΛΙΤΙΚΗΣ ΠΡΟΣΤΑΣΙΑΣ ΛΟΓΩ ΤΟΥ ΚΑΤΟΛΙΣΘΗΤΙΚΟΥ ΚΙΝΔΥΝΟΥ </a:t>
            </a:r>
            <a:endParaRPr lang="en-US" sz="2800" b="1" i="0" u="none" strike="noStrike" baseline="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l-GR" sz="2800" b="1" i="0" u="none" strike="noStrike" baseline="0" dirty="0">
                <a:solidFill>
                  <a:srgbClr val="FF0000"/>
                </a:solidFill>
                <a:latin typeface="+mj-lt"/>
              </a:rPr>
              <a:t>ΣΤΗ ΝΗΣΟ ΘΗΡΑ</a:t>
            </a:r>
            <a:endParaRPr lang="en-US" sz="2800" b="1" i="0" u="none" strike="noStrike" baseline="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183283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view of a town on a cliff&#10;&#10;Description automatically generated">
            <a:extLst>
              <a:ext uri="{FF2B5EF4-FFF2-40B4-BE49-F238E27FC236}">
                <a16:creationId xmlns:a16="http://schemas.microsoft.com/office/drawing/2014/main" id="{902174D1-BFAE-CC71-4112-814892D2A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670" y="5243407"/>
            <a:ext cx="2349110" cy="14979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Picture 1" descr="C:\Users\Alexia\Desktop\New folder\prin\ELL_2483-2.JPG">
            <a:extLst>
              <a:ext uri="{FF2B5EF4-FFF2-40B4-BE49-F238E27FC236}">
                <a16:creationId xmlns:a16="http://schemas.microsoft.com/office/drawing/2014/main" id="{8ABD5679-0BC3-A844-321C-635A3325C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8862" y="2649201"/>
            <a:ext cx="2409173" cy="1603491"/>
          </a:xfrm>
          <a:prstGeom prst="rect">
            <a:avLst/>
          </a:prstGeom>
          <a:noFill/>
          <a:ln w="12700">
            <a:solidFill>
              <a:srgbClr val="F8F8F8"/>
            </a:solidFill>
          </a:ln>
        </p:spPr>
      </p:pic>
      <p:pic>
        <p:nvPicPr>
          <p:cNvPr id="23" name="Picture 22" descr="A large body of water with a hill in the background&#10;&#10;Description automatically generated">
            <a:extLst>
              <a:ext uri="{FF2B5EF4-FFF2-40B4-BE49-F238E27FC236}">
                <a16:creationId xmlns:a16="http://schemas.microsoft.com/office/drawing/2014/main" id="{AFEF4E2C-5041-CE46-80F5-E435FF8A86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50"/>
          <a:stretch/>
        </p:blipFill>
        <p:spPr>
          <a:xfrm>
            <a:off x="190400" y="2798618"/>
            <a:ext cx="2709585" cy="15911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148" name="Picture 8" descr="2">
            <a:extLst>
              <a:ext uri="{FF2B5EF4-FFF2-40B4-BE49-F238E27FC236}">
                <a16:creationId xmlns:a16="http://schemas.microsoft.com/office/drawing/2014/main" id="{6D7E9A34-5589-4F8E-092F-EBC2392F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04" y="3284987"/>
            <a:ext cx="3418047" cy="3456384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large rocky hill with a body of water&#10;&#10;Description automatically generated">
            <a:extLst>
              <a:ext uri="{FF2B5EF4-FFF2-40B4-BE49-F238E27FC236}">
                <a16:creationId xmlns:a16="http://schemas.microsoft.com/office/drawing/2014/main" id="{0D5722B4-60A7-34BF-2299-E1AF8F9247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/>
          <a:stretch/>
        </p:blipFill>
        <p:spPr>
          <a:xfrm>
            <a:off x="211713" y="5157192"/>
            <a:ext cx="2688272" cy="15841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60DF5DC-E925-0B61-FE4F-5FA5DC8AC41C}"/>
              </a:ext>
            </a:extLst>
          </p:cNvPr>
          <p:cNvCxnSpPr>
            <a:cxnSpLocks/>
          </p:cNvCxnSpPr>
          <p:nvPr/>
        </p:nvCxnSpPr>
        <p:spPr bwMode="auto">
          <a:xfrm>
            <a:off x="2649470" y="3861048"/>
            <a:ext cx="1346466" cy="576064"/>
          </a:xfrm>
          <a:prstGeom prst="straightConnector1">
            <a:avLst/>
          </a:prstGeom>
          <a:ln w="38100">
            <a:prstDash val="sysDot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B301B2-ECF5-3BE2-C948-9A748D4A29F4}"/>
              </a:ext>
            </a:extLst>
          </p:cNvPr>
          <p:cNvCxnSpPr>
            <a:cxnSpLocks/>
          </p:cNvCxnSpPr>
          <p:nvPr/>
        </p:nvCxnSpPr>
        <p:spPr bwMode="auto">
          <a:xfrm flipV="1">
            <a:off x="2852192" y="5445224"/>
            <a:ext cx="2439888" cy="584448"/>
          </a:xfrm>
          <a:prstGeom prst="straightConnector1">
            <a:avLst/>
          </a:prstGeom>
          <a:ln w="38100">
            <a:prstDash val="sysDot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9C81410-DFA7-8160-6B58-1D67CB9D5F3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87075" y="4797152"/>
            <a:ext cx="1417173" cy="940296"/>
          </a:xfrm>
          <a:prstGeom prst="straightConnector1">
            <a:avLst/>
          </a:prstGeom>
          <a:ln w="38100">
            <a:prstDash val="sysDot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E4F4EA4-9A39-2D9F-BC89-143FE8BF0CCF}"/>
              </a:ext>
            </a:extLst>
          </p:cNvPr>
          <p:cNvCxnSpPr>
            <a:cxnSpLocks/>
          </p:cNvCxnSpPr>
          <p:nvPr/>
        </p:nvCxnSpPr>
        <p:spPr bwMode="auto">
          <a:xfrm flipH="1">
            <a:off x="4752020" y="3729044"/>
            <a:ext cx="1896842" cy="269548"/>
          </a:xfrm>
          <a:prstGeom prst="straightConnector1">
            <a:avLst/>
          </a:prstGeom>
          <a:ln w="38100">
            <a:prstDash val="sysDot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Picture 21" descr="A city on a cliff&#10;&#10;Description automatically generated">
            <a:extLst>
              <a:ext uri="{FF2B5EF4-FFF2-40B4-BE49-F238E27FC236}">
                <a16:creationId xmlns:a16="http://schemas.microsoft.com/office/drawing/2014/main" id="{D069CA2D-E797-F4FE-6B3E-488682C3F9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957" y="1566999"/>
            <a:ext cx="2884848" cy="16227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984E41C-36CC-7903-55FC-BDA818A18A6A}"/>
              </a:ext>
            </a:extLst>
          </p:cNvPr>
          <p:cNvSpPr txBox="1"/>
          <p:nvPr/>
        </p:nvSpPr>
        <p:spPr>
          <a:xfrm>
            <a:off x="137865" y="2221816"/>
            <a:ext cx="26886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Θηρασιά - Οικισμός Κόρφου και </a:t>
            </a:r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ανάντι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περιοχή (Μονοπάτι) </a:t>
            </a:r>
            <a:endParaRPr lang="el-GR" sz="1400" b="1" dirty="0">
              <a:solidFill>
                <a:srgbClr val="FFC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653AC3-EC51-AC3A-5419-14B733DF9164}"/>
              </a:ext>
            </a:extLst>
          </p:cNvPr>
          <p:cNvSpPr txBox="1"/>
          <p:nvPr/>
        </p:nvSpPr>
        <p:spPr>
          <a:xfrm>
            <a:off x="6875374" y="2272185"/>
            <a:ext cx="22436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Οία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- Περιοχή </a:t>
            </a:r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Αμμούδι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296DA1-C728-9421-158B-BB3B6060C2A1}"/>
              </a:ext>
            </a:extLst>
          </p:cNvPr>
          <p:cNvSpPr txBox="1"/>
          <p:nvPr/>
        </p:nvSpPr>
        <p:spPr>
          <a:xfrm>
            <a:off x="6597434" y="4465755"/>
            <a:ext cx="251202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Παλαιός Λιμένας – </a:t>
            </a:r>
            <a:r>
              <a:rPr lang="el-GR" sz="14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Τελεφερικ</a:t>
            </a:r>
            <a:endParaRPr lang="el-GR" sz="1400" b="1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Φηροστεφανι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.</a:t>
            </a:r>
            <a:r>
              <a:rPr lang="el-GR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B0F2C3-4E22-FFED-2065-A01EB3B016FF}"/>
              </a:ext>
            </a:extLst>
          </p:cNvPr>
          <p:cNvSpPr txBox="1"/>
          <p:nvPr/>
        </p:nvSpPr>
        <p:spPr>
          <a:xfrm>
            <a:off x="6476424" y="1510737"/>
            <a:ext cx="2966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Οία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- Περιοχή Αρμένης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4815C-2DFD-FA13-282C-E31F51E925BB}"/>
              </a:ext>
            </a:extLst>
          </p:cNvPr>
          <p:cNvSpPr txBox="1"/>
          <p:nvPr/>
        </p:nvSpPr>
        <p:spPr>
          <a:xfrm>
            <a:off x="137865" y="4604192"/>
            <a:ext cx="25116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Λιμάνι </a:t>
            </a:r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Αθηνιού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και οδικό δίκτυο Όρμου </a:t>
            </a:r>
            <a:r>
              <a:rPr lang="el-GR" sz="1400" b="1" i="0" u="none" strike="noStrike" baseline="0" dirty="0" err="1">
                <a:solidFill>
                  <a:srgbClr val="FFC000"/>
                </a:solidFill>
                <a:latin typeface="Calibri" panose="020F0502020204030204" pitchFamily="34" charset="0"/>
              </a:rPr>
              <a:t>Αθηνιού</a:t>
            </a:r>
            <a:r>
              <a:rPr lang="el-GR" sz="14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A522FC5-A9A1-1439-45EC-060625B4647F}"/>
              </a:ext>
            </a:extLst>
          </p:cNvPr>
          <p:cNvCxnSpPr>
            <a:cxnSpLocks/>
          </p:cNvCxnSpPr>
          <p:nvPr/>
        </p:nvCxnSpPr>
        <p:spPr bwMode="auto">
          <a:xfrm flipH="1">
            <a:off x="4296286" y="3140968"/>
            <a:ext cx="225235" cy="794511"/>
          </a:xfrm>
          <a:prstGeom prst="straightConnector1">
            <a:avLst/>
          </a:prstGeom>
          <a:ln w="38100">
            <a:prstDash val="sysDot"/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221C1C-C07A-E4E8-1BFF-223D78ED1BCE}"/>
              </a:ext>
            </a:extLst>
          </p:cNvPr>
          <p:cNvSpPr txBox="1"/>
          <p:nvPr/>
        </p:nvSpPr>
        <p:spPr>
          <a:xfrm>
            <a:off x="211713" y="1037406"/>
            <a:ext cx="47223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ΠΕΡΙΟΧΕΣ ΥΨΗΛΗΣ ΔΙΑΚΙΝΔΥΝΕΥΣΗΣ </a:t>
            </a:r>
            <a:endParaRPr lang="el-GR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96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11D14B7-60BE-BEA5-6174-9777102B8D6F}"/>
              </a:ext>
            </a:extLst>
          </p:cNvPr>
          <p:cNvSpPr txBox="1"/>
          <p:nvPr/>
        </p:nvSpPr>
        <p:spPr>
          <a:xfrm>
            <a:off x="2051720" y="908720"/>
            <a:ext cx="5293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l-GR" sz="1800" b="1" dirty="0">
                <a:solidFill>
                  <a:srgbClr val="FFC000"/>
                </a:solidFill>
                <a:latin typeface="Calibri" panose="020F0502020204030204" pitchFamily="34" charset="0"/>
              </a:rPr>
              <a:t>Α.  </a:t>
            </a:r>
            <a:r>
              <a:rPr lang="el-GR" sz="18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ΛΙΜΑΝΙ ΚΑΙ ΟΔΙΚΟ ΔΙΚΤΥΟ ΟΡΜΟΥ ΑΘΗΝΙΟΥ </a:t>
            </a:r>
            <a:endParaRPr lang="el-GR" sz="1800" dirty="0"/>
          </a:p>
        </p:txBody>
      </p:sp>
      <p:pic>
        <p:nvPicPr>
          <p:cNvPr id="4" name="Picture 3" descr="A road going through a rocky area&#10;&#10;Description automatically generated with medium confidence">
            <a:extLst>
              <a:ext uri="{FF2B5EF4-FFF2-40B4-BE49-F238E27FC236}">
                <a16:creationId xmlns:a16="http://schemas.microsoft.com/office/drawing/2014/main" id="{F8D91A50-044A-F928-6C64-0EEA740DA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9" y="1412776"/>
            <a:ext cx="8784976" cy="52875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000123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136">
            <a:extLst>
              <a:ext uri="{FF2B5EF4-FFF2-40B4-BE49-F238E27FC236}">
                <a16:creationId xmlns:a16="http://schemas.microsoft.com/office/drawing/2014/main" id="{EC58D436-60B9-2030-69AE-67178393D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308" y="3350357"/>
            <a:ext cx="3389509" cy="34222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14" descr="IMG_0174">
            <a:extLst>
              <a:ext uri="{FF2B5EF4-FFF2-40B4-BE49-F238E27FC236}">
                <a16:creationId xmlns:a16="http://schemas.microsoft.com/office/drawing/2014/main" id="{FA3DDCA0-4684-C7BD-177D-BBB500D96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8" y="1678454"/>
            <a:ext cx="3233996" cy="19211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IMG_0046">
            <a:extLst>
              <a:ext uri="{FF2B5EF4-FFF2-40B4-BE49-F238E27FC236}">
                <a16:creationId xmlns:a16="http://schemas.microsoft.com/office/drawing/2014/main" id="{6F6B1168-5CC6-B257-6542-AC38119C3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4" r="4555" b="3731"/>
          <a:stretch/>
        </p:blipFill>
        <p:spPr bwMode="auto">
          <a:xfrm>
            <a:off x="185878" y="3715048"/>
            <a:ext cx="5379738" cy="297496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2" descr="IMG_1021">
            <a:extLst>
              <a:ext uri="{FF2B5EF4-FFF2-40B4-BE49-F238E27FC236}">
                <a16:creationId xmlns:a16="http://schemas.microsoft.com/office/drawing/2014/main" id="{29A40B86-C751-BB09-531E-6FDB8393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539" y="1678454"/>
            <a:ext cx="2752752" cy="1921193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3" descr="P6210967">
            <a:extLst>
              <a:ext uri="{FF2B5EF4-FFF2-40B4-BE49-F238E27FC236}">
                <a16:creationId xmlns:a16="http://schemas.microsoft.com/office/drawing/2014/main" id="{AD6760CC-859B-6356-6B81-8B26CC214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14" y="1052736"/>
            <a:ext cx="2392899" cy="2137444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AutoShape 17">
            <a:extLst>
              <a:ext uri="{FF2B5EF4-FFF2-40B4-BE49-F238E27FC236}">
                <a16:creationId xmlns:a16="http://schemas.microsoft.com/office/drawing/2014/main" id="{57F41A48-91C1-FF1D-5BEC-43FE335DE213}"/>
              </a:ext>
            </a:extLst>
          </p:cNvPr>
          <p:cNvSpPr>
            <a:spLocks noChangeArrowheads="1"/>
          </p:cNvSpPr>
          <p:nvPr/>
        </p:nvSpPr>
        <p:spPr bwMode="auto">
          <a:xfrm rot="7373570">
            <a:off x="7845548" y="1904221"/>
            <a:ext cx="601662" cy="117475"/>
          </a:xfrm>
          <a:prstGeom prst="rightArrow">
            <a:avLst>
              <a:gd name="adj1" fmla="val 50000"/>
              <a:gd name="adj2" fmla="val 12804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4" name="AutoShape 17">
            <a:extLst>
              <a:ext uri="{FF2B5EF4-FFF2-40B4-BE49-F238E27FC236}">
                <a16:creationId xmlns:a16="http://schemas.microsoft.com/office/drawing/2014/main" id="{71FE29FC-2838-82D0-D66B-63DF3654F7FB}"/>
              </a:ext>
            </a:extLst>
          </p:cNvPr>
          <p:cNvSpPr>
            <a:spLocks noChangeArrowheads="1"/>
          </p:cNvSpPr>
          <p:nvPr/>
        </p:nvSpPr>
        <p:spPr bwMode="auto">
          <a:xfrm rot="7373570">
            <a:off x="7909244" y="3853516"/>
            <a:ext cx="729789" cy="113353"/>
          </a:xfrm>
          <a:prstGeom prst="rightArrow">
            <a:avLst>
              <a:gd name="adj1" fmla="val 50000"/>
              <a:gd name="adj2" fmla="val 12804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E104D4F-1AD3-98BA-93BE-C93520E82F89}"/>
              </a:ext>
            </a:extLst>
          </p:cNvPr>
          <p:cNvSpPr/>
          <p:nvPr/>
        </p:nvSpPr>
        <p:spPr bwMode="auto">
          <a:xfrm rot="5400000">
            <a:off x="1070736" y="1633255"/>
            <a:ext cx="1132755" cy="26027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8554B0-7948-06BC-B249-403286BA23FC}"/>
              </a:ext>
            </a:extLst>
          </p:cNvPr>
          <p:cNvSpPr/>
          <p:nvPr/>
        </p:nvSpPr>
        <p:spPr bwMode="auto">
          <a:xfrm rot="5217274">
            <a:off x="4135103" y="1515158"/>
            <a:ext cx="1524938" cy="23042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C30AB8-AF9D-6BEF-D1B4-905950E8BCEE}"/>
              </a:ext>
            </a:extLst>
          </p:cNvPr>
          <p:cNvSpPr/>
          <p:nvPr/>
        </p:nvSpPr>
        <p:spPr bwMode="auto">
          <a:xfrm rot="2314367">
            <a:off x="1548943" y="3983036"/>
            <a:ext cx="1158039" cy="26085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632FE54-D4C4-48ED-F80B-2A8F4D993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77" y="802155"/>
            <a:ext cx="4530139" cy="876300"/>
          </a:xfrm>
        </p:spPr>
        <p:txBody>
          <a:bodyPr/>
          <a:lstStyle/>
          <a:p>
            <a:r>
              <a:rPr lang="el-GR" sz="1800" dirty="0"/>
              <a:t>ΤΜΗΜΑΤΑ ΥΨΗΛΟΥ ΚΙΝΔΥΝΟΥ ΕΠΑΝΑΠΡΟΣΔΙΟΡΙΣΜΟΥ ΕΡΓΩΝ ΑΝΑΣΧΕΣΗΣ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buildings on the side&#10;&#10;Description automatically generated">
            <a:extLst>
              <a:ext uri="{FF2B5EF4-FFF2-40B4-BE49-F238E27FC236}">
                <a16:creationId xmlns:a16="http://schemas.microsoft.com/office/drawing/2014/main" id="{0EBC2E67-D3CA-97F3-E2A0-6304027CF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/>
          <a:stretch/>
        </p:blipFill>
        <p:spPr>
          <a:xfrm>
            <a:off x="157233" y="1611596"/>
            <a:ext cx="8832980" cy="5129772"/>
          </a:xfrm>
          <a:prstGeom prst="rect">
            <a:avLst/>
          </a:prstGeom>
          <a:ln w="12700">
            <a:solidFill>
              <a:srgbClr val="FFFFFF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22613F-BCEE-D096-E178-66628807F712}"/>
              </a:ext>
            </a:extLst>
          </p:cNvPr>
          <p:cNvSpPr/>
          <p:nvPr/>
        </p:nvSpPr>
        <p:spPr bwMode="auto">
          <a:xfrm rot="1288934">
            <a:off x="1546179" y="1969110"/>
            <a:ext cx="1723573" cy="365592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7046AD5-61B7-7186-C711-50BD347B2EBE}"/>
              </a:ext>
            </a:extLst>
          </p:cNvPr>
          <p:cNvSpPr/>
          <p:nvPr/>
        </p:nvSpPr>
        <p:spPr bwMode="auto">
          <a:xfrm rot="1014631">
            <a:off x="6197513" y="4427129"/>
            <a:ext cx="2628878" cy="166229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A42D5C-D39C-A517-8517-8490C7E518C7}"/>
              </a:ext>
            </a:extLst>
          </p:cNvPr>
          <p:cNvSpPr/>
          <p:nvPr/>
        </p:nvSpPr>
        <p:spPr bwMode="auto">
          <a:xfrm rot="2540147">
            <a:off x="7368193" y="1568513"/>
            <a:ext cx="1519006" cy="167608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3FDA1C-FC9B-D48E-9BBD-D646B63A9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881" y="823291"/>
            <a:ext cx="7056784" cy="876300"/>
          </a:xfrm>
        </p:spPr>
        <p:txBody>
          <a:bodyPr/>
          <a:lstStyle/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l-GR" sz="1600" b="1" dirty="0">
                <a:solidFill>
                  <a:srgbClr val="FFC000"/>
                </a:solidFill>
                <a:latin typeface="Calibri" panose="020F0502020204030204" pitchFamily="34" charset="0"/>
              </a:rPr>
              <a:t>Β. </a:t>
            </a:r>
            <a:r>
              <a:rPr lang="el-GR" sz="16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 ΠΑΛΑΙΟΣ ΛΙΜΕΝΑΣ ΦΗΡΩΝ ΚΑΙ ΑΝΑΝΤΙ ΠΡΑΝΗ - ΤΕΛΕΦΕΡΙΚ </a:t>
            </a:r>
            <a:r>
              <a:rPr lang="el-GR" sz="1600" dirty="0"/>
              <a:t>ΕΝΔΕΙΚΤΙΚΕΣ ΠΕΡΙΟΧΕΣ ΕΠΑΝΑΠΡΟΣΔΙΟΡΙΣΜΟΥ ΚΙΝΔΥΝΟΥ ΚΑΤΟΛΙΣΘΗΣΗΣ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C06DFD-B223-ABF4-CE21-14BD8498CADE}"/>
              </a:ext>
            </a:extLst>
          </p:cNvPr>
          <p:cNvSpPr/>
          <p:nvPr/>
        </p:nvSpPr>
        <p:spPr bwMode="auto">
          <a:xfrm rot="1931332">
            <a:off x="5779705" y="2817777"/>
            <a:ext cx="1559596" cy="1813269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2" descr="C:\Users\Thymios\Desktop\Ssanto mar 12\ELL_9186.JPG">
            <a:extLst>
              <a:ext uri="{FF2B5EF4-FFF2-40B4-BE49-F238E27FC236}">
                <a16:creationId xmlns:a16="http://schemas.microsoft.com/office/drawing/2014/main" id="{764882B0-9B6D-095B-FD5C-CEA6C8309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"/>
          <a:stretch/>
        </p:blipFill>
        <p:spPr bwMode="auto">
          <a:xfrm>
            <a:off x="270461" y="5623757"/>
            <a:ext cx="1781260" cy="10273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92712BB-F284-DD57-8975-81FFEAE53BA5}"/>
              </a:ext>
            </a:extLst>
          </p:cNvPr>
          <p:cNvSpPr/>
          <p:nvPr/>
        </p:nvSpPr>
        <p:spPr bwMode="auto">
          <a:xfrm rot="1217778">
            <a:off x="3428317" y="2032554"/>
            <a:ext cx="1800200" cy="401016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1333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uildings on a rocky hill&#10;&#10;Description automatically generated">
            <a:extLst>
              <a:ext uri="{FF2B5EF4-FFF2-40B4-BE49-F238E27FC236}">
                <a16:creationId xmlns:a16="http://schemas.microsoft.com/office/drawing/2014/main" id="{02C6EDA1-F70C-5A31-ABCC-0ED7346D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5" y="1700808"/>
            <a:ext cx="8803110" cy="5075728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F0E3CF-0244-3A7F-6EB7-88C59F04B47A}"/>
              </a:ext>
            </a:extLst>
          </p:cNvPr>
          <p:cNvSpPr/>
          <p:nvPr/>
        </p:nvSpPr>
        <p:spPr bwMode="auto">
          <a:xfrm rot="1217778">
            <a:off x="3195403" y="2742244"/>
            <a:ext cx="1800200" cy="401016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2CE70B-5DEE-7C26-AA60-DF64CD001467}"/>
              </a:ext>
            </a:extLst>
          </p:cNvPr>
          <p:cNvSpPr/>
          <p:nvPr/>
        </p:nvSpPr>
        <p:spPr bwMode="auto">
          <a:xfrm rot="1217778">
            <a:off x="1176679" y="2742243"/>
            <a:ext cx="1800200" cy="401016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0181762-759C-2C87-1EF1-C7DB9C2EB109}"/>
              </a:ext>
            </a:extLst>
          </p:cNvPr>
          <p:cNvSpPr/>
          <p:nvPr/>
        </p:nvSpPr>
        <p:spPr bwMode="auto">
          <a:xfrm>
            <a:off x="6516216" y="3501008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4C6F415-FC92-D254-03F1-721B16A3F064}"/>
              </a:ext>
            </a:extLst>
          </p:cNvPr>
          <p:cNvSpPr/>
          <p:nvPr/>
        </p:nvSpPr>
        <p:spPr bwMode="auto">
          <a:xfrm rot="5400000">
            <a:off x="6120172" y="1952836"/>
            <a:ext cx="1944216" cy="345638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65CCCDF-20FF-2429-B078-F0493C100490}"/>
              </a:ext>
            </a:extLst>
          </p:cNvPr>
          <p:cNvSpPr txBox="1">
            <a:spLocks/>
          </p:cNvSpPr>
          <p:nvPr/>
        </p:nvSpPr>
        <p:spPr bwMode="auto">
          <a:xfrm>
            <a:off x="395536" y="844019"/>
            <a:ext cx="828092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i="1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l-GR" sz="1600" kern="0" dirty="0"/>
              <a:t>ΕΝΔΕΙΚΤΙΚΕΣ ΠΕΡΙΟΧΕΣ ΕΠΑΝΑΠΡΟΣΔΙΟΡΙΣΜΟΥ ΚΙΝΔΥΝΟΥ ΚΑΤΟΛΙΣΘΗΣΗΣ</a:t>
            </a:r>
          </a:p>
          <a:p>
            <a:r>
              <a:rPr lang="el-GR" sz="1600" dirty="0"/>
              <a:t>Γ</a:t>
            </a:r>
            <a:r>
              <a:rPr lang="el-GR" sz="1600" b="1" i="0" u="none" strike="noStrike" baseline="0" dirty="0">
                <a:solidFill>
                  <a:srgbClr val="FFC000"/>
                </a:solidFill>
                <a:latin typeface="Calibri" panose="020F0502020204030204" pitchFamily="34" charset="0"/>
              </a:rPr>
              <a:t>. ΟΙΑ - ΠΕΡΙΟΧΗ ΑΡΜΕΝΗΣ </a:t>
            </a:r>
          </a:p>
        </p:txBody>
      </p:sp>
    </p:spTree>
    <p:extLst>
      <p:ext uri="{BB962C8B-B14F-4D97-AF65-F5344CB8AC3E}">
        <p14:creationId xmlns:p14="http://schemas.microsoft.com/office/powerpoint/2010/main" val="193835074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32">
            <a:extLst>
              <a:ext uri="{FF2B5EF4-FFF2-40B4-BE49-F238E27FC236}">
                <a16:creationId xmlns:a16="http://schemas.microsoft.com/office/drawing/2014/main" id="{8D6F517D-A736-1853-E7E5-B5369990C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1504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GB" altLang="el-GR"/>
          </a:p>
        </p:txBody>
      </p:sp>
      <p:sp>
        <p:nvSpPr>
          <p:cNvPr id="26630" name="Rectangle 37">
            <a:extLst>
              <a:ext uri="{FF2B5EF4-FFF2-40B4-BE49-F238E27FC236}">
                <a16:creationId xmlns:a16="http://schemas.microsoft.com/office/drawing/2014/main" id="{5F72C558-23C7-4B76-1E73-A2D8982CA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15049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6631" name="Rectangle 38">
            <a:extLst>
              <a:ext uri="{FF2B5EF4-FFF2-40B4-BE49-F238E27FC236}">
                <a16:creationId xmlns:a16="http://schemas.microsoft.com/office/drawing/2014/main" id="{D13AF770-CA69-CDAE-B461-7F19B4BB7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5353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GB" altLang="el-GR"/>
          </a:p>
        </p:txBody>
      </p:sp>
      <p:sp>
        <p:nvSpPr>
          <p:cNvPr id="26633" name="Rectangle 46">
            <a:extLst>
              <a:ext uri="{FF2B5EF4-FFF2-40B4-BE49-F238E27FC236}">
                <a16:creationId xmlns:a16="http://schemas.microsoft.com/office/drawing/2014/main" id="{4EAFC62D-17BF-CCC5-F935-8EEB2C41D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3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sp>
        <p:nvSpPr>
          <p:cNvPr id="26634" name="Rectangle 49">
            <a:extLst>
              <a:ext uri="{FF2B5EF4-FFF2-40B4-BE49-F238E27FC236}">
                <a16:creationId xmlns:a16="http://schemas.microsoft.com/office/drawing/2014/main" id="{A75099D9-3AF7-AA56-F38F-750CC0984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3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l-GR" altLang="el-GR"/>
          </a:p>
        </p:txBody>
      </p:sp>
      <p:pic>
        <p:nvPicPr>
          <p:cNvPr id="3" name="Picture 2" descr="A city on a cliff&#10;&#10;Description automatically generated">
            <a:extLst>
              <a:ext uri="{FF2B5EF4-FFF2-40B4-BE49-F238E27FC236}">
                <a16:creationId xmlns:a16="http://schemas.microsoft.com/office/drawing/2014/main" id="{749B03D9-EA10-654E-3061-E01C26D90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04950"/>
            <a:ext cx="8856984" cy="52048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FFA5EC-045F-C934-24D2-8AEB6C94B675}"/>
              </a:ext>
            </a:extLst>
          </p:cNvPr>
          <p:cNvSpPr txBox="1"/>
          <p:nvPr/>
        </p:nvSpPr>
        <p:spPr>
          <a:xfrm>
            <a:off x="2987824" y="1054708"/>
            <a:ext cx="30963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Δ. ΟΙΑ – ΠΕΡΙΟΧΗ ΑΜΜΟΥΔΙ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42D0E3-3DD3-1620-E92D-93835C126117}"/>
              </a:ext>
            </a:extLst>
          </p:cNvPr>
          <p:cNvSpPr/>
          <p:nvPr/>
        </p:nvSpPr>
        <p:spPr bwMode="auto">
          <a:xfrm rot="4802917">
            <a:off x="2811645" y="1011401"/>
            <a:ext cx="2108742" cy="7229598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E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Υδρόγειος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Υδρόγειος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Υδρόγειος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Υδρόγειος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Υδρόγειος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Υδρόγειος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Υδρόγειος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Υδρόγειος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Designs\Υδρόγειος.pot</Template>
  <TotalTime>6567</TotalTime>
  <Words>246</Words>
  <Application>Microsoft Office PowerPoint</Application>
  <PresentationFormat>On-screen Show (4:3)</PresentationFormat>
  <Paragraphs>47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Chianti Win95BT</vt:lpstr>
      <vt:lpstr>Times New Roman</vt:lpstr>
      <vt:lpstr>Trebuchet MS</vt:lpstr>
      <vt:lpstr>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ΤΜΗΜΑΤΑ ΥΨΗΛΟΥ ΚΙΝΔΥΝΟΥ ΕΠΑΝΑΠΡΟΣΔΙΟΡΙΣΜΟΥ ΕΡΓΩΝ ΑΝΑΣΧΕΣΗΣ</vt:lpstr>
      <vt:lpstr>Β.  ΠΑΛΑΙΟΣ ΛΙΜΕΝΑΣ ΦΗΡΩΝ ΚΑΙ ΑΝΑΝΤΙ ΠΡΑΝΗ - ΤΕΛΕΦΕΡΙΚ ΕΝΔΕΙΚΤΙΚΕΣ ΠΕΡΙΟΧΕΣ ΕΠΑΝΑΠΡΟΣΔΙΟΡΙΣΜΟΥ ΚΙΝΔΥΝΟΥ ΚΑΤΟΛΙΣΘΗΣΗΣ 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efthimis lekkas</cp:lastModifiedBy>
  <cp:revision>532</cp:revision>
  <dcterms:created xsi:type="dcterms:W3CDTF">2004-06-03T15:26:44Z</dcterms:created>
  <dcterms:modified xsi:type="dcterms:W3CDTF">2025-02-04T11:56:10Z</dcterms:modified>
</cp:coreProperties>
</file>