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  <p:sldMasterId id="2147483911" r:id="rId2"/>
    <p:sldMasterId id="2147483923" r:id="rId3"/>
    <p:sldMasterId id="2147483927" r:id="rId4"/>
  </p:sldMasterIdLst>
  <p:notesMasterIdLst>
    <p:notesMasterId r:id="rId34"/>
  </p:notesMasterIdLst>
  <p:sldIdLst>
    <p:sldId id="256" r:id="rId5"/>
    <p:sldId id="305" r:id="rId6"/>
    <p:sldId id="390" r:id="rId7"/>
    <p:sldId id="422" r:id="rId8"/>
    <p:sldId id="336" r:id="rId9"/>
    <p:sldId id="424" r:id="rId10"/>
    <p:sldId id="445" r:id="rId11"/>
    <p:sldId id="454" r:id="rId12"/>
    <p:sldId id="391" r:id="rId13"/>
    <p:sldId id="428" r:id="rId14"/>
    <p:sldId id="392" r:id="rId15"/>
    <p:sldId id="429" r:id="rId16"/>
    <p:sldId id="396" r:id="rId17"/>
    <p:sldId id="398" r:id="rId18"/>
    <p:sldId id="432" r:id="rId19"/>
    <p:sldId id="399" r:id="rId20"/>
    <p:sldId id="434" r:id="rId21"/>
    <p:sldId id="401" r:id="rId22"/>
    <p:sldId id="419" r:id="rId23"/>
    <p:sldId id="402" r:id="rId24"/>
    <p:sldId id="439" r:id="rId25"/>
    <p:sldId id="449" r:id="rId26"/>
    <p:sldId id="451" r:id="rId27"/>
    <p:sldId id="455" r:id="rId28"/>
    <p:sldId id="279" r:id="rId29"/>
    <p:sldId id="441" r:id="rId30"/>
    <p:sldId id="452" r:id="rId31"/>
    <p:sldId id="442" r:id="rId32"/>
    <p:sldId id="40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22" autoAdjust="0"/>
  </p:normalViewPr>
  <p:slideViewPr>
    <p:cSldViewPr snapToGrid="0">
      <p:cViewPr varScale="1">
        <p:scale>
          <a:sx n="95" d="100"/>
          <a:sy n="95" d="100"/>
        </p:scale>
        <p:origin x="1785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13.xlsx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charts/_rels/char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14.xlsx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charts/_rels/char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chartUserShapes" Target="../drawings/drawing1.xml"/><Relationship Id="rId2" Type="http://schemas.openxmlformats.org/officeDocument/2006/relationships/image" Target="../media/image16.emf"/><Relationship Id="rId1" Type="http://schemas.openxmlformats.org/officeDocument/2006/relationships/image" Target="../media/image6.emf"/><Relationship Id="rId6" Type="http://schemas.openxmlformats.org/officeDocument/2006/relationships/image" Target="../media/image15.emf"/><Relationship Id="rId11" Type="http://schemas.openxmlformats.org/officeDocument/2006/relationships/package" Target="../embeddings/Microsoft_Excel_Worksheet15.xlsx"/><Relationship Id="rId5" Type="http://schemas.openxmlformats.org/officeDocument/2006/relationships/image" Target="../media/image13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7.emf"/><Relationship Id="rId7" Type="http://schemas.openxmlformats.org/officeDocument/2006/relationships/image" Target="../media/image11.emf"/><Relationship Id="rId2" Type="http://schemas.openxmlformats.org/officeDocument/2006/relationships/image" Target="../media/image16.emf"/><Relationship Id="rId1" Type="http://schemas.openxmlformats.org/officeDocument/2006/relationships/image" Target="../media/image6.emf"/><Relationship Id="rId6" Type="http://schemas.openxmlformats.org/officeDocument/2006/relationships/image" Target="../media/image10.emf"/><Relationship Id="rId11" Type="http://schemas.openxmlformats.org/officeDocument/2006/relationships/chartUserShapes" Target="../drawings/drawing2.xml"/><Relationship Id="rId5" Type="http://schemas.openxmlformats.org/officeDocument/2006/relationships/image" Target="../media/image13.emf"/><Relationship Id="rId10" Type="http://schemas.openxmlformats.org/officeDocument/2006/relationships/package" Target="../embeddings/Microsoft_Excel_Worksheet16.xlsx"/><Relationship Id="rId4" Type="http://schemas.openxmlformats.org/officeDocument/2006/relationships/image" Target="../media/image9.emf"/><Relationship Id="rId9" Type="http://schemas.openxmlformats.org/officeDocument/2006/relationships/image" Target="../media/image12.emf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0.emf"/><Relationship Id="rId11" Type="http://schemas.openxmlformats.org/officeDocument/2006/relationships/package" Target="../embeddings/Microsoft_Excel_Worksheet20.xlsx"/><Relationship Id="rId5" Type="http://schemas.openxmlformats.org/officeDocument/2006/relationships/image" Target="../media/image13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9.emf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10" Type="http://schemas.openxmlformats.org/officeDocument/2006/relationships/package" Target="../embeddings/Microsoft_Excel_Worksheet21.xlsx"/><Relationship Id="rId4" Type="http://schemas.openxmlformats.org/officeDocument/2006/relationships/image" Target="../media/image8.emf"/><Relationship Id="rId9" Type="http://schemas.openxmlformats.org/officeDocument/2006/relationships/image" Target="../media/image12.emf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Excel_Worksheet23.xlsx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Excel_Worksheet2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package" Target="../embeddings/Microsoft_Excel_Worksheet32.xlsx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9.emf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package" Target="../embeddings/Microsoft_Excel_Worksheet36.xlsx"/><Relationship Id="rId5" Type="http://schemas.openxmlformats.org/officeDocument/2006/relationships/image" Target="../media/image21.emf"/><Relationship Id="rId4" Type="http://schemas.openxmlformats.org/officeDocument/2006/relationships/image" Target="../media/image9.emf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3868775370725E-2"/>
          <c:y val="0.14517312820945086"/>
          <c:w val="0.86352721776650976"/>
          <c:h val="0.7400797563901740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144B-1743-A4E0-C477071BD640}"/>
              </c:ext>
            </c:extLst>
          </c:dPt>
          <c:dLbls>
            <c:dLbl>
              <c:idx val="0"/>
              <c:layout>
                <c:manualLayout>
                  <c:x val="7.5524387576552934E-3"/>
                  <c:y val="-1.66173686797112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0045931758530183E-4"/>
                  <c:y val="-5.684148705673853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3.1443314568063964E-2"/>
                  <c:y val="-0.1808390865027772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18141759183062"/>
                      <c:h val="0.10579708030590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4B-1743-A4E0-C477071BD6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- ούτε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0.25714285714285712</c:v>
                </c:pt>
                <c:pt idx="1">
                  <c:v>0.22857142857142859</c:v>
                </c:pt>
                <c:pt idx="2">
                  <c:v>0.49714285714285722</c:v>
                </c:pt>
                <c:pt idx="3">
                  <c:v>1.714285714285714E-2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36222544787464"/>
          <c:y val="3.4062369606242371E-2"/>
          <c:w val="0.47856225103684902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3F-431D-8DDD-FDD56C04144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63F-431D-8DDD-FDD56C0414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3F-431D-8DDD-FDD56C0414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3F-431D-8DDD-FDD56C04144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63F-431D-8DDD-FDD56C0414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63F-431D-8DDD-FDD56C04144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63F-431D-8DDD-FDD56C04144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63F-431D-8DDD-FDD56C04144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F1F-4ABF-8B37-000D8C1318FB}"/>
              </c:ext>
            </c:extLst>
          </c:dPt>
          <c:cat>
            <c:strRef>
              <c:f>Φύλλο1!$A$2:$A$11</c:f>
              <c:strCache>
                <c:ptCount val="10"/>
                <c:pt idx="0">
                  <c:v>Προσπάθεια απαξίωσης του ιατρικού επαγγέλματος</c:v>
                </c:pt>
                <c:pt idx="1">
                  <c:v>Γενικότερες υλικοτεχνικές ελλείψεις του Δημοσίου Τομέα Υγείας</c:v>
                </c:pt>
                <c:pt idx="2">
                  <c:v>Περιορισμένος χρόνος για επιστημονική ενημέρωση</c:v>
                </c:pt>
                <c:pt idx="3">
                  <c:v>Μείωση συντάξεων/αύξηση ορίων συνταξιοδότησης</c:v>
                </c:pt>
                <c:pt idx="4">
                  <c:v>Πολλές νομοθετικές αλλαγές</c:v>
                </c:pt>
                <c:pt idx="5">
                  <c:v>Καθυστερήσεις πληρωμών </c:v>
                </c:pt>
                <c:pt idx="6">
                  <c:v>Ενόχληση επισκέψεων αντιπροσώπων κατά τη διάρκεια της εργασίας μου</c:v>
                </c:pt>
                <c:pt idx="7">
                  <c:v>Οι σχέσεις μου με τις φαρμακευτικές εταιρίες 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Φύλλο1!$B$2:$B$11</c:f>
              <c:numCache>
                <c:formatCode>0.0%</c:formatCode>
                <c:ptCount val="10"/>
                <c:pt idx="0">
                  <c:v>0.41142857142857142</c:v>
                </c:pt>
                <c:pt idx="1">
                  <c:v>0.20571428571428571</c:v>
                </c:pt>
                <c:pt idx="2">
                  <c:v>7.4285714285714288E-2</c:v>
                </c:pt>
                <c:pt idx="3">
                  <c:v>6.2857142857142861E-2</c:v>
                </c:pt>
                <c:pt idx="4">
                  <c:v>5.7142857142857141E-2</c:v>
                </c:pt>
                <c:pt idx="5">
                  <c:v>4.5714285714285707E-2</c:v>
                </c:pt>
                <c:pt idx="6">
                  <c:v>2.2857142857142861E-2</c:v>
                </c:pt>
                <c:pt idx="7">
                  <c:v>5.7142857142857143E-3</c:v>
                </c:pt>
                <c:pt idx="8">
                  <c:v>5.1428571428571428E-2</c:v>
                </c:pt>
                <c:pt idx="9">
                  <c:v>6.2857142857142861E-2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63F-431D-8DDD-FDD56C04144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63F-431D-8DDD-FDD56C04144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63F-431D-8DDD-FDD56C041443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63F-431D-8DDD-FDD56C041443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63F-431D-8DDD-FDD56C041443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63F-431D-8DDD-FDD56C041443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E63F-431D-8DDD-FDD56C041443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E63F-431D-8DDD-FDD56C041443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E63F-431D-8DDD-FDD56C041443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E63F-431D-8DDD-FDD56C04144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C473241-EDBD-4376-A8C2-377C467DAE99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63F-431D-8DDD-FDD56C04144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05C9219-4455-4EDC-BA1D-0D3FB6143D3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63F-431D-8DDD-FDD56C04144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7DE1AAB-ACB6-4A0F-BCEC-B580820A85E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63F-431D-8DDD-FDD56C04144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251E62E-F808-47C3-91E6-8B614CD9FFE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63F-431D-8DDD-FDD56C04144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1BB16B2-322D-4D2E-B803-09AE2B4E94F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63F-431D-8DDD-FDD56C04144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30D887-3374-4C99-971E-6966E3D1630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E63F-431D-8DDD-FDD56C04144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DBAF9D9-731A-4408-B51F-AD7DCB02CB1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63F-431D-8DDD-FDD56C04144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E3168A4-E5A2-49A4-AC30-845338A526DF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63F-431D-8DDD-FDD56C04144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80D47D9-9675-4645-9258-4C59B96DC53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63F-431D-8DDD-FDD56C041443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D6CB627-7389-4D93-86AC-2738426598C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63F-431D-8DDD-FDD56C041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Προσπάθεια απαξίωσης του ιατρικού επαγγέλματος</c:v>
                </c:pt>
                <c:pt idx="1">
                  <c:v>Γενικότερες υλικοτεχνικές ελλείψεις του Δημοσίου Τομέα Υγείας</c:v>
                </c:pt>
                <c:pt idx="2">
                  <c:v>Περιορισμένος χρόνος για επιστημονική ενημέρωση</c:v>
                </c:pt>
                <c:pt idx="3">
                  <c:v>Μείωση συντάξεων/αύξηση ορίων συνταξιοδότησης</c:v>
                </c:pt>
                <c:pt idx="4">
                  <c:v>Πολλές νομοθετικές αλλαγές</c:v>
                </c:pt>
                <c:pt idx="5">
                  <c:v>Καθυστερήσεις πληρωμών </c:v>
                </c:pt>
                <c:pt idx="6">
                  <c:v>Ενόχληση επισκέψεων αντιπροσώπων κατά τη διάρκεια της εργασίας μου</c:v>
                </c:pt>
                <c:pt idx="7">
                  <c:v>Οι σχέσεις μου με τις φαρμακευτικές εταιρίες 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Φύλλο1!$C$2:$C$11</c:f>
              <c:numCache>
                <c:formatCode>0.0%</c:formatCode>
                <c:ptCount val="10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41,1%</c:v>
                  </c:pt>
                  <c:pt idx="1">
                    <c:v>20,6%</c:v>
                  </c:pt>
                  <c:pt idx="2">
                    <c:v>7,4%</c:v>
                  </c:pt>
                  <c:pt idx="3">
                    <c:v>6,3%</c:v>
                  </c:pt>
                  <c:pt idx="4">
                    <c:v>5,7%</c:v>
                  </c:pt>
                  <c:pt idx="5">
                    <c:v>4,6%</c:v>
                  </c:pt>
                  <c:pt idx="6">
                    <c:v>2,3%</c:v>
                  </c:pt>
                  <c:pt idx="7">
                    <c:v>0,6%</c:v>
                  </c:pt>
                  <c:pt idx="8">
                    <c:v>5,1%</c:v>
                  </c:pt>
                  <c:pt idx="9">
                    <c:v>6,3%</c:v>
                  </c:pt>
                  <c:pt idx="10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E63F-431D-8DDD-FDD56C041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300" b="1" i="0" baseline="0"/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39545056867892"/>
          <c:y val="3.4062280730462698E-2"/>
          <c:w val="0.54514873140857389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00-4DF1-98BC-92C517D5F8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F00-4DF1-98BC-92C517D5F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F00-4DF1-98BC-92C517D5F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F00-4DF1-98BC-92C517D5F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F00-4DF1-98BC-92C517D5F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F00-4DF1-98BC-92C517D5F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F00-4DF1-98BC-92C517D5F8A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F00-4DF1-98BC-92C517D5F8A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F00-4DF1-98BC-92C517D5F8AA}"/>
              </c:ext>
            </c:extLst>
          </c:dPt>
          <c:cat>
            <c:strRef>
              <c:f>Φύλλο1!$A$2:$A$13</c:f>
              <c:strCache>
                <c:ptCount val="12"/>
                <c:pt idx="0">
                  <c:v>Προσπάθεια απαξίωσης του ιατρικού επαγγέλματος</c:v>
                </c:pt>
                <c:pt idx="1">
                  <c:v>Μείωση συντάξεων/αύξηση ορίων συνταξιοδότησης</c:v>
                </c:pt>
                <c:pt idx="2">
                  <c:v>Μη ικανοποιητικός μισθός</c:v>
                </c:pt>
                <c:pt idx="3">
                  <c:v>Πολλές νομοθετικές αλλαγές</c:v>
                </c:pt>
                <c:pt idx="4">
                  <c:v>Γενικότερες υλικοτεχνικές ελλείψεις του Δημοσίου Τομέα Υγείας</c:v>
                </c:pt>
                <c:pt idx="5">
                  <c:v>Καθυστερήσεις πληρωμών </c:v>
                </c:pt>
                <c:pt idx="6">
                  <c:v>Πολλές εφημερίες και εργασιακή εξουθένωση</c:v>
                </c:pt>
                <c:pt idx="7">
                  <c:v>Περιορισμένος χρόνος για επιστημονική ενημέρωση</c:v>
                </c:pt>
                <c:pt idx="8">
                  <c:v>Clawback</c:v>
                </c:pt>
                <c:pt idx="9">
                  <c:v>Όλα τα παραπάνω</c:v>
                </c:pt>
                <c:pt idx="10">
                  <c:v>Οι σχέσεις μου με τις φαρμακευτικές εταιρίες </c:v>
                </c:pt>
                <c:pt idx="11">
                  <c:v>ΔΓ/ΔΑ</c:v>
                </c:pt>
              </c:strCache>
            </c:strRef>
          </c:cat>
          <c:val>
            <c:numRef>
              <c:f>Φύλλο1!$B$2:$B$13</c:f>
              <c:numCache>
                <c:formatCode>0.00%</c:formatCode>
                <c:ptCount val="12"/>
                <c:pt idx="0">
                  <c:v>0.47699999999999998</c:v>
                </c:pt>
                <c:pt idx="1">
                  <c:v>0.307</c:v>
                </c:pt>
                <c:pt idx="2">
                  <c:v>0.28299999999999997</c:v>
                </c:pt>
                <c:pt idx="3">
                  <c:v>0.23200000000000001</c:v>
                </c:pt>
                <c:pt idx="4">
                  <c:v>0.15</c:v>
                </c:pt>
                <c:pt idx="5">
                  <c:v>9.4E-2</c:v>
                </c:pt>
                <c:pt idx="6">
                  <c:v>6.8000000000000005E-2</c:v>
                </c:pt>
                <c:pt idx="7">
                  <c:v>5.0999999999999997E-2</c:v>
                </c:pt>
                <c:pt idx="8">
                  <c:v>1.9E-2</c:v>
                </c:pt>
                <c:pt idx="9">
                  <c:v>1.2E-2</c:v>
                </c:pt>
                <c:pt idx="10" formatCode="0.0%">
                  <c:v>1.7000000000000001E-2</c:v>
                </c:pt>
                <c:pt idx="11" formatCode="0.0%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F00-4DF1-98BC-92C517D5F8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F00-4DF1-98BC-92C517D5F8A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F00-4DF1-98BC-92C517D5F8A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F00-4DF1-98BC-92C517D5F8A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F00-4DF1-98BC-92C517D5F8A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F00-4DF1-98BC-92C517D5F8AA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F00-4DF1-98BC-92C517D5F8AA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F00-4DF1-98BC-92C517D5F8AA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F00-4DF1-98BC-92C517D5F8AA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F00-4DF1-98BC-92C517D5F8A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580DDFD-D57F-40A7-ACA1-DC0496E9E05F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F00-4DF1-98BC-92C517D5F8A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3B6DD0C-FB91-456E-8E82-5E5D68E6CBB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F00-4DF1-98BC-92C517D5F8A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57988C1-63D5-4821-B8E0-1F7D321718D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F00-4DF1-98BC-92C517D5F8A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B3024FC-214A-431A-806C-E815F6370C3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F00-4DF1-98BC-92C517D5F8A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20F60CC-6B43-46BE-81B6-3D9DC4120D6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F00-4DF1-98BC-92C517D5F8A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4C1FBB3-B03B-4DE2-AE37-BACCA29D151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F00-4DF1-98BC-92C517D5F8AA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E8F3F78-5A86-4878-B8B8-D6C9CA87FB8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F00-4DF1-98BC-92C517D5F8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2D90A7-B7C3-4BF9-B3D3-537098AAE687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BF00-4DF1-98BC-92C517D5F8AA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A877E40-3D7F-4BFA-9379-A08CACC872F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F00-4DF1-98BC-92C517D5F8AA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351767F-A0B5-4022-8DD0-8F4F2BB8B96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F00-4DF1-98BC-92C517D5F8A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DD42DC5-5E88-49CC-ABEF-0261BFE3EAA1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BF00-4DF1-98BC-92C517D5F8A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1A851AC-D107-461F-9567-C37A166E6DA6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BF00-4DF1-98BC-92C517D5F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Φύλλο1!$A$2:$A$13</c:f>
              <c:strCache>
                <c:ptCount val="12"/>
                <c:pt idx="0">
                  <c:v>Προσπάθεια απαξίωσης του ιατρικού επαγγέλματος</c:v>
                </c:pt>
                <c:pt idx="1">
                  <c:v>Μείωση συντάξεων/αύξηση ορίων συνταξιοδότησης</c:v>
                </c:pt>
                <c:pt idx="2">
                  <c:v>Μη ικανοποιητικός μισθός</c:v>
                </c:pt>
                <c:pt idx="3">
                  <c:v>Πολλές νομοθετικές αλλαγές</c:v>
                </c:pt>
                <c:pt idx="4">
                  <c:v>Γενικότερες υλικοτεχνικές ελλείψεις του Δημοσίου Τομέα Υγείας</c:v>
                </c:pt>
                <c:pt idx="5">
                  <c:v>Καθυστερήσεις πληρωμών </c:v>
                </c:pt>
                <c:pt idx="6">
                  <c:v>Πολλές εφημερίες και εργασιακή εξουθένωση</c:v>
                </c:pt>
                <c:pt idx="7">
                  <c:v>Περιορισμένος χρόνος για επιστημονική ενημέρωση</c:v>
                </c:pt>
                <c:pt idx="8">
                  <c:v>Clawback</c:v>
                </c:pt>
                <c:pt idx="9">
                  <c:v>Όλα τα παραπάνω</c:v>
                </c:pt>
                <c:pt idx="10">
                  <c:v>Οι σχέσεις μου με τις φαρμακευτικές εταιρίες </c:v>
                </c:pt>
                <c:pt idx="11">
                  <c:v>ΔΓ/ΔΑ</c:v>
                </c:pt>
              </c:strCache>
            </c:strRef>
          </c:cat>
          <c:val>
            <c:numRef>
              <c:f>Φύλλο1!$C$2:$C$13</c:f>
              <c:numCache>
                <c:formatCode>0.0%</c:formatCode>
                <c:ptCount val="12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Φύλλο1!$B$2:$B$14</c15:f>
                <c15:dlblRangeCache>
                  <c:ptCount val="13"/>
                  <c:pt idx="0">
                    <c:v>47,70%</c:v>
                  </c:pt>
                  <c:pt idx="1">
                    <c:v>30,70%</c:v>
                  </c:pt>
                  <c:pt idx="2">
                    <c:v>28,30%</c:v>
                  </c:pt>
                  <c:pt idx="3">
                    <c:v>23,20%</c:v>
                  </c:pt>
                  <c:pt idx="4">
                    <c:v>15,00%</c:v>
                  </c:pt>
                  <c:pt idx="5">
                    <c:v>9,40%</c:v>
                  </c:pt>
                  <c:pt idx="6">
                    <c:v>6,80%</c:v>
                  </c:pt>
                  <c:pt idx="7">
                    <c:v>5,10%</c:v>
                  </c:pt>
                  <c:pt idx="8">
                    <c:v>1,90%</c:v>
                  </c:pt>
                  <c:pt idx="9">
                    <c:v>1,20%</c:v>
                  </c:pt>
                  <c:pt idx="10">
                    <c:v>1,7%</c:v>
                  </c:pt>
                  <c:pt idx="11">
                    <c:v>3,1%</c:v>
                  </c:pt>
                  <c:pt idx="12">
                    <c:v>174,1%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BF00-4DF1-98BC-92C517D5F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12F0AAC-BADF-4ED7-A85A-8563D11370AB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1A7C4ED-9FA9-4083-9E7E-15778C6CBAD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Φύλλο1!$C$2:$C$4</c:f>
              <c:numCache>
                <c:formatCode>0.0%</c:formatCode>
                <c:ptCount val="3"/>
                <c:pt idx="0">
                  <c:v>0.13333333333333333</c:v>
                </c:pt>
                <c:pt idx="1">
                  <c:v>0.13333333333333333</c:v>
                </c:pt>
                <c:pt idx="2">
                  <c:v>0.13333333333333333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50,0%</c:v>
                  </c:pt>
                  <c:pt idx="1">
                    <c:v>25,0%</c:v>
                  </c:pt>
                  <c:pt idx="2">
                    <c:v>37,5%</c:v>
                  </c:pt>
                  <c:pt idx="4">
                    <c:v>112,5%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1800087489065"/>
          <c:y val="0.1208440162141225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FA-40E5-8AA0-B14F9EA0D4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4FA-40E5-8AA0-B14F9EA0D4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4FA-40E5-8AA0-B14F9EA0D4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4FA-40E5-8AA0-B14F9EA0D4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4FA-40E5-8AA0-B14F9EA0D4B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4FA-40E5-8AA0-B14F9EA0D4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4FA-40E5-8AA0-B14F9EA0D4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4FA-40E5-8AA0-B14F9EA0D4BC}"/>
              </c:ext>
            </c:extLst>
          </c:dPt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0.32400000000000001</c:v>
                </c:pt>
                <c:pt idx="1">
                  <c:v>0.28199999999999997</c:v>
                </c:pt>
                <c:pt idx="2">
                  <c:v>0.246</c:v>
                </c:pt>
                <c:pt idx="3">
                  <c:v>2.1999999999999999E-2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4FA-40E5-8AA0-B14F9EA0D4B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4FA-40E5-8AA0-B14F9EA0D4B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4FA-40E5-8AA0-B14F9EA0D4B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4FA-40E5-8AA0-B14F9EA0D4B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4FA-40E5-8AA0-B14F9EA0D4B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4FA-40E5-8AA0-B14F9EA0D4B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4FA-40E5-8AA0-B14F9EA0D4B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4FA-40E5-8AA0-B14F9EA0D4B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4FA-40E5-8AA0-B14F9EA0D4B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4FA-40E5-8AA0-B14F9EA0D4B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D78B229-2F75-484A-A103-55581CCD9425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4FA-40E5-8AA0-B14F9EA0D4B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AB299C8-105B-40B7-973C-673937EEF5C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4FA-40E5-8AA0-B14F9EA0D4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FA-40E5-8AA0-B14F9EA0D4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CD46EB7-9CC5-47D3-861B-FD580F57E82D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34FA-40E5-8AA0-B14F9EA0D4B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4FA-40E5-8AA0-B14F9EA0D4B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FA-40E5-8AA0-B14F9EA0D4B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4FA-40E5-8AA0-B14F9EA0D4B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4FA-40E5-8AA0-B14F9EA0D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Φύλλο1!$B$2:$B$7</c15:f>
                <c15:dlblRangeCache>
                  <c:ptCount val="6"/>
                  <c:pt idx="0">
                    <c:v>32,4%</c:v>
                  </c:pt>
                  <c:pt idx="1">
                    <c:v>28,2%</c:v>
                  </c:pt>
                  <c:pt idx="2">
                    <c:v>24,6%</c:v>
                  </c:pt>
                  <c:pt idx="3">
                    <c:v>2,2%</c:v>
                  </c:pt>
                  <c:pt idx="4">
                    <c:v>22,6%</c:v>
                  </c:pt>
                  <c:pt idx="5">
                    <c:v>110,0%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4FA-40E5-8AA0-B14F9EA0D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  <c:userShapes r:id="rId1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2747156605425E-2"/>
          <c:y val="0.19382251013692336"/>
          <c:w val="0.88410192475940508"/>
          <c:h val="0.74522984308763507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9630-41CF-B7EF-BE1B84F91D58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9733158355205"/>
                      <c:h val="0.32816640465134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0.10694444444444445"/>
                  <c:y val="-0.1009783769602523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97900262467192"/>
                      <c:h val="0.155379727406962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2.7777777777778286E-3"/>
                  <c:y val="-9.2593948026754511E-2"/>
                </c:manualLayout>
              </c:layout>
              <c:numFmt formatCode="0.0%" sourceLinked="0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30-41CF-B7EF-BE1B84F91D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 συνεχίσω να δουλεύω και μετά τα 67</c:v>
                </c:pt>
                <c:pt idx="1">
                  <c:v>Να συνταξιοδοτηθώ κανονικά / Στην ώρα μου</c:v>
                </c:pt>
                <c:pt idx="2">
                  <c:v>ΔΓ/ΔΑ</c:v>
                </c:pt>
                <c:pt idx="3">
                  <c:v>Να συνταξιοδοτηθώ πρόωρα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0.56000000000000005</c:v>
                </c:pt>
                <c:pt idx="1">
                  <c:v>0.23428571428571429</c:v>
                </c:pt>
                <c:pt idx="2">
                  <c:v>0.1657142857142857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17191601049869E-2"/>
          <c:y val="0.20478399965186611"/>
          <c:w val="0.93687970253718289"/>
          <c:h val="0.7702487233143064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8D8B-4000-B837-9A7237554CA4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8D8B-4000-B837-9A7237554CA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8D8B-4000-B837-9A7237554CA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8D8B-4000-B837-9A7237554CA4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B-4000-B837-9A7237554CA4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8B-4000-B837-9A7237554CA4}"/>
                </c:ext>
              </c:extLst>
            </c:dLbl>
            <c:dLbl>
              <c:idx val="2"/>
              <c:layout>
                <c:manualLayout>
                  <c:x val="-8.4722222222222227E-2"/>
                  <c:y val="-0.1004840967013776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75678040244972"/>
                      <c:h val="0.14462858736586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8B-4000-B837-9A7237554CA4}"/>
                </c:ext>
              </c:extLst>
            </c:dLbl>
            <c:dLbl>
              <c:idx val="3"/>
              <c:layout>
                <c:manualLayout>
                  <c:x val="5.5555555555555558E-3"/>
                  <c:y val="-6.6228154644089779E-2"/>
                </c:manualLayout>
              </c:layout>
              <c:numFmt formatCode="0.0%" sourceLinked="0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8B-4000-B837-9A7237554C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 συνεχίσω να δουλεύω και μετά τα 67</c:v>
                </c:pt>
                <c:pt idx="1">
                  <c:v>Να συνταξιοδοτηθώ κανονικά / Στην ώρα μου</c:v>
                </c:pt>
                <c:pt idx="2">
                  <c:v>ΔΓ/ΔΑ</c:v>
                </c:pt>
                <c:pt idx="3">
                  <c:v>Να συνταξιοδοτηθώ πρόωρα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0.49033816425120769</c:v>
                </c:pt>
                <c:pt idx="1">
                  <c:v>0.33816425120772953</c:v>
                </c:pt>
                <c:pt idx="2">
                  <c:v>0.108695652173913</c:v>
                </c:pt>
                <c:pt idx="3">
                  <c:v>6.280193236714976E-2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B-4000-B837-9A7237554C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5C-4512-822C-BFF51E9F30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5C-4512-822C-BFF51E9F30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75C-4512-822C-BFF51E9F30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75C-4512-822C-BFF51E9F30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75C-4512-822C-BFF51E9F30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75C-4512-822C-BFF51E9F30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75C-4512-822C-BFF51E9F30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75C-4512-822C-BFF51E9F30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75C-4512-822C-BFF51E9F300C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0.51428571428571423</c:v>
                </c:pt>
                <c:pt idx="1">
                  <c:v>0.1771428571428571</c:v>
                </c:pt>
                <c:pt idx="2">
                  <c:v>0.1657142857142857</c:v>
                </c:pt>
                <c:pt idx="3">
                  <c:v>5.1428571428571428E-2</c:v>
                </c:pt>
                <c:pt idx="4">
                  <c:v>2.8571428571428571E-2</c:v>
                </c:pt>
                <c:pt idx="5">
                  <c:v>1.714285714285714E-2</c:v>
                </c:pt>
                <c:pt idx="6">
                  <c:v>3.4285714285714287E-2</c:v>
                </c:pt>
                <c:pt idx="7">
                  <c:v>1.142857142857143E-2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5C-4512-822C-BFF51E9F300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5C-4512-822C-BFF51E9F300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75C-4512-822C-BFF51E9F300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75C-4512-822C-BFF51E9F300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75C-4512-822C-BFF51E9F300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75C-4512-822C-BFF51E9F300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75C-4512-822C-BFF51E9F300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75C-4512-822C-BFF51E9F300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75C-4512-822C-BFF51E9F300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75C-4512-822C-BFF51E9F300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93A1C17-8C43-44D7-9938-F8DE8B18964F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75C-4512-822C-BFF51E9F300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33795DD-D7E4-404E-977B-81D15BE9A65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75C-4512-822C-BFF51E9F300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0215C97-723E-436D-BA21-91A2C93F78C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75C-4512-822C-BFF51E9F300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BCAAB2A-5207-4EFD-B070-944C6DF2BCC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75C-4512-822C-BFF51E9F300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81B08F0-1EEE-4949-990A-41E40D3D83A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75C-4512-822C-BFF51E9F300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E961155-0E01-4B9C-AC01-EB664B690C7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75C-4512-822C-BFF51E9F300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34D76DA-CB7A-46DC-B772-914DCD6DAEA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75C-4512-822C-BFF51E9F300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3624213-8778-44E0-A821-B0B0EB1220B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75C-4512-822C-BFF51E9F30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75C-4512-822C-BFF51E9F3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51,4%</c:v>
                  </c:pt>
                  <c:pt idx="1">
                    <c:v>17,7%</c:v>
                  </c:pt>
                  <c:pt idx="2">
                    <c:v>16,6%</c:v>
                  </c:pt>
                  <c:pt idx="3">
                    <c:v>5,1%</c:v>
                  </c:pt>
                  <c:pt idx="4">
                    <c:v>2,9%</c:v>
                  </c:pt>
                  <c:pt idx="5">
                    <c:v>1,7%</c:v>
                  </c:pt>
                  <c:pt idx="6">
                    <c:v>3,4%</c:v>
                  </c:pt>
                  <c:pt idx="7">
                    <c:v>1,1%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375C-4512-822C-BFF51E9F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0.35903614457831318</c:v>
                </c:pt>
                <c:pt idx="1">
                  <c:v>0.23132530120481931</c:v>
                </c:pt>
                <c:pt idx="2">
                  <c:v>0.1108433734939759</c:v>
                </c:pt>
                <c:pt idx="3">
                  <c:v>0.10361445783132529</c:v>
                </c:pt>
                <c:pt idx="4">
                  <c:v>0.10120481927710839</c:v>
                </c:pt>
                <c:pt idx="5">
                  <c:v>7.2289156626506026E-3</c:v>
                </c:pt>
                <c:pt idx="6">
                  <c:v>8.6746987951807228E-2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5D5B80C-D3EF-4E2B-8BD4-A9A7D3BD774D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0656DFA-346E-44D1-8E6E-AF0ADB531F6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72B905C-0C90-4B33-B2FF-61BE4D01B28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1EF1226-75B5-4475-8720-9BA8BF3B3DD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62ABAAB-C94A-4E94-932C-97CA021AC99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A0A4355-692F-47FE-A3F5-6C04365DB09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8FC77AB-CD47-45FD-8223-D3C1BCE5D98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35,9%</c:v>
                  </c:pt>
                  <c:pt idx="1">
                    <c:v>23,1%</c:v>
                  </c:pt>
                  <c:pt idx="2">
                    <c:v>11,1%</c:v>
                  </c:pt>
                  <c:pt idx="3">
                    <c:v>10,4%</c:v>
                  </c:pt>
                  <c:pt idx="4">
                    <c:v>10,1%</c:v>
                  </c:pt>
                  <c:pt idx="5">
                    <c:v>0,7%</c:v>
                  </c:pt>
                  <c:pt idx="6">
                    <c:v>8,7%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0.52571428571428569</c:v>
                </c:pt>
                <c:pt idx="1">
                  <c:v>0.1142857142857143</c:v>
                </c:pt>
                <c:pt idx="2">
                  <c:v>8.5714285714285715E-2</c:v>
                </c:pt>
                <c:pt idx="3">
                  <c:v>0.08</c:v>
                </c:pt>
                <c:pt idx="4">
                  <c:v>0.08</c:v>
                </c:pt>
                <c:pt idx="5">
                  <c:v>6.2857142857142861E-2</c:v>
                </c:pt>
                <c:pt idx="6">
                  <c:v>5.1428571428571428E-2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B05DF44-E0BB-42AD-B019-E027F683CC19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3E71903-82E6-4885-A9A6-7C4F6AAB467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F6B7196-CAE7-4D14-8B74-4D464048DA2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C5AEC90-0BF2-4B8D-911D-1C356F6DF96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  <c:pt idx="5">
                  <c:v>7.8571428571428584E-2</c:v>
                </c:pt>
                <c:pt idx="6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52,6%</c:v>
                  </c:pt>
                  <c:pt idx="1">
                    <c:v>11,4%</c:v>
                  </c:pt>
                  <c:pt idx="2">
                    <c:v>8,6%</c:v>
                  </c:pt>
                  <c:pt idx="3">
                    <c:v>8,0%</c:v>
                  </c:pt>
                  <c:pt idx="4">
                    <c:v>8,0%</c:v>
                  </c:pt>
                  <c:pt idx="5">
                    <c:v>6,3%</c:v>
                  </c:pt>
                  <c:pt idx="6">
                    <c:v>5,1%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41207349081364"/>
          <c:y val="7.8746422905774729E-2"/>
          <c:w val="0.41459317585301836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1C-4367-A3F2-5002FC9F26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1C-4367-A3F2-5002FC9F2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11C-4367-A3F2-5002FC9F26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11C-4367-A3F2-5002FC9F26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11C-4367-A3F2-5002FC9F26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11C-4367-A3F2-5002FC9F26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11C-4367-A3F2-5002FC9F266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C-4367-A3F2-5002FC9F26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1C-4367-A3F2-5002FC9F26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1C-4367-A3F2-5002FC9F26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1C-4367-A3F2-5002FC9F2668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1C-4367-A3F2-5002FC9F2668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1C-4367-A3F2-5002FC9F2668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1C-4367-A3F2-5002FC9F26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1C-4367-A3F2-5002FC9F26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1C-4367-A3F2-5002FC9F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Φύλλο1!$B$2:$B$10</c:f>
              <c:numCache>
                <c:formatCode>0.00%</c:formatCode>
                <c:ptCount val="9"/>
                <c:pt idx="0">
                  <c:v>0.57699999999999996</c:v>
                </c:pt>
                <c:pt idx="1">
                  <c:v>0.193</c:v>
                </c:pt>
                <c:pt idx="2">
                  <c:v>0.105</c:v>
                </c:pt>
                <c:pt idx="3">
                  <c:v>6.0999999999999999E-2</c:v>
                </c:pt>
                <c:pt idx="4">
                  <c:v>3.2000000000000001E-2</c:v>
                </c:pt>
                <c:pt idx="5">
                  <c:v>0.02</c:v>
                </c:pt>
                <c:pt idx="6">
                  <c:v>7.0000000000000001E-3</c:v>
                </c:pt>
                <c:pt idx="7" formatCode="0.0%">
                  <c:v>2E-3</c:v>
                </c:pt>
                <c:pt idx="8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1C-4367-A3F2-5002FC9F266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1C-4367-A3F2-5002FC9F266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1C-4367-A3F2-5002FC9F266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1C-4367-A3F2-5002FC9F266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1C-4367-A3F2-5002FC9F266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11C-4367-A3F2-5002FC9F266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11C-4367-A3F2-5002FC9F266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11C-4367-A3F2-5002FC9F26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7D8B506-664D-4A35-A0C1-80505FE61BBB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C11C-4367-A3F2-5002FC9F266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5FF8E10-F61A-4935-B9B6-F4B8447350E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11C-4367-A3F2-5002FC9F266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0105A94-A523-4FAD-BAAC-669CEDCC6C9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11C-4367-A3F2-5002FC9F26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C81061F-5056-4FBB-8115-C219B989397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11C-4367-A3F2-5002FC9F26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11C-4367-A3F2-5002FC9F26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1C-4367-A3F2-5002FC9F26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11C-4367-A3F2-5002FC9F266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EA51B6A-84B5-4BF3-93B8-2512A93ACA97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11C-4367-A3F2-5002FC9F266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5346EA-81D4-48A5-8A06-8736B4D81C6A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11C-4367-A3F2-5002FC9F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57,70%</c:v>
                  </c:pt>
                  <c:pt idx="1">
                    <c:v>19,30%</c:v>
                  </c:pt>
                  <c:pt idx="2">
                    <c:v>10,50%</c:v>
                  </c:pt>
                  <c:pt idx="3">
                    <c:v>6,10%</c:v>
                  </c:pt>
                  <c:pt idx="4">
                    <c:v>3,20%</c:v>
                  </c:pt>
                  <c:pt idx="5">
                    <c:v>2,00%</c:v>
                  </c:pt>
                  <c:pt idx="6">
                    <c:v>0,70%</c:v>
                  </c:pt>
                  <c:pt idx="7">
                    <c:v>0,2%</c:v>
                  </c:pt>
                  <c:pt idx="8">
                    <c:v>0,2%</c:v>
                  </c:pt>
                  <c:pt idx="9">
                    <c:v>99,9%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C11C-4367-A3F2-5002FC9F2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58533108152569E-2"/>
          <c:y val="9.8639856784692365E-2"/>
          <c:w val="0.92584146689184743"/>
          <c:h val="0.778804082809679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D08A-42D0-8E15-8F6B2ED30B4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D08A-42D0-8E15-8F6B2ED30B4E}"/>
              </c:ext>
            </c:extLst>
          </c:dPt>
          <c:dPt>
            <c:idx val="2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D08A-42D0-8E15-8F6B2ED30B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D08A-42D0-8E15-8F6B2ED30B4E}"/>
              </c:ext>
            </c:extLst>
          </c:dPt>
          <c:dLbls>
            <c:dLbl>
              <c:idx val="0"/>
              <c:layout>
                <c:manualLayout>
                  <c:x val="7.5524387576552934E-3"/>
                  <c:y val="-1.66173686797112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8A-42D0-8E15-8F6B2ED30B4E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8A-42D0-8E15-8F6B2ED30B4E}"/>
                </c:ext>
              </c:extLst>
            </c:dLbl>
            <c:dLbl>
              <c:idx val="2"/>
              <c:layout>
                <c:manualLayout>
                  <c:x val="-2.0045931758530183E-4"/>
                  <c:y val="-5.684148705673853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8A-42D0-8E15-8F6B2ED30B4E}"/>
                </c:ext>
              </c:extLst>
            </c:dLbl>
            <c:dLbl>
              <c:idx val="3"/>
              <c:layout>
                <c:manualLayout>
                  <c:x val="-5.7563661088324961E-4"/>
                  <c:y val="-0.1892652724834324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531221898098"/>
                      <c:h val="0.1083631252685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8A-42D0-8E15-8F6B2ED30B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- ούτε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0.17391304347826089</c:v>
                </c:pt>
                <c:pt idx="1">
                  <c:v>0.48309178743961351</c:v>
                </c:pt>
                <c:pt idx="2">
                  <c:v>0.32367149758454111</c:v>
                </c:pt>
                <c:pt idx="3">
                  <c:v>1.932367149758454E-2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8A-42D0-8E15-8F6B2ED30B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21719160104988"/>
          <c:y val="0.3052680963532437"/>
          <c:w val="0.61743525809273836"/>
          <c:h val="0.5076198342084332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1252-4915-B72F-462847622736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1252-4915-B72F-46284762273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1252-4915-B72F-462847622736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2-4915-B72F-462847622736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2-4915-B72F-462847622736}"/>
                </c:ext>
              </c:extLst>
            </c:dLbl>
            <c:dLbl>
              <c:idx val="2"/>
              <c:layout>
                <c:manualLayout>
                  <c:x val="3.1944499125109369E-2"/>
                  <c:y val="-0.1735634397569248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457786526684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52-4915-B72F-4628476227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ΟΧΙ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0.62857142857142856</c:v>
                </c:pt>
                <c:pt idx="1">
                  <c:v>0.29142857142857143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52-4915-B72F-4628476227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88385826771657"/>
          <c:y val="0.26765615090165051"/>
          <c:w val="0.67021303587051617"/>
          <c:h val="0.5510106941476644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10ED-4179-BC7A-57D27047AD1A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10ED-4179-BC7A-57D27047AD1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10ED-4179-BC7A-57D27047AD1A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D-4179-BC7A-57D27047AD1A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D-4179-BC7A-57D27047AD1A}"/>
                </c:ext>
              </c:extLst>
            </c:dLbl>
            <c:dLbl>
              <c:idx val="2"/>
              <c:layout>
                <c:manualLayout>
                  <c:x val="3.1944499125109369E-2"/>
                  <c:y val="-0.1735634397569248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457786526684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ED-4179-BC7A-57D27047AD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ΟΧΙ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0.56385542168674696</c:v>
                </c:pt>
                <c:pt idx="1">
                  <c:v>0.3253012048192771</c:v>
                </c:pt>
                <c:pt idx="2">
                  <c:v>0.1108433734939759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ED-4179-BC7A-57D27047AD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06080489938753E-2"/>
          <c:y val="0.2262560916685413"/>
          <c:w val="0.84000503062117227"/>
          <c:h val="0.69060392776293944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C0F-40D9-9641-20303668626A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C0F-40D9-9641-20303668626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C0F-40D9-9641-20303668626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7C0F-40D9-9641-20303668626A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F-40D9-9641-20303668626A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F-40D9-9641-20303668626A}"/>
                </c:ext>
              </c:extLst>
            </c:dLbl>
            <c:dLbl>
              <c:idx val="2"/>
              <c:layout>
                <c:manualLayout>
                  <c:x val="-9.444428040244976E-2"/>
                  <c:y val="-9.1349178819434135E-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75699912510933"/>
                      <c:h val="0.11722383372003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0F-40D9-9641-20303668626A}"/>
                </c:ext>
              </c:extLst>
            </c:dLbl>
            <c:dLbl>
              <c:idx val="3"/>
              <c:layout>
                <c:manualLayout>
                  <c:x val="-1.9444444444444445E-2"/>
                  <c:y val="-8.4497990407976578E-2"/>
                </c:manualLayout>
              </c:layout>
              <c:numFmt formatCode="0.0%" sourceLinked="0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0F-40D9-9641-2030366862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0.55428571428571427</c:v>
                </c:pt>
                <c:pt idx="1">
                  <c:v>0.2742857142857143</c:v>
                </c:pt>
                <c:pt idx="2">
                  <c:v>0.14285714285714279</c:v>
                </c:pt>
                <c:pt idx="3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0F-40D9-9641-2030366862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17191601049872E-2"/>
          <c:y val="0.22557420960932223"/>
          <c:w val="0.81500503062117224"/>
          <c:h val="0.6700503625285667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BC4A-46B3-9BD5-74180945B3DB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BC4A-46B3-9BD5-74180945B3D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BC4A-46B3-9BD5-74180945B3D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BC4A-46B3-9BD5-74180945B3DB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A-46B3-9BD5-74180945B3DB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4A-46B3-9BD5-74180945B3DB}"/>
                </c:ext>
              </c:extLst>
            </c:dLbl>
            <c:dLbl>
              <c:idx val="2"/>
              <c:layout>
                <c:manualLayout>
                  <c:x val="-8.8888670166229228E-2"/>
                  <c:y val="-4.2248995203988289E-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31255468066492"/>
                      <c:h val="0.13320994001343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C4A-46B3-9BD5-74180945B3DB}"/>
                </c:ext>
              </c:extLst>
            </c:dLbl>
            <c:dLbl>
              <c:idx val="3"/>
              <c:layout>
                <c:manualLayout>
                  <c:x val="-3.0555555555555607E-2"/>
                  <c:y val="-8.4497990407976578E-2"/>
                </c:manualLayout>
              </c:layout>
              <c:numFmt formatCode="0.0%" sourceLinked="0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4A-46B3-9BD5-74180945B3D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0.50376811594202897</c:v>
                </c:pt>
                <c:pt idx="1">
                  <c:v>0.29951690821256038</c:v>
                </c:pt>
                <c:pt idx="2">
                  <c:v>0.16908212560386471</c:v>
                </c:pt>
                <c:pt idx="3">
                  <c:v>2.7632850241545898E-2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4A-46B3-9BD5-74180945B3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9FB-47DE-9339-457DEE8526BE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dLbl>
              <c:idx val="2"/>
              <c:layout>
                <c:manualLayout>
                  <c:x val="3.1944499125109369E-2"/>
                  <c:y val="-0.1735634397569248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457786526684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ΟΧΙ</c:v>
                </c:pt>
                <c:pt idx="1">
                  <c:v>ΝΑΙ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0.76086956521739135</c:v>
                </c:pt>
                <c:pt idx="1">
                  <c:v>0.2342995169082126</c:v>
                </c:pt>
                <c:pt idx="2">
                  <c:v>4.830917874396135E-3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9FB-47DE-9339-457DEE8526BE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0.15338749908066401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dLbl>
              <c:idx val="2"/>
              <c:layout>
                <c:manualLayout>
                  <c:x val="-0.10972211286089238"/>
                  <c:y val="-0.14387495664060876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3549366948392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Αρνητική</c:v>
                </c:pt>
                <c:pt idx="1">
                  <c:v>Θετική</c:v>
                </c:pt>
                <c:pt idx="2">
                  <c:v>Ούτε θετική ούτε αρνητική (αυθ.)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7.2164948453608241E-2</c:v>
                </c:pt>
                <c:pt idx="1">
                  <c:v>0.68041237113402064</c:v>
                </c:pt>
                <c:pt idx="2">
                  <c:v>0.24742268041237109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72-4F76-884A-04D45EC1F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72-4F76-884A-04D45EC1F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872-4F76-884A-04D45EC1F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872-4F76-884A-04D45EC1F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872-4F76-884A-04D45EC1F9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2-4F76-884A-04D45EC1F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2-4F76-884A-04D45EC1F9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72-4F76-884A-04D45EC1F9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72-4F76-884A-04D45EC1F96A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1-3</c:v>
                </c:pt>
                <c:pt idx="4">
                  <c:v>4-7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0.51084337349397591</c:v>
                </c:pt>
                <c:pt idx="1">
                  <c:v>0.26024096385542173</c:v>
                </c:pt>
                <c:pt idx="2">
                  <c:v>9.8795180722891562E-2</c:v>
                </c:pt>
                <c:pt idx="3">
                  <c:v>9.6385542168674704E-2</c:v>
                </c:pt>
                <c:pt idx="4">
                  <c:v>3.3734939759036138E-2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72-4F76-884A-04D45EC1F96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72-4F76-884A-04D45EC1F96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72-4F76-884A-04D45EC1F96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72-4F76-884A-04D45EC1F96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872-4F76-884A-04D45EC1F96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872-4F76-884A-04D45EC1F9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ED95A36-303A-4E3F-882A-6F7473156328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872-4F76-884A-04D45EC1F96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1E0366E-5439-4430-AEC6-60B530F1280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872-4F76-884A-04D45EC1F96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4487B59-D458-41A6-9AB5-D4348C2D029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872-4F76-884A-04D45EC1F96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188B134-B7F6-416A-B04E-8368D0AB6D8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872-4F76-884A-04D45EC1F9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1-3</c:v>
                </c:pt>
                <c:pt idx="4">
                  <c:v>4-7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51,1%</c:v>
                  </c:pt>
                  <c:pt idx="1">
                    <c:v>26,0%</c:v>
                  </c:pt>
                  <c:pt idx="2">
                    <c:v>9,9%</c:v>
                  </c:pt>
                  <c:pt idx="3">
                    <c:v>9,6%</c:v>
                  </c:pt>
                  <c:pt idx="4">
                    <c:v>3,4%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5872-4F76-884A-04D45EC1F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7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7978237095363078E-2"/>
                  <c:y val="-8.8813699643540439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Ιδιωτικό</c:v>
                </c:pt>
                <c:pt idx="1">
                  <c:v>Και στα δύο</c:v>
                </c:pt>
                <c:pt idx="2">
                  <c:v>Δημόσιο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0.624</c:v>
                </c:pt>
                <c:pt idx="1">
                  <c:v>0.184</c:v>
                </c:pt>
                <c:pt idx="2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488-47BE-9C37-A57266464483}"/>
              </c:ext>
            </c:extLst>
          </c:dPt>
          <c:dLbls>
            <c:dLbl>
              <c:idx val="0"/>
              <c:layout>
                <c:manualLayout>
                  <c:x val="5.833333333333323E-2"/>
                  <c:y val="-0.11647020299477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0.19722222222222227"/>
                  <c:y val="-1.5986106293400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3.888888888888889E-2"/>
                  <c:y val="-0.12560512087672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4.1666666666666666E-3"/>
                  <c:y val="-0.134740038758665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88-47BE-9C37-A572664644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Δεν διατηρώ δεύτερο ιατρείο</c:v>
                </c:pt>
                <c:pt idx="2">
                  <c:v>Σε άλλο νομό της χώρας</c:v>
                </c:pt>
                <c:pt idx="3">
                  <c:v>Στον ίδιο νομό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0.14285714285714279</c:v>
                </c:pt>
                <c:pt idx="1">
                  <c:v>0.78208232445520576</c:v>
                </c:pt>
                <c:pt idx="2">
                  <c:v>1.9370460048426151E-2</c:v>
                </c:pt>
                <c:pt idx="3">
                  <c:v>5.569007263922518E-2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73788906580581E-2"/>
          <c:y val="0.22623549746780267"/>
          <c:w val="0.86640412676947243"/>
          <c:h val="0.707018724537190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AA4F-42D0-B5DB-1F8CFCEFFA4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AA4F-42D0-B5DB-1F8CFCEFFA4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AA4F-42D0-B5DB-1F8CFCEFFA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AA4F-42D0-B5DB-1F8CFCEFFA45}"/>
              </c:ext>
            </c:extLst>
          </c:dPt>
          <c:dLbls>
            <c:dLbl>
              <c:idx val="0"/>
              <c:layout>
                <c:manualLayout>
                  <c:x val="7.5524387576552934E-3"/>
                  <c:y val="-1.66173686797112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4F-42D0-B5DB-1F8CFCEFFA45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4F-42D0-B5DB-1F8CFCEFFA45}"/>
                </c:ext>
              </c:extLst>
            </c:dLbl>
            <c:dLbl>
              <c:idx val="2"/>
              <c:layout>
                <c:manualLayout>
                  <c:x val="-2.0045931758530183E-4"/>
                  <c:y val="-5.684148705673853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4F-42D0-B5DB-1F8CFCEFFA45}"/>
                </c:ext>
              </c:extLst>
            </c:dLbl>
            <c:dLbl>
              <c:idx val="3"/>
              <c:layout>
                <c:manualLayout>
                  <c:x val="-2.1374353829040068E-2"/>
                  <c:y val="-0.176210249360876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8833729578818"/>
                      <c:h val="0.10342895456818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4F-42D0-B5DB-1F8CFCEFFA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- ούτε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0.37714285714285722</c:v>
                </c:pt>
                <c:pt idx="1">
                  <c:v>0.34857142857142859</c:v>
                </c:pt>
                <c:pt idx="2">
                  <c:v>0.23428571428571429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4F-42D0-B5DB-1F8CFCEFFA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E3-409F-A39A-12112AEB37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E3-409F-A39A-12112AEB37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7E3-409F-A39A-12112AEB37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7E3-409F-A39A-12112AEB373C}"/>
              </c:ext>
            </c:extLst>
          </c:dPt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0.465667519181586</c:v>
                </c:pt>
                <c:pt idx="1">
                  <c:v>0.361710997442455</c:v>
                </c:pt>
                <c:pt idx="2">
                  <c:v>0.140107416879795</c:v>
                </c:pt>
                <c:pt idx="3">
                  <c:v>2.9690537084399001E-2</c:v>
                </c:pt>
                <c:pt idx="4">
                  <c:v>3.1150895140665E-3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E3-409F-A39A-12112AEB37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E3-409F-A39A-12112AEB37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E3-409F-A39A-12112AEB37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E3-409F-A39A-12112AEB37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E3-409F-A39A-12112AEB37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AF247C5-D0C7-4D91-B55B-6D7F32337611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7E3-409F-A39A-12112AEB373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777C46E-C7A3-46D0-AE18-7FA82F65A77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7E3-409F-A39A-12112AEB373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C9031F8-6B4F-4D60-9744-B644DCB0F0E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7E3-409F-A39A-12112AEB373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60AE374-F230-4C67-8D98-E00D8E484F1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7E3-409F-A39A-12112AEB373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B142DF8-A17C-4C64-BA90-58F63021ACC3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7E3-409F-A39A-12112AEB3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0.11000000000000001</c:v>
                </c:pt>
                <c:pt idx="1">
                  <c:v>0.11000000000000001</c:v>
                </c:pt>
                <c:pt idx="2">
                  <c:v>0.11000000000000001</c:v>
                </c:pt>
                <c:pt idx="3">
                  <c:v>0.11000000000000001</c:v>
                </c:pt>
                <c:pt idx="4">
                  <c:v>0.11000000000000001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46,6%</c:v>
                  </c:pt>
                  <c:pt idx="1">
                    <c:v>36,2%</c:v>
                  </c:pt>
                  <c:pt idx="2">
                    <c:v>14,0%</c:v>
                  </c:pt>
                  <c:pt idx="3">
                    <c:v>3,0%</c:v>
                  </c:pt>
                  <c:pt idx="4">
                    <c:v>0,3%</c:v>
                  </c:pt>
                  <c:pt idx="5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7E3-409F-A39A-12112AEB3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6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-2.7777777777778798E-3"/>
                  <c:y val="-3.6917296085885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2"/>
              <c:layout>
                <c:manualLayout>
                  <c:x val="-2.2916557305336885E-2"/>
                  <c:y val="-0.175847169227410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701334208223969E-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0.0%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45534058935159E-2"/>
          <c:y val="0.21518350478415166"/>
          <c:w val="0.87748445917944473"/>
          <c:h val="0.7228791159426800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B17-4522-B55A-63BF47F2098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B17-4522-B55A-63BF47F2098A}"/>
              </c:ext>
            </c:extLst>
          </c:dPt>
          <c:dPt>
            <c:idx val="2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B17-4522-B55A-63BF47F209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7B17-4522-B55A-63BF47F2098A}"/>
              </c:ext>
            </c:extLst>
          </c:dPt>
          <c:dLbls>
            <c:dLbl>
              <c:idx val="0"/>
              <c:layout>
                <c:manualLayout>
                  <c:x val="7.5524387576552934E-3"/>
                  <c:y val="-1.66173686797112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17-4522-B55A-63BF47F2098A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7-4522-B55A-63BF47F2098A}"/>
                </c:ext>
              </c:extLst>
            </c:dLbl>
            <c:dLbl>
              <c:idx val="2"/>
              <c:layout>
                <c:manualLayout>
                  <c:x val="-2.0045931758530183E-4"/>
                  <c:y val="-5.684148705673853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7-4522-B55A-63BF47F2098A}"/>
                </c:ext>
              </c:extLst>
            </c:dLbl>
            <c:dLbl>
              <c:idx val="3"/>
              <c:layout>
                <c:manualLayout>
                  <c:x val="-3.3688136628351327E-3"/>
                  <c:y val="-0.16050545797583218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9858660326738"/>
                      <c:h val="0.10121144602668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B17-4522-B55A-63BF47F209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- ούτε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0.22650602409638551</c:v>
                </c:pt>
                <c:pt idx="1">
                  <c:v>0.5036144578313253</c:v>
                </c:pt>
                <c:pt idx="2">
                  <c:v>0.25301204819277112</c:v>
                </c:pt>
                <c:pt idx="3">
                  <c:v>1.6867469879518069E-2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17-4522-B55A-63BF47F209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31573781219325E-2"/>
          <c:y val="0.17744498452823496"/>
          <c:w val="0.92933566802895407"/>
          <c:h val="0.77943268094132434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144B-1743-A4E0-C477071BD640}"/>
              </c:ext>
            </c:extLst>
          </c:dPt>
          <c:dLbls>
            <c:dLbl>
              <c:idx val="0"/>
              <c:layout>
                <c:manualLayout>
                  <c:x val="-4.6395634726049691E-2"/>
                  <c:y val="-2.1253352515861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C6F1CC8-AA66-44D2-8D6B-4C70A272CD5A}" type="CATEGORYNAME">
                      <a:rPr lang="el-GR" smtClean="0"/>
                      <a:pPr>
                        <a:defRPr sz="14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[ΟΝΟΜΑ ΚΑΤΗΓΟΡΙΑΣ]</a:t>
                    </a:fld>
                    <a:r>
                      <a:rPr lang="el-GR" baseline="0" dirty="0"/>
                      <a:t> </a:t>
                    </a:r>
                    <a:fld id="{1583EA87-0768-4551-904C-393C135BAD3B}" type="VALUE">
                      <a:rPr lang="el-GR" baseline="0"/>
                      <a:pPr>
                        <a:defRPr sz="14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[ΤΙΜΗ]</a:t>
                    </a:fld>
                    <a:endParaRPr lang="el-GR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3291104998613"/>
                      <c:h val="0.101598493967497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0.13334891391003312"/>
                  <c:y val="0.11049201238365541"/>
                </c:manualLayout>
              </c:layout>
              <c:tx>
                <c:rich>
                  <a:bodyPr/>
                  <a:lstStyle/>
                  <a:p>
                    <a:fld id="{7ADCB884-A289-42C6-9125-CB4EC2CC4C0C}" type="CATEGORYNAME">
                      <a:rPr lang="el-GR" smtClean="0"/>
                      <a:pPr/>
                      <a:t>[ΟΝΟΜΑ ΚΑΤΗΓΟΡΙΑΣ]</a:t>
                    </a:fld>
                    <a:r>
                      <a:rPr lang="el-GR" baseline="0" dirty="0"/>
                      <a:t> </a:t>
                    </a:r>
                    <a:fld id="{DEBF43F6-DF66-42C0-A162-7C7BF52FFABC}" type="VALUE">
                      <a:rPr lang="el-GR" baseline="0"/>
                      <a:pPr/>
                      <a:t>[ΤΙΜΗ]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0.10946465429685366"/>
                  <c:y val="-4.20838243587132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F004B0B-96F4-45F3-80A3-0BC1FA84BF03}" type="CATEGORYNAME">
                      <a:rPr lang="el-GR" smtClean="0"/>
                      <a:pPr>
                        <a:defRPr sz="14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[ΟΝΟΜΑ ΚΑΤΗΓΟΡΙΑΣ]</a:t>
                    </a:fld>
                    <a:r>
                      <a:rPr lang="el-GR" baseline="0" dirty="0"/>
                      <a:t> </a:t>
                    </a:r>
                    <a:fld id="{28E51FDA-0609-4832-A303-9D8199EEFA60}" type="VALUE">
                      <a:rPr lang="el-GR" baseline="0"/>
                      <a:pPr>
                        <a:defRPr sz="14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[ΤΙΜΗ]</a:t>
                    </a:fld>
                    <a:endParaRPr lang="el-GR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17092402284666"/>
                      <c:h val="0.140166785629440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1.1119289700437931E-2"/>
                  <c:y val="-0.14023937003222353"/>
                </c:manualLayout>
              </c:layout>
              <c:tx>
                <c:rich>
                  <a:bodyPr/>
                  <a:lstStyle/>
                  <a:p>
                    <a:fld id="{9CB46790-D45C-4DDE-9638-A939521CDF5F}" type="CATEGORYNAME">
                      <a:rPr lang="el-GR" smtClean="0"/>
                      <a:pPr/>
                      <a:t>[ΟΝΟΜΑ ΚΑΤΗΓΟΡΙΑΣ]</a:t>
                    </a:fld>
                    <a:r>
                      <a:rPr lang="en-US" baseline="0" dirty="0"/>
                      <a:t> </a:t>
                    </a:r>
                    <a:fld id="{9896A2A6-880E-42C0-B112-8940D22D3180}" type="VALUE">
                      <a:rPr lang="en-US" baseline="0" smtClean="0"/>
                      <a:pPr/>
                      <a:t>[ΤΙΜΗ]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4B-1743-A4E0-C477071BD6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ΑΡΝΗΤΙΚΑ</c:v>
                </c:pt>
                <c:pt idx="1">
                  <c:v>ΘΕΤΙΚΑ</c:v>
                </c:pt>
                <c:pt idx="2">
                  <c:v>ΟΥΤΕ-ΟΥΤΕ (αυθ.)</c:v>
                </c:pt>
                <c:pt idx="3">
                  <c:v>ΔΓ/ΔA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0.46024096385542168</c:v>
                </c:pt>
                <c:pt idx="1">
                  <c:v>0.30602409638554218</c:v>
                </c:pt>
                <c:pt idx="2">
                  <c:v>0.2024096385542169</c:v>
                </c:pt>
                <c:pt idx="3">
                  <c:v>3.1325301204819279E-2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1694-4AF5-A3EA-E2C06EE352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1694-4AF5-A3EA-E2C06EE3522F}"/>
              </c:ext>
            </c:extLst>
          </c:dPt>
          <c:dPt>
            <c:idx val="2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1694-4AF5-A3EA-E2C06EE3522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1694-4AF5-A3EA-E2C06EE3522F}"/>
              </c:ext>
            </c:extLst>
          </c:dPt>
          <c:dLbls>
            <c:dLbl>
              <c:idx val="0"/>
              <c:layout>
                <c:manualLayout>
                  <c:x val="0.15338582677165355"/>
                  <c:y val="-6.4577395861486586E-2"/>
                </c:manualLayout>
              </c:layout>
              <c:tx>
                <c:rich>
                  <a:bodyPr/>
                  <a:lstStyle/>
                  <a:p>
                    <a:fld id="{5AC30313-F3EC-4F9D-BD6D-F10325362FC2}" type="CATEGORYNAME">
                      <a:rPr lang="el-GR" baseline="0" smtClean="0">
                        <a:solidFill>
                          <a:schemeClr val="tx1"/>
                        </a:solidFill>
                      </a:rPr>
                      <a:pPr/>
                      <a:t>[ΟΝΟΜΑ ΚΑΤΗΓΟΡΙΑΣ]</a:t>
                    </a:fld>
                    <a:fld id="{678F0B24-25F0-45A0-8ED9-10D30A59AC3D}" type="VALUE">
                      <a:rPr lang="el-GR" baseline="0" smtClean="0">
                        <a:solidFill>
                          <a:schemeClr val="tx1"/>
                        </a:solidFill>
                      </a:rPr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94-4AF5-A3EA-E2C06EE3522F}"/>
                </c:ext>
              </c:extLst>
            </c:dLbl>
            <c:dLbl>
              <c:idx val="1"/>
              <c:layout>
                <c:manualLayout>
                  <c:x val="-9.6033792650918631E-2"/>
                  <c:y val="0.13999333582565526"/>
                </c:manualLayout>
              </c:layout>
              <c:tx>
                <c:rich>
                  <a:bodyPr/>
                  <a:lstStyle/>
                  <a:p>
                    <a:fld id="{0CBE1633-F63E-4553-98B7-A11592562235}" type="CATEGORYNAME">
                      <a:rPr lang="el-GR" baseline="0" smtClean="0"/>
                      <a:pPr/>
                      <a:t>[ΟΝΟΜΑ ΚΑΤΗΓΟΡΙΑΣ]</a:t>
                    </a:fld>
                    <a:r>
                      <a:rPr lang="en-US" baseline="0" dirty="0"/>
                      <a:t> </a:t>
                    </a:r>
                    <a:fld id="{52626BD2-23A3-4EC1-9AE2-F805A99645F5}" type="VALUE">
                      <a:rPr lang="en-US" baseline="0" dirty="0"/>
                      <a:pPr/>
                      <a:t>[ΤΙΜΗ]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94-4AF5-A3EA-E2C06EE3522F}"/>
                </c:ext>
              </c:extLst>
            </c:dLbl>
            <c:dLbl>
              <c:idx val="2"/>
              <c:layout>
                <c:manualLayout>
                  <c:x val="-0.13183716097987758"/>
                  <c:y val="-4.3416034909772843E-3"/>
                </c:manualLayout>
              </c:layout>
              <c:tx>
                <c:rich>
                  <a:bodyPr/>
                  <a:lstStyle/>
                  <a:p>
                    <a:fld id="{8411D3CF-C023-4E5D-BDFE-2876DF34EEAC}" type="CATEGORYNAME">
                      <a:rPr lang="el-GR" baseline="0" smtClean="0">
                        <a:solidFill>
                          <a:schemeClr val="tx1"/>
                        </a:solidFill>
                      </a:rPr>
                      <a:pPr/>
                      <a:t>[ΟΝΟΜΑ ΚΑΤΗΓΟΡΙΑΣ]</a:t>
                    </a:fld>
                    <a:r>
                      <a:rPr lang="el-GR" baseline="0" dirty="0">
                        <a:solidFill>
                          <a:schemeClr val="tx1"/>
                        </a:solidFill>
                      </a:rPr>
                      <a:t> </a:t>
                    </a:r>
                    <a:fld id="{4CDC7E35-536F-4755-A48B-0904CE6FFE64}" type="VALUE">
                      <a:rPr lang="el-GR" baseline="0">
                        <a:solidFill>
                          <a:schemeClr val="tx1"/>
                        </a:solidFill>
                      </a:rPr>
                      <a:pPr/>
                      <a:t>[ΤΙΜΗ]</a:t>
                    </a:fld>
                    <a:endParaRPr lang="el-GR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94-4AF5-A3EA-E2C06EE3522F}"/>
                </c:ext>
              </c:extLst>
            </c:dLbl>
            <c:dLbl>
              <c:idx val="3"/>
              <c:layout>
                <c:manualLayout>
                  <c:x val="-0.20445134121466016"/>
                  <c:y val="-0.13218506813972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baseline="0" dirty="0"/>
                      <a:t>ΟΥΤΕ - ΟΥΤΕ </a:t>
                    </a:r>
                    <a:fld id="{6229D601-28C1-46FC-93EC-C3538AE63653}" type="VALUE">
                      <a:rPr lang="en-US" baseline="0" dirty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[ΤΙΜΗ]</a:t>
                    </a:fld>
                    <a:endParaRPr lang="el-GR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88568420590884"/>
                      <c:h val="0.1132767661561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694-4AF5-A3EA-E2C06EE352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ΑΡΝΗΤΙΚΑ</c:v>
                </c:pt>
                <c:pt idx="1">
                  <c:v>ΔΓ/ΔA</c:v>
                </c:pt>
                <c:pt idx="2">
                  <c:v>ΘΕΤΙΚΑ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0.5714285714285714</c:v>
                </c:pt>
                <c:pt idx="1">
                  <c:v>2.663438256658596E-2</c:v>
                </c:pt>
                <c:pt idx="2">
                  <c:v>0.2857142857142857</c:v>
                </c:pt>
                <c:pt idx="3">
                  <c:v>0.11622276029055691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94-4AF5-A3EA-E2C06EE35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10364434228764E-2"/>
          <c:y val="0.12027918679986924"/>
          <c:w val="0.95142588192255062"/>
          <c:h val="0.79286239809518233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87B4-4B86-9E90-2E97F99C0744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2"/>
              <c:layout>
                <c:manualLayout>
                  <c:x val="-2.6388779527559057E-2"/>
                  <c:y val="-1.1418647352429688E-3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14940104249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B4-4B86-9E90-2E97F99C07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Αυξηθεί</c:v>
                </c:pt>
                <c:pt idx="1">
                  <c:v>Έχει μείνει ίδιος</c:v>
                </c:pt>
                <c:pt idx="2">
                  <c:v>Μειωθεί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0.58857142857142852</c:v>
                </c:pt>
                <c:pt idx="1">
                  <c:v>0.24571428571428569</c:v>
                </c:pt>
                <c:pt idx="2">
                  <c:v>0.1257142857142857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50524934383202E-2"/>
          <c:y val="0.10152472777597325"/>
          <c:w val="0.96778280839895015"/>
          <c:h val="0.813621294527549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3E7E-4D0F-9E6B-9735745F363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3E7E-4D0F-9E6B-9735745F363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3E7E-4D0F-9E6B-9735745F363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3E7E-4D0F-9E6B-9735745F3633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7E-4D0F-9E6B-9735745F3633}"/>
                </c:ext>
              </c:extLst>
            </c:dLbl>
            <c:dLbl>
              <c:idx val="2"/>
              <c:layout>
                <c:manualLayout>
                  <c:x val="-9.3055446194225719E-2"/>
                  <c:y val="-0.10390969090710633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14940104249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7E-4D0F-9E6B-9735745F3633}"/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7E-4D0F-9E6B-9735745F36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Αυξηθεί</c:v>
                </c:pt>
                <c:pt idx="1">
                  <c:v>Έχει μείνει ίδιος</c:v>
                </c:pt>
                <c:pt idx="2">
                  <c:v>Μειωθεί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0.57384987893462469</c:v>
                </c:pt>
                <c:pt idx="1">
                  <c:v>0.32687651331719131</c:v>
                </c:pt>
                <c:pt idx="2">
                  <c:v>8.7167070217917669E-2</c:v>
                </c:pt>
                <c:pt idx="3">
                  <c:v>1.210653753026634E-2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7E-4D0F-9E6B-9735745F36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</cdr:x>
      <cdr:y>0.63168</cdr:y>
    </cdr:from>
    <cdr:to>
      <cdr:x>0.914</cdr:x>
      <cdr:y>0.79611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72BEF5-4BD1-FD01-426E-40839AF148C3}"/>
            </a:ext>
          </a:extLst>
        </cdr:cNvPr>
        <cdr:cNvSpPr txBox="1"/>
      </cdr:nvSpPr>
      <cdr:spPr>
        <a:xfrm xmlns:a="http://schemas.openxmlformats.org/drawingml/2006/main">
          <a:off x="7443216" y="3512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3C88E-76B6-9E4B-C465-61483EA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AD5EC-1D41-EEBA-A23D-663D7DF1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05E25D-D341-E018-295D-A5FA5670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A1F693-6B75-009A-AF3A-61928089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E46A8F-A0C3-8BB4-4D7B-39AFBC7B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95FB68-0731-0307-AB40-9519CFAF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1BA7-E725-5300-5A32-82EA913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AD5A1F1-40B9-271B-FDEB-FFEE0077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B7356D-03C1-C364-C264-88999188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4AA24-DDD7-F99F-9106-333E7404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68F509-6857-9763-DC8D-28BBC59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624921-1483-EEA9-8F61-DAF31A5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9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E0022B-9C52-1B1C-D9A9-DDEE5AF3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1DB0A2-CEFE-283D-FFD2-A60073CF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B200FB-0CD5-4ABE-2088-4D646B78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2568B7-1F41-F084-F772-6D38A9E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A3A442-9509-7488-935F-FFE20B47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8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98B763-5135-98A1-D78A-9E2989EDC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D49884-DD2D-578E-CF1C-9771ACA2E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024598-D340-1DEE-05AA-7A784A9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913240-23F4-D00C-4D2E-5296FB67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8A1F2C-FE5A-8A08-6F97-5BF2B38E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2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199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2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AA898A8B-4000-41E6-A19A-E868603AE2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8121" y="6567442"/>
            <a:ext cx="1244279" cy="160579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DC9828D-DC3F-4179-934D-D86656DBD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47AB984-5151-4720-9BF8-DC54D3B13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2729E69-7716-47BB-9782-2B51384AED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F7164B3-C6A5-4757-971A-82CA78C812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6700AF5-04FD-43B8-A75C-2DBC66C81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376134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601106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99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4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45A53-9D7D-A47A-1C01-5606A5E6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B729D9-5F96-374B-35B8-749161DB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1C881D-2168-F535-1FE8-E9F4AE70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42D514-E8D2-3EB8-F532-81746901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74F418-CF21-8C28-0D3B-C3C41435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D140-62FD-AF46-05E4-E4815657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3DD18-5CF7-0E1A-96A3-882E8469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F640C-FB99-67D3-9D4F-84E0DFF1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1D9441-3F5E-5BCC-9003-519A84E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165A86-3B10-8038-82BD-5A4390E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B8658-9A88-EDE0-E671-59CE9392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722E72-B0A7-4E91-A03B-5D94C406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22982F-FE0F-7348-92D8-89267DA9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70F3A3-3C56-BED2-C9BB-5CF9C23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E17197-2CC6-D18A-8FDE-F01B30E7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07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81B7FD-0D28-D99D-7C0C-695665A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84E716-9CCA-051B-2677-7D35A075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513AED-56D2-352C-44DC-FC03890A6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0326EA-FA9E-19C1-D8CE-5EE69944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D18052-323D-BCE5-30FA-3FFE38B8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C690C4-DED5-46F1-014C-FD0C298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4150F-382F-F1A3-60BB-C4F61B81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961E53-C700-93D0-1329-53AB3A4C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CA0288-FE86-B519-D0C0-8364F62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5EA11A-5F25-95C1-3D5E-C6E1B3560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9FD8527-560D-4336-15F9-45ABB58BE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2025880-7FAC-39C9-55BC-BF652DE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1FCB5E3-18E2-4141-35E2-06EE72F9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193BE9B-860C-0358-A94E-458DFD6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5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5A5A55-4F70-B16E-2527-8C11FE5E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799A0E6-1BC5-AE4C-460C-96EEFF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0CEFFA-9F5E-CC53-57BA-328AC7AB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BD446A5-8800-BF6B-6533-821F1D9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81B02DB-755F-BEDC-FCE9-5E39C68F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0DCDBB6-BB88-6DB0-68EE-569BD9F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E6B8FA-061F-F60F-0702-0B1DFAA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8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17137E-4DA1-EC68-D80E-BF75357E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7A28FC-CAF5-6694-B2A7-FFF5E6E1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90EBF0-FF9B-87FA-FE1A-6D106C4E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36D89-1EB3-4A5F-9189-CC2B4E0E60F5}" type="datetimeFigureOut">
              <a:rPr lang="el-GR" smtClean="0"/>
              <a:t>23/4/2024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B28938-9032-90C8-5394-22EF10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65A84E-3245-EA07-A54D-7DDF2526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6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2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19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22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Excel_Worksheet29.xls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088264" y="-6896078"/>
            <a:ext cx="12131878" cy="13767141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4391890" y="4872475"/>
            <a:ext cx="457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ΠΑΝΕΛΛΗΝΙΟΣ ΙΑΤΡΙΚΟΣ ΣΥΛΛΟΓΟΣ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ΓΙΑΤΡΟΙ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ΜΑΡ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T</a:t>
            </a:r>
            <a:r>
              <a:rPr lang="el-GR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ΙΟΣ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2024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C4F7-4194-C549-AF40-353575BF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1" y="2181329"/>
            <a:ext cx="2813050" cy="2495341"/>
          </a:xfrm>
          <a:prstGeom prst="rect">
            <a:avLst/>
          </a:prstGeom>
        </p:spPr>
      </p:pic>
      <p:grpSp>
        <p:nvGrpSpPr>
          <p:cNvPr id="10" name="Group 89">
            <a:extLst>
              <a:ext uri="{FF2B5EF4-FFF2-40B4-BE49-F238E27FC236}">
                <a16:creationId xmlns:a16="http://schemas.microsoft.com/office/drawing/2014/main" id="{6C319CED-89BD-4F0B-95DC-3E4A211CBCFD}"/>
              </a:ext>
            </a:extLst>
          </p:cNvPr>
          <p:cNvGrpSpPr>
            <a:grpSpLocks/>
          </p:cNvGrpSpPr>
          <p:nvPr/>
        </p:nvGrpSpPr>
        <p:grpSpPr bwMode="auto">
          <a:xfrm>
            <a:off x="541341" y="302076"/>
            <a:ext cx="1918970" cy="24765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C2CBF77-E759-466B-9DF2-22E33D2373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7DD5D90-2EFE-4CB4-A04B-DAD0ABA39F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D4CB937-F342-4B52-97E1-62B1C16C055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A65034E-1F35-4C68-9441-0C327063F7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4A300D6-938C-4E05-988C-F70D26608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0079ADA-D18C-B5A4-D91C-1DECC231C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82455"/>
              </p:ext>
            </p:extLst>
          </p:nvPr>
        </p:nvGraphicFramePr>
        <p:xfrm>
          <a:off x="547687" y="2111246"/>
          <a:ext cx="80486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718825" imgH="4324350" progId="Excel.Sheet.12">
                  <p:embed/>
                </p:oleObj>
              </mc:Choice>
              <mc:Fallback>
                <p:oleObj name="Worksheet" r:id="rId2" imgW="10718825" imgH="432435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687" y="2111246"/>
                        <a:ext cx="804862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E360C463-7013-40ED-B885-0719BEAD9B4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A26FFCE-AA03-4972-8452-D60DBC1A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AA36B6-21A1-4449-AAD6-D5187B3E6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93249B1-6D7E-404A-9232-618F1BFCB5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5C60DF4-2283-48F4-822C-796EBC0CDA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4F460C3-8212-4B20-8A15-6F33615F25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B65898-A352-4417-949E-D49A10BEB74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2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2B9B81F0-3E18-45CF-903C-3B770552C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565041"/>
              </p:ext>
            </p:extLst>
          </p:nvPr>
        </p:nvGraphicFramePr>
        <p:xfrm>
          <a:off x="0" y="1296921"/>
          <a:ext cx="8878824" cy="543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C182FD3-9972-8AC6-CF62-76E0B6F2E121}"/>
              </a:ext>
            </a:extLst>
          </p:cNvPr>
          <p:cNvSpPr txBox="1"/>
          <p:nvPr/>
        </p:nvSpPr>
        <p:spPr>
          <a:xfrm>
            <a:off x="2066544" y="-137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0" u="none" strike="noStrike" dirty="0">
                <a:effectLst/>
                <a:latin typeface="+mj-lt"/>
              </a:rPr>
              <a:t>Ποιο θα λέγατε ότι είναι </a:t>
            </a:r>
            <a:r>
              <a:rPr lang="el-GR" dirty="0">
                <a:latin typeface="+mj-lt"/>
              </a:rPr>
              <a:t>το </a:t>
            </a:r>
            <a:r>
              <a:rPr lang="el-GR" i="0" u="none" strike="noStrike" dirty="0">
                <a:effectLst/>
                <a:latin typeface="+mj-lt"/>
              </a:rPr>
              <a:t>σημαντικότερο πρόβλημα που αντιμετωπίζετε; (Έτος 2023)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4A94256-E030-4AB4-B215-3E3DCA173C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610B896-4A6C-4B44-99F7-CEECEC276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9AD47F-1042-4009-AEF6-BE675FD6AB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EC5BADE-9794-45C8-825B-42200C0AA7E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69B2C5A-C159-4548-8225-9DEC788F38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3180A6F-B91C-4F0E-9D46-1E1AA51CBE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6485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245386C-FFF1-CDCF-9D88-80AEBF8B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46239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AD536A9-6E13-475D-ACA8-D1EA8090191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859A821-EF09-4E59-98C1-3F9BDCEDA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474C828-75C4-42D8-921D-D51E62CB3E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4A39B64-7495-40DA-82CD-392132A4B2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07CB27C-6264-4CA8-801B-160F479FED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7091F54-6063-402F-A0B5-C329AE5ED2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C5B184-9837-4C3F-81A3-2BE646498A69}"/>
              </a:ext>
            </a:extLst>
          </p:cNvPr>
          <p:cNvSpPr txBox="1"/>
          <p:nvPr/>
        </p:nvSpPr>
        <p:spPr>
          <a:xfrm>
            <a:off x="2066544" y="-137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0" u="none" strike="noStrike" dirty="0">
                <a:effectLst/>
                <a:latin typeface="+mj-lt"/>
              </a:rPr>
              <a:t>Ποιο θα λέγατε ότι είναι </a:t>
            </a:r>
            <a:r>
              <a:rPr lang="el-GR" dirty="0">
                <a:latin typeface="+mj-lt"/>
              </a:rPr>
              <a:t>το </a:t>
            </a:r>
            <a:r>
              <a:rPr lang="el-GR" i="0" u="none" strike="noStrike" dirty="0">
                <a:effectLst/>
                <a:latin typeface="+mj-lt"/>
              </a:rPr>
              <a:t>σημαντικότερο πρόβλημα που αντιμετωπίζετε; (Έτος 2024)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1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144484"/>
              </p:ext>
            </p:extLst>
          </p:nvPr>
        </p:nvGraphicFramePr>
        <p:xfrm>
          <a:off x="-1" y="1326935"/>
          <a:ext cx="9144000" cy="237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ποιους κυρίως;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</a:t>
            </a:r>
            <a:r>
              <a:rPr lang="el-GR" sz="1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ση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Όσοι δήλωσαν τις καθυστερήσεις πληρωμών ως ένα από τα </a:t>
            </a:r>
          </a:p>
          <a:p>
            <a:pPr algn="r"/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σημαντικότερα προβλήματα που αντιμετωπίζουν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sz="1200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265BBCF4-9ED0-4859-E5FE-39D53C3EB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341298"/>
              </p:ext>
            </p:extLst>
          </p:nvPr>
        </p:nvGraphicFramePr>
        <p:xfrm>
          <a:off x="-1" y="4005072"/>
          <a:ext cx="9144000" cy="285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14799" y="13774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F9B82-4C04-81B1-515F-C481A41B9A2D}"/>
              </a:ext>
            </a:extLst>
          </p:cNvPr>
          <p:cNvSpPr txBox="1"/>
          <p:nvPr/>
        </p:nvSpPr>
        <p:spPr>
          <a:xfrm>
            <a:off x="4114799" y="38204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3968496" y="5480569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3145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916487"/>
              </p:ext>
            </p:extLst>
          </p:nvPr>
        </p:nvGraphicFramePr>
        <p:xfrm>
          <a:off x="0" y="1294843"/>
          <a:ext cx="4572000" cy="542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3289C-D8B4-1B8E-760D-D3F019CA7B4F}"/>
              </a:ext>
            </a:extLst>
          </p:cNvPr>
          <p:cNvSpPr txBox="1"/>
          <p:nvPr/>
        </p:nvSpPr>
        <p:spPr>
          <a:xfrm>
            <a:off x="2075688" y="-21829"/>
            <a:ext cx="70683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C3659D98-215B-A8FE-4228-D6F25D00D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008614"/>
              </p:ext>
            </p:extLst>
          </p:nvPr>
        </p:nvGraphicFramePr>
        <p:xfrm>
          <a:off x="4572000" y="1294843"/>
          <a:ext cx="4572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20193B-2347-E843-B01E-0343EE282F76}"/>
              </a:ext>
            </a:extLst>
          </p:cNvPr>
          <p:cNvSpPr txBox="1"/>
          <p:nvPr/>
        </p:nvSpPr>
        <p:spPr>
          <a:xfrm>
            <a:off x="1618488" y="14538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0F0C4-9E89-0692-2727-4FB0C7B08F26}"/>
              </a:ext>
            </a:extLst>
          </p:cNvPr>
          <p:cNvSpPr txBox="1"/>
          <p:nvPr/>
        </p:nvSpPr>
        <p:spPr>
          <a:xfrm>
            <a:off x="6400800" y="14538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015E2A2D-3865-48D2-ACFD-8684A2C274F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68F8888-5AA9-4FE7-8C0B-34F3405A15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5917ED-4429-4F72-8B7D-3FD4B07FEA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94C395C-31F1-4002-B131-3BFA2EDCB9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1AE80F9-6A3A-44A1-9937-96A3923121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1E98EC2-D6CE-485E-8E4D-AB2BFFACF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061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8D4084E-A0BB-C7AA-48C8-63F1FB38D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78779"/>
              </p:ext>
            </p:extLst>
          </p:nvPr>
        </p:nvGraphicFramePr>
        <p:xfrm>
          <a:off x="173037" y="1919222"/>
          <a:ext cx="87979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15750" imgH="4324350" progId="Excel.Sheet.12">
                  <p:embed/>
                </p:oleObj>
              </mc:Choice>
              <mc:Fallback>
                <p:oleObj name="Worksheet" r:id="rId2" imgW="11715750" imgH="4324350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70079ADA-D18C-B5A4-D91C-1DECC231C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037" y="1919222"/>
                        <a:ext cx="879792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9A465853-7A76-4CD1-BBD3-F7F153B3117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A51321-1B40-422D-B15D-C1AEDDE5B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B80309A-6886-42BE-AF6D-A0995908B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D6FC5E3-569F-4D17-9791-B9F29D43A2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948997-E2D4-4361-80E7-2F28FB561D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2717D0-137F-497B-82B3-30A35209E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756A92-1A73-4DC7-8220-D4CAB222A81C}"/>
              </a:ext>
            </a:extLst>
          </p:cNvPr>
          <p:cNvSpPr txBox="1"/>
          <p:nvPr/>
        </p:nvSpPr>
        <p:spPr>
          <a:xfrm>
            <a:off x="2075688" y="-21829"/>
            <a:ext cx="70683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8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B830FA1E-4C7F-43B6-855C-47FCC763F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368762"/>
              </p:ext>
            </p:extLst>
          </p:nvPr>
        </p:nvGraphicFramePr>
        <p:xfrm>
          <a:off x="0" y="1296921"/>
          <a:ext cx="9144000" cy="229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πού ενημερώνεστε κυρίως για θέματα που αφορούν το επάγγελμα σας;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563D2-5F46-5F3D-7F16-305912E47721}"/>
              </a:ext>
            </a:extLst>
          </p:cNvPr>
          <p:cNvSpPr txBox="1"/>
          <p:nvPr/>
        </p:nvSpPr>
        <p:spPr>
          <a:xfrm>
            <a:off x="4114800" y="92758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607065"/>
              </p:ext>
            </p:extLst>
          </p:nvPr>
        </p:nvGraphicFramePr>
        <p:xfrm>
          <a:off x="0" y="4315969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114800" y="37701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1707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DFBDE33-BB0F-370E-AC84-B9B34A100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85142"/>
              </p:ext>
            </p:extLst>
          </p:nvPr>
        </p:nvGraphicFramePr>
        <p:xfrm>
          <a:off x="0" y="1299593"/>
          <a:ext cx="9144000" cy="541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658850" imgH="9569425" progId="Excel.Sheet.12">
                  <p:embed/>
                </p:oleObj>
              </mc:Choice>
              <mc:Fallback>
                <p:oleObj name="Worksheet" r:id="rId2" imgW="13658850" imgH="9569425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8D4084E-A0BB-C7AA-48C8-63F1FB38D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99593"/>
                        <a:ext cx="9144000" cy="541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BB1664-522D-9266-CB8C-926407FCC86F}"/>
              </a:ext>
            </a:extLst>
          </p:cNvPr>
          <p:cNvSpPr txBox="1"/>
          <p:nvPr/>
        </p:nvSpPr>
        <p:spPr>
          <a:xfrm>
            <a:off x="2112264" y="-19655"/>
            <a:ext cx="703173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655F001-1D82-4269-8117-B6E6DDC11A7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5781D86-53AB-4BDA-A54F-EC5D6D745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91F6F0-7F70-4586-A054-B26A3FFDF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27B4911-11C7-49D3-94BE-6B9AD14A5F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CB7BEC2-8ADC-482D-8D0B-9890F80DC9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73F111C-568A-4C92-B43B-93F6D5C538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8451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503339"/>
              </p:ext>
            </p:extLst>
          </p:nvPr>
        </p:nvGraphicFramePr>
        <p:xfrm>
          <a:off x="0" y="1296921"/>
          <a:ext cx="9144000" cy="255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091940" y="10147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AD7B4334-9460-2B91-E66E-0D0AEA382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954750"/>
              </p:ext>
            </p:extLst>
          </p:nvPr>
        </p:nvGraphicFramePr>
        <p:xfrm>
          <a:off x="0" y="3986784"/>
          <a:ext cx="9144000" cy="292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743035-723B-7A38-D41C-7F4732EB57FC}"/>
              </a:ext>
            </a:extLst>
          </p:cNvPr>
          <p:cNvSpPr txBox="1"/>
          <p:nvPr/>
        </p:nvSpPr>
        <p:spPr>
          <a:xfrm>
            <a:off x="4091940" y="36649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3077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6FA509FB-AD20-44B1-8813-098E4001A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553064"/>
              </p:ext>
            </p:extLst>
          </p:nvPr>
        </p:nvGraphicFramePr>
        <p:xfrm>
          <a:off x="0" y="1294843"/>
          <a:ext cx="4572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90FBD6-F0F9-5956-FDA3-5028A137E12A}"/>
              </a:ext>
            </a:extLst>
          </p:cNvPr>
          <p:cNvSpPr txBox="1"/>
          <p:nvPr/>
        </p:nvSpPr>
        <p:spPr>
          <a:xfrm>
            <a:off x="2039112" y="5539"/>
            <a:ext cx="7104888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9C9A7647-2BAD-5BC3-8424-F9DB22D20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234081"/>
              </p:ext>
            </p:extLst>
          </p:nvPr>
        </p:nvGraphicFramePr>
        <p:xfrm>
          <a:off x="4572000" y="1294843"/>
          <a:ext cx="4572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DB19BE-9B2A-17BB-BDB7-5FC2F77D8401}"/>
              </a:ext>
            </a:extLst>
          </p:cNvPr>
          <p:cNvSpPr txBox="1"/>
          <p:nvPr/>
        </p:nvSpPr>
        <p:spPr>
          <a:xfrm>
            <a:off x="1828800" y="17099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1781-3444-08B6-09DE-FAC7B2E1C408}"/>
              </a:ext>
            </a:extLst>
          </p:cNvPr>
          <p:cNvSpPr txBox="1"/>
          <p:nvPr/>
        </p:nvSpPr>
        <p:spPr>
          <a:xfrm>
            <a:off x="6341364" y="17099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4AD41310-8AFE-4910-AB75-45BDF5EA4152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5B10B79-1CE0-4EC4-8394-9F2798D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F122C11-57A1-477F-9034-8D29C68E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989A797-E2CC-4C0D-BDF3-1016217842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723309D-A314-407F-9679-C042414620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FEAFAA4-4B4B-4438-8F91-55E10A094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034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7D91F76-934E-FB41-A4FB-E98BF3CB769E}"/>
              </a:ext>
            </a:extLst>
          </p:cNvPr>
          <p:cNvSpPr/>
          <p:nvPr/>
        </p:nvSpPr>
        <p:spPr>
          <a:xfrm>
            <a:off x="1975104" y="0"/>
            <a:ext cx="7186148" cy="725816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id="{34D80601-9C78-C446-A1E1-86C6024E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1B422A-C790-6C4C-89A2-75DAADD3D81E}"/>
              </a:ext>
            </a:extLst>
          </p:cNvPr>
          <p:cNvGrpSpPr/>
          <p:nvPr/>
        </p:nvGrpSpPr>
        <p:grpSpPr>
          <a:xfrm>
            <a:off x="630707" y="1510143"/>
            <a:ext cx="7882586" cy="4870457"/>
            <a:chOff x="524435" y="1706670"/>
            <a:chExt cx="8095130" cy="42409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E89971-C103-CB43-8447-4D31683E523E}"/>
                </a:ext>
              </a:extLst>
            </p:cNvPr>
            <p:cNvGrpSpPr/>
            <p:nvPr/>
          </p:nvGrpSpPr>
          <p:grpSpPr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BA3ECAF-7627-BA45-88A6-852724155357}"/>
                  </a:ext>
                </a:extLst>
              </p:cNvPr>
              <p:cNvGrpSpPr/>
              <p:nvPr/>
            </p:nvGrpSpPr>
            <p:grpSpPr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2E204431-EF79-FB4B-BB2A-8F72E06A55D0}"/>
                    </a:ext>
                  </a:extLst>
                </p:cNvPr>
                <p:cNvSpPr/>
                <p:nvPr/>
              </p:nvSpPr>
              <p:spPr>
                <a:xfrm>
                  <a:off x="535749" y="170789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4C0037F7-5A29-644A-92A9-33919C4B5D98}"/>
                    </a:ext>
                  </a:extLst>
                </p:cNvPr>
                <p:cNvSpPr/>
                <p:nvPr/>
              </p:nvSpPr>
              <p:spPr>
                <a:xfrm>
                  <a:off x="3296566" y="170789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1CCBE-E168-CD49-96CA-BC8812887979}"/>
                  </a:ext>
                </a:extLst>
              </p:cNvPr>
              <p:cNvSpPr/>
              <p:nvPr/>
            </p:nvSpPr>
            <p:spPr>
              <a:xfrm>
                <a:off x="524436" y="1706670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7E80E7-6002-2A4D-8AA2-80441B348DA7}"/>
                  </a:ext>
                </a:extLst>
              </p:cNvPr>
              <p:cNvSpPr/>
              <p:nvPr/>
            </p:nvSpPr>
            <p:spPr>
              <a:xfrm>
                <a:off x="3645218" y="170789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479A983-F25F-034C-9579-F9CB80C6F303}"/>
                </a:ext>
              </a:extLst>
            </p:cNvPr>
            <p:cNvGrpSpPr/>
            <p:nvPr/>
          </p:nvGrpSpPr>
          <p:grpSpPr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1730D04-644D-3B41-9FD2-7EA256EDFCE1}"/>
                  </a:ext>
                </a:extLst>
              </p:cNvPr>
              <p:cNvGrpSpPr/>
              <p:nvPr/>
            </p:nvGrpSpPr>
            <p:grpSpPr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E56D0424-400D-E544-98B3-C1E964DFF775}"/>
                    </a:ext>
                  </a:extLst>
                </p:cNvPr>
                <p:cNvSpPr/>
                <p:nvPr/>
              </p:nvSpPr>
              <p:spPr>
                <a:xfrm>
                  <a:off x="534800" y="168985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EF715024-5630-C54A-B6E5-23E4F81DE36C}"/>
                    </a:ext>
                  </a:extLst>
                </p:cNvPr>
                <p:cNvSpPr/>
                <p:nvPr/>
              </p:nvSpPr>
              <p:spPr>
                <a:xfrm>
                  <a:off x="3296566" y="168985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CFDF7C-842B-974D-B43A-E623AD69F34A}"/>
                  </a:ext>
                </a:extLst>
              </p:cNvPr>
              <p:cNvSpPr/>
              <p:nvPr/>
            </p:nvSpPr>
            <p:spPr>
              <a:xfrm>
                <a:off x="524436" y="168985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14EFD2-B323-7142-B2E5-6D304BC4C219}"/>
                  </a:ext>
                </a:extLst>
              </p:cNvPr>
              <p:cNvSpPr/>
              <p:nvPr/>
            </p:nvSpPr>
            <p:spPr>
              <a:xfrm>
                <a:off x="3645218" y="1689856"/>
                <a:ext cx="4974347" cy="63201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69DE8-C776-AD44-9CBD-4C0FCD54D85C}"/>
                </a:ext>
              </a:extLst>
            </p:cNvPr>
            <p:cNvGrpSpPr/>
            <p:nvPr/>
          </p:nvGrpSpPr>
          <p:grpSpPr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20B929B-A7E0-564D-834C-C6637FF569DB}"/>
                  </a:ext>
                </a:extLst>
              </p:cNvPr>
              <p:cNvGrpSpPr/>
              <p:nvPr/>
            </p:nvGrpSpPr>
            <p:grpSpPr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C8956EA-640F-B144-86CE-679251EF6DD1}"/>
                    </a:ext>
                  </a:extLst>
                </p:cNvPr>
                <p:cNvSpPr/>
                <p:nvPr/>
              </p:nvSpPr>
              <p:spPr>
                <a:xfrm>
                  <a:off x="534800" y="1671152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5F22AB88-ED24-5F40-844A-CB6C068D3EAA}"/>
                    </a:ext>
                  </a:extLst>
                </p:cNvPr>
                <p:cNvSpPr/>
                <p:nvPr/>
              </p:nvSpPr>
              <p:spPr>
                <a:xfrm>
                  <a:off x="3296566" y="1671152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FAD286-469B-F24C-96E1-E42945191D32}"/>
                  </a:ext>
                </a:extLst>
              </p:cNvPr>
              <p:cNvSpPr/>
              <p:nvPr/>
            </p:nvSpPr>
            <p:spPr>
              <a:xfrm>
                <a:off x="524435" y="1671152"/>
                <a:ext cx="2539385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F6C308-C158-AA41-B07B-C77D2D551538}"/>
                  </a:ext>
                </a:extLst>
              </p:cNvPr>
              <p:cNvSpPr/>
              <p:nvPr/>
            </p:nvSpPr>
            <p:spPr>
              <a:xfrm>
                <a:off x="3645218" y="1671152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Τυχαία δειγματοληψία στο σύνολο της Ελληνικής επικράτειας.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C192AC9-9526-C548-9A82-3C99B1F9DA4B}"/>
                </a:ext>
              </a:extLst>
            </p:cNvPr>
            <p:cNvGrpSpPr/>
            <p:nvPr/>
          </p:nvGrpSpPr>
          <p:grpSpPr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A93954-D07A-6142-9213-E7C382226B46}"/>
                  </a:ext>
                </a:extLst>
              </p:cNvPr>
              <p:cNvGrpSpPr/>
              <p:nvPr/>
            </p:nvGrpSpPr>
            <p:grpSpPr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F555C177-F890-E647-9CF9-3E0511265CE8}"/>
                    </a:ext>
                  </a:extLst>
                </p:cNvPr>
                <p:cNvSpPr/>
                <p:nvPr/>
              </p:nvSpPr>
              <p:spPr>
                <a:xfrm>
                  <a:off x="534800" y="165045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6338394A-0639-BA44-B5BE-38028BE737DA}"/>
                    </a:ext>
                  </a:extLst>
                </p:cNvPr>
                <p:cNvSpPr/>
                <p:nvPr/>
              </p:nvSpPr>
              <p:spPr>
                <a:xfrm>
                  <a:off x="3296566" y="165045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829259-DEC7-5343-BFC8-9F108C26BF2B}"/>
                  </a:ext>
                </a:extLst>
              </p:cNvPr>
              <p:cNvSpPr/>
              <p:nvPr/>
            </p:nvSpPr>
            <p:spPr>
              <a:xfrm>
                <a:off x="524436" y="1650454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C5408-AD10-D648-8544-1BD28AA04485}"/>
                  </a:ext>
                </a:extLst>
              </p:cNvPr>
              <p:cNvSpPr/>
              <p:nvPr/>
            </p:nvSpPr>
            <p:spPr>
              <a:xfrm>
                <a:off x="3645218" y="1650454"/>
                <a:ext cx="4974347" cy="6320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7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2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 Ιατροί διαφόρων ειδικοτήτων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6BF9EA-5F97-844A-9954-D47ABF194ABA}"/>
                </a:ext>
              </a:extLst>
            </p:cNvPr>
            <p:cNvGrpSpPr/>
            <p:nvPr/>
          </p:nvGrpSpPr>
          <p:grpSpPr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B97088-6FF9-A64B-9FA8-616FDBC216BF}"/>
                  </a:ext>
                </a:extLst>
              </p:cNvPr>
              <p:cNvGrpSpPr/>
              <p:nvPr/>
            </p:nvGrpSpPr>
            <p:grpSpPr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AD64F29D-CA8E-844A-A5AC-389D99A7FC1C}"/>
                    </a:ext>
                  </a:extLst>
                </p:cNvPr>
                <p:cNvSpPr/>
                <p:nvPr/>
              </p:nvSpPr>
              <p:spPr>
                <a:xfrm>
                  <a:off x="534800" y="164217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12ACDEE1-0AFC-FA44-A8B2-5687F8BC47D6}"/>
                    </a:ext>
                  </a:extLst>
                </p:cNvPr>
                <p:cNvSpPr/>
                <p:nvPr/>
              </p:nvSpPr>
              <p:spPr>
                <a:xfrm>
                  <a:off x="3296566" y="164217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A9DFEDB-5365-0A42-B606-A6F8AFFEB471}"/>
                  </a:ext>
                </a:extLst>
              </p:cNvPr>
              <p:cNvSpPr/>
              <p:nvPr/>
            </p:nvSpPr>
            <p:spPr>
              <a:xfrm>
                <a:off x="524436" y="1642174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6989E6-E629-3D4D-87AA-631CDBC44339}"/>
                  </a:ext>
                </a:extLst>
              </p:cNvPr>
              <p:cNvSpPr/>
              <p:nvPr/>
            </p:nvSpPr>
            <p:spPr>
              <a:xfrm>
                <a:off x="3645218" y="164217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4,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%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3AD85F-E64F-2943-821A-0C33B5E6A99D}"/>
                </a:ext>
              </a:extLst>
            </p:cNvPr>
            <p:cNvGrpSpPr/>
            <p:nvPr/>
          </p:nvGrpSpPr>
          <p:grpSpPr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3B4D58-CCFF-6242-B5AC-F18510F513A3}"/>
                  </a:ext>
                </a:extLst>
              </p:cNvPr>
              <p:cNvGrpSpPr/>
              <p:nvPr/>
            </p:nvGrpSpPr>
            <p:grpSpPr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1933B46E-F6BE-6E49-95DE-7175E6024248}"/>
                    </a:ext>
                  </a:extLst>
                </p:cNvPr>
                <p:cNvSpPr/>
                <p:nvPr/>
              </p:nvSpPr>
              <p:spPr>
                <a:xfrm>
                  <a:off x="534800" y="162913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96C6ACCC-5381-AE4C-B5B0-530C434980F0}"/>
                    </a:ext>
                  </a:extLst>
                </p:cNvPr>
                <p:cNvSpPr/>
                <p:nvPr/>
              </p:nvSpPr>
              <p:spPr>
                <a:xfrm>
                  <a:off x="3296566" y="162913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738CA1-731B-314A-AD2C-2DA324136B8D}"/>
                  </a:ext>
                </a:extLst>
              </p:cNvPr>
              <p:cNvSpPr/>
              <p:nvPr/>
            </p:nvSpPr>
            <p:spPr>
              <a:xfrm>
                <a:off x="524436" y="162913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16E55A7-BEAF-C848-9E06-47B3CFFF7B0E}"/>
                  </a:ext>
                </a:extLst>
              </p:cNvPr>
              <p:cNvSpPr/>
              <p:nvPr/>
            </p:nvSpPr>
            <p:spPr>
              <a:xfrm>
                <a:off x="3645218" y="1629136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15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– 21 Μαρτίου 202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55" name="Group 89">
            <a:extLst>
              <a:ext uri="{FF2B5EF4-FFF2-40B4-BE49-F238E27FC236}">
                <a16:creationId xmlns:a16="http://schemas.microsoft.com/office/drawing/2014/main" id="{F8D84232-418C-457A-87CE-E2EA48EED42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D7A8E52-869E-4D53-ADDB-DB6BAB6AB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B63A6E54-ABB3-4601-A888-18481882A1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E3DC698-46FE-4428-9182-B10407097F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ABB3AA4-32F0-452E-A4F3-A6905BF495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3C3D11C-B162-4613-A2FB-73B3020FB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2334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5DA492C1-A260-4FAD-992F-068BC2D28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924410"/>
              </p:ext>
            </p:extLst>
          </p:nvPr>
        </p:nvGraphicFramePr>
        <p:xfrm>
          <a:off x="0" y="1294843"/>
          <a:ext cx="4572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D68B91-71AF-8B15-1B49-0B6B8E20CF37}"/>
              </a:ext>
            </a:extLst>
          </p:cNvPr>
          <p:cNvSpPr txBox="1"/>
          <p:nvPr/>
        </p:nvSpPr>
        <p:spPr>
          <a:xfrm>
            <a:off x="2048256" y="21860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16BD4-452D-4BDC-259F-7D86A13EB788}"/>
              </a:ext>
            </a:extLst>
          </p:cNvPr>
          <p:cNvSpPr txBox="1"/>
          <p:nvPr/>
        </p:nvSpPr>
        <p:spPr>
          <a:xfrm>
            <a:off x="1828800" y="16504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F4089348-809F-10BF-2A0D-A7CF8F97B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400049"/>
              </p:ext>
            </p:extLst>
          </p:nvPr>
        </p:nvGraphicFramePr>
        <p:xfrm>
          <a:off x="4572000" y="1294843"/>
          <a:ext cx="4572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59B3D2-B3C9-BED9-C454-436C1C855A66}"/>
              </a:ext>
            </a:extLst>
          </p:cNvPr>
          <p:cNvSpPr txBox="1"/>
          <p:nvPr/>
        </p:nvSpPr>
        <p:spPr>
          <a:xfrm>
            <a:off x="6327648" y="16504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8D941E6D-225F-4D0B-BC46-D0B948CE008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8825F34-8D86-4534-A129-563105E38D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8DF2BDB-FE10-4F4C-8C05-B426DC4FCF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712C45A-59AE-4BCB-BDE0-228C41920D1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866D7D-96FB-49D0-ABDE-5C283A9200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D8F1AC5-73D9-44AD-8B19-868EDD5F6B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6144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20A368B-07E1-6FF8-A2FA-08A2D3F1F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59854"/>
              </p:ext>
            </p:extLst>
          </p:nvPr>
        </p:nvGraphicFramePr>
        <p:xfrm>
          <a:off x="406401" y="1919288"/>
          <a:ext cx="8648700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15647" imgH="4314713" progId="Excel.Sheet.12">
                  <p:embed/>
                </p:oleObj>
              </mc:Choice>
              <mc:Fallback>
                <p:oleObj name="Worksheet" r:id="rId2" imgW="11115647" imgH="43147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401" y="1919288"/>
                        <a:ext cx="8648700" cy="383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4F244F96-48D3-4230-AE49-F0EB961E5651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3A3A7F7-676C-4708-A477-37C7DF423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79ECD4-C8FB-4827-BDC2-F9B18FD431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025DA3D-FAE5-4678-BDA2-D3B616451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3D45D3B-5883-4844-99A9-E603FD6A57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3DADFF-6C3E-4860-96EE-66F4C59A1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A1D0E9-F49A-4306-AFDC-CA704D717A2A}"/>
              </a:ext>
            </a:extLst>
          </p:cNvPr>
          <p:cNvSpPr txBox="1"/>
          <p:nvPr/>
        </p:nvSpPr>
        <p:spPr>
          <a:xfrm>
            <a:off x="2048256" y="8907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37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453192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C4BBC-F749-4C2C-EE40-FDC32ED290BC}"/>
              </a:ext>
            </a:extLst>
          </p:cNvPr>
          <p:cNvSpPr txBox="1"/>
          <p:nvPr/>
        </p:nvSpPr>
        <p:spPr>
          <a:xfrm>
            <a:off x="2194560" y="8907"/>
            <a:ext cx="694944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Έχει χρειαστεί να εξυπηρετηθείτε για κάποιο θέμα σας από τον ΠΙΣ;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F01EF17-7F1C-4209-92D6-3B66EAF1AB7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106467C-60EB-4ED8-9C39-603A80604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4F94938-AD07-4A54-BC74-241881FD4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D7F5CB-B562-48CE-BACF-EC7D45B251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32D189-123F-4B61-A8C1-2DB72FF546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CDF2583-E0D3-4297-A487-19FCA7A014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799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272259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BD9071-6EE8-BB22-5C78-B2330EE7E254}"/>
              </a:ext>
            </a:extLst>
          </p:cNvPr>
          <p:cNvSpPr txBox="1"/>
          <p:nvPr/>
        </p:nvSpPr>
        <p:spPr>
          <a:xfrm>
            <a:off x="2002535" y="8907"/>
            <a:ext cx="71414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τι γνώμη διαμορφώσατε για την εξυπηρέτηση σας; (Βάση: όσοι εξυπηρετήθηκαν)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1FCA3A34-3EA7-434A-BABE-DAE18E45A98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8144F0-CB84-4878-B273-C6B55BD187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83EDEA5-B544-434A-9D8C-BC9B01DAEB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30CAD10-FF40-4DD1-990C-6F32CE15601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51229F4-505E-47C2-ACDA-C52C89F08A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63FACA3-B149-4DBE-A860-6DEB906ABA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5000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138F4-6D6C-4412-AC98-9760A1BA094C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5768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ΣΤΟΙΧΕΙΑ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7687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ΔΗΜΟΓΡΑΦΙΚΑ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68E1C56-E29F-5540-B38B-AB489897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id="{7543D2CF-D9C1-A093-334D-FB4E1413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233784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36393A-3280-65AD-D416-1A38FD99E014}"/>
              </a:ext>
            </a:extLst>
          </p:cNvPr>
          <p:cNvSpPr txBox="1"/>
          <p:nvPr/>
        </p:nvSpPr>
        <p:spPr>
          <a:xfrm>
            <a:off x="2048256" y="1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Πόσα χρόνια εργάζεστε;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601298DC-66F7-4FA1-A84D-EC3DA08E6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7448796-6723-4B49-B6BE-E52F4A454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0764DC4-14D4-4A27-818C-AECC4EF86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E8BA85-23C7-4433-95CA-6A539B50F9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62C98E-B4D3-42B3-9F8A-DC3AB541AE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2A52B2-8B81-42E8-AAA2-B827B1C53E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1450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282213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41D1F-2422-B1D5-D358-F07689C84D8A}"/>
              </a:ext>
            </a:extLst>
          </p:cNvPr>
          <p:cNvSpPr txBox="1"/>
          <p:nvPr/>
        </p:nvSpPr>
        <p:spPr>
          <a:xfrm>
            <a:off x="2013882" y="-6264"/>
            <a:ext cx="711741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Εργάζεστε στο Δημόσιο ή Ιδιωτικό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76BC1552-223E-4662-BD13-02EA6B82545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CF27F46-E980-4935-9B30-0003675AB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0E45DE8-7CF3-488A-928D-B0CC13568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C562D76-5D2B-4185-9356-72FAE4422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4C2B0F3-BF25-4B74-AD76-7901BAC2DC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DC03DD3-BCB3-4F17-A74F-0184480F0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371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515871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3E4E3-52F8-764F-A6E9-5710E2188FD1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Εάν είστε αυτοαπασχολούμενος, διατηρείτε και δεύτερο  ιατρείο;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BF645E19-244A-4516-A49F-5A59AE0B349B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BEB8602-47C1-474D-8E3C-42287F5DC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FBCF11E-1F77-44B7-8B09-9FA632B35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02249F4-672F-4E3C-BBE3-F92DEE7F476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BAC2AC9-726F-46A1-B109-D960A138D2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CC65DAD-AF32-46E6-A5F2-E8CD40DE7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3160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F4F67BC-814C-BE32-8B0E-7C91FEC48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623629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EA25CE-9E91-0D7F-A885-2C084CF75460}"/>
              </a:ext>
            </a:extLst>
          </p:cNvPr>
          <p:cNvSpPr txBox="1"/>
          <p:nvPr/>
        </p:nvSpPr>
        <p:spPr>
          <a:xfrm>
            <a:off x="1998522" y="7461"/>
            <a:ext cx="7132777" cy="6492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ειδίκευσή σας είναι σε ποιον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58E1196E-194A-45E2-88D2-89FD06A9BF3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BCE8D7C-69C9-4C01-9C40-6062C38C4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BA8D90C-3A26-462D-8BA6-E7784DFC1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B6BC626-ABB5-4697-89EF-0B5838115C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D09F48-765F-45BF-B9CF-2D44FEE8AB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BAACDB9-5647-4E68-BFCA-DA7EC09C48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6246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862435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A58DE-B1D1-A1C6-771B-EEC1B1797BE7}"/>
              </a:ext>
            </a:extLst>
          </p:cNvPr>
          <p:cNvSpPr txBox="1"/>
          <p:nvPr/>
        </p:nvSpPr>
        <p:spPr>
          <a:xfrm>
            <a:off x="2057400" y="-3817"/>
            <a:ext cx="70866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κάτοχος κάποιου ακαδημαϊκού τίτλου από το εξωτερικό;</a:t>
            </a: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DD17E232-24B9-4587-80EC-F14299E55A2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8253D2A-C654-46CB-AE53-32E55A7ED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E29AA9D-F6B6-4B15-A18E-519666EC2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C49A259-DA8A-4D0C-8349-DF53A6D69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E441D5E-9F24-4C9B-86DE-70987D952F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C47E4FA-DFEE-413E-B521-EEA38ED517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406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3639"/>
              </p:ext>
            </p:extLst>
          </p:nvPr>
        </p:nvGraphicFramePr>
        <p:xfrm>
          <a:off x="-12700" y="1303764"/>
          <a:ext cx="4758436" cy="55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F638BE89-FDEE-929D-2B45-4AE9BEC80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576110"/>
              </p:ext>
            </p:extLst>
          </p:nvPr>
        </p:nvGraphicFramePr>
        <p:xfrm>
          <a:off x="4572000" y="1444752"/>
          <a:ext cx="4559300" cy="542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3BAF46-B0C5-492A-6D71-2E884EA59FD4}"/>
              </a:ext>
            </a:extLst>
          </p:cNvPr>
          <p:cNvSpPr txBox="1"/>
          <p:nvPr/>
        </p:nvSpPr>
        <p:spPr>
          <a:xfrm>
            <a:off x="1822450" y="11190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FCF38-B7F9-5B0A-DD6D-15016E20D46E}"/>
              </a:ext>
            </a:extLst>
          </p:cNvPr>
          <p:cNvSpPr txBox="1"/>
          <p:nvPr/>
        </p:nvSpPr>
        <p:spPr>
          <a:xfrm>
            <a:off x="6535166" y="11190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9D5A8-962E-6B0C-3CDA-8FDE72FF7014}"/>
              </a:ext>
            </a:extLst>
          </p:cNvPr>
          <p:cNvSpPr txBox="1"/>
          <p:nvPr/>
        </p:nvSpPr>
        <p:spPr>
          <a:xfrm>
            <a:off x="2075688" y="8907"/>
            <a:ext cx="70556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85AEE9CC-A6C1-4A9A-BFDC-352C76EE6B7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3CA2B1-3A89-43AA-A7B1-1BE09892A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54F18AC-46C3-4381-86C3-9266A3E628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FBFD7B0-0FA4-46C0-8469-129131FFAF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0109251-4881-49F3-BB15-C3E2297603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A68DE13-3410-4696-8C06-FF0BBDA5D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7609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67087"/>
              </p:ext>
            </p:extLst>
          </p:nvPr>
        </p:nvGraphicFramePr>
        <p:xfrm>
          <a:off x="472504" y="1508125"/>
          <a:ext cx="80486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718825" imgH="4324350" progId="Excel.Sheet.12">
                  <p:embed/>
                </p:oleObj>
              </mc:Choice>
              <mc:Fallback>
                <p:oleObj name="Worksheet" r:id="rId2" imgW="10718825" imgH="432435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504" y="1508125"/>
                        <a:ext cx="804862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4655F8-66ED-935C-ED27-3910CDC53DAB}"/>
              </a:ext>
            </a:extLst>
          </p:cNvPr>
          <p:cNvSpPr txBox="1"/>
          <p:nvPr/>
        </p:nvSpPr>
        <p:spPr>
          <a:xfrm>
            <a:off x="2203704" y="1"/>
            <a:ext cx="694029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1C0014D-D94E-4993-93EE-85CE0517A913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33063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25FC0D4-B32E-49CE-B242-9FA44DF76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38867E4-217B-4C69-AAC3-3500DD888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3DBF434-FF2B-4124-918F-179BAD554D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5FC1060-E3D6-4D56-82B4-B454438747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8137AD6-5835-4A65-81F1-5B8BAEC48C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2245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786506"/>
              </p:ext>
            </p:extLst>
          </p:nvPr>
        </p:nvGraphicFramePr>
        <p:xfrm>
          <a:off x="-12700" y="1303764"/>
          <a:ext cx="4584700" cy="561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FAF901-3AB2-F6F7-37E4-37264A02D77E}"/>
              </a:ext>
            </a:extLst>
          </p:cNvPr>
          <p:cNvSpPr txBox="1"/>
          <p:nvPr/>
        </p:nvSpPr>
        <p:spPr>
          <a:xfrm>
            <a:off x="1543044" y="1760220"/>
            <a:ext cx="106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id="{45683A0E-4DF9-D93C-5137-C7E604A3B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973073"/>
              </p:ext>
            </p:extLst>
          </p:nvPr>
        </p:nvGraphicFramePr>
        <p:xfrm>
          <a:off x="4546600" y="1299594"/>
          <a:ext cx="4584700" cy="55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0B6443-18B5-2343-806F-C983B5D89239}"/>
              </a:ext>
            </a:extLst>
          </p:cNvPr>
          <p:cNvSpPr txBox="1"/>
          <p:nvPr/>
        </p:nvSpPr>
        <p:spPr>
          <a:xfrm>
            <a:off x="6512561" y="17602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4A1EA-7A03-ED1A-F158-F83807906937}"/>
              </a:ext>
            </a:extLst>
          </p:cNvPr>
          <p:cNvSpPr txBox="1"/>
          <p:nvPr/>
        </p:nvSpPr>
        <p:spPr>
          <a:xfrm>
            <a:off x="2075688" y="0"/>
            <a:ext cx="70556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149C3399-DBBA-4FBE-B518-76E23ADD551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DD60B9A-F424-4AAF-BA86-4D37CF39F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C4BB98-C0E4-4194-9CBE-8283748090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F31B59-A9F5-4018-972D-276551BA06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49397E2-82F8-4596-ADB9-6FE7554DEF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F4C7460-C45D-4676-9BE8-0FDCB59A6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8052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919474"/>
              </p:ext>
            </p:extLst>
          </p:nvPr>
        </p:nvGraphicFramePr>
        <p:xfrm>
          <a:off x="-213868" y="1296921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11C9B5-D08F-DE44-7F00-CE297BD32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02189"/>
              </p:ext>
            </p:extLst>
          </p:nvPr>
        </p:nvGraphicFramePr>
        <p:xfrm>
          <a:off x="710248" y="1919222"/>
          <a:ext cx="80486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718825" imgH="4324350" progId="Excel.Sheet.12">
                  <p:embed/>
                </p:oleObj>
              </mc:Choice>
              <mc:Fallback>
                <p:oleObj name="Worksheet" r:id="rId3" imgW="10718825" imgH="432435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248" y="1919222"/>
                        <a:ext cx="804862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C52EB8-C3C8-BE2D-1A2D-D581C3BB5580}"/>
              </a:ext>
            </a:extLst>
          </p:cNvPr>
          <p:cNvSpPr txBox="1"/>
          <p:nvPr/>
        </p:nvSpPr>
        <p:spPr>
          <a:xfrm>
            <a:off x="2066543" y="0"/>
            <a:ext cx="7064757" cy="9331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E5FB6EED-C147-4715-8339-77218E31A07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216734-3247-4447-BBE6-2488658EE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13AC99B-A1E4-40B2-9BE2-A500408E0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43FD51-6B58-4692-B342-F80C3C4EEE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52CFE33-BAC9-412C-8B11-02B651B070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7AD37CE-4CCA-406F-9146-0C7359A99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532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996537"/>
              </p:ext>
            </p:extLst>
          </p:nvPr>
        </p:nvGraphicFramePr>
        <p:xfrm>
          <a:off x="-12700" y="1303764"/>
          <a:ext cx="4657852" cy="555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783973"/>
              </p:ext>
            </p:extLst>
          </p:nvPr>
        </p:nvGraphicFramePr>
        <p:xfrm>
          <a:off x="4572000" y="1380744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C0985-7E85-0167-A3DD-EAEC6A6F1F7F}"/>
              </a:ext>
            </a:extLst>
          </p:cNvPr>
          <p:cNvSpPr txBox="1"/>
          <p:nvPr/>
        </p:nvSpPr>
        <p:spPr>
          <a:xfrm>
            <a:off x="1595628" y="13807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B2D4B-A535-2910-90BF-2A14F772F790}"/>
              </a:ext>
            </a:extLst>
          </p:cNvPr>
          <p:cNvSpPr txBox="1"/>
          <p:nvPr/>
        </p:nvSpPr>
        <p:spPr>
          <a:xfrm>
            <a:off x="6633972" y="13807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A97F56C7-5DF0-4AE4-A127-61D245A94B5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ED2F77F-28CC-47AC-9511-B7CE63652E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D319F55-4DC9-4793-A9F6-336F15C68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B16B67-6C4F-426B-948E-89DE608A1C0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A408A75-A5D5-42EA-922F-3E036710AF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0B09247-A04D-4E7B-9656-9E12E1EE9E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5738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8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29661"/>
              </p:ext>
            </p:extLst>
          </p:nvPr>
        </p:nvGraphicFramePr>
        <p:xfrm>
          <a:off x="300038" y="1676400"/>
          <a:ext cx="8751887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038" y="1676400"/>
                        <a:ext cx="8751887" cy="394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1095941-0BFB-46CA-AF8C-057B6C6A178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F0274EE-4837-42B1-9F1C-19F00A95C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E0595B3-91F4-4B48-A257-8197A820BE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7262819-A6ED-4768-A730-7039074E6D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49C4D72-F209-41E3-B546-F6BAD8052E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5A387A-B794-40B3-A853-DA1E37DBBD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A87025-1D94-4848-85C5-BEBEF8C5966D}"/>
              </a:ext>
            </a:extLst>
          </p:cNvPr>
          <p:cNvSpPr txBox="1"/>
          <p:nvPr/>
        </p:nvSpPr>
        <p:spPr>
          <a:xfrm>
            <a:off x="2052828" y="0"/>
            <a:ext cx="7078472" cy="646331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7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659903"/>
              </p:ext>
            </p:extLst>
          </p:nvPr>
        </p:nvGraphicFramePr>
        <p:xfrm>
          <a:off x="0" y="1294843"/>
          <a:ext cx="4636008" cy="55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66856-B6A5-F2B3-A989-69B06BE1DBF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id="{2BBA8861-EA5B-4207-981D-CFDAE1F2D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600063"/>
              </p:ext>
            </p:extLst>
          </p:nvPr>
        </p:nvGraphicFramePr>
        <p:xfrm>
          <a:off x="4572000" y="1292765"/>
          <a:ext cx="4572000" cy="55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5274B53-FA69-FA04-6AB2-E1AB904D67ED}"/>
              </a:ext>
            </a:extLst>
          </p:cNvPr>
          <p:cNvSpPr txBox="1"/>
          <p:nvPr/>
        </p:nvSpPr>
        <p:spPr>
          <a:xfrm>
            <a:off x="1828800" y="13898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45255-3543-6081-0DCE-90B83BAF9990}"/>
              </a:ext>
            </a:extLst>
          </p:cNvPr>
          <p:cNvSpPr txBox="1"/>
          <p:nvPr/>
        </p:nvSpPr>
        <p:spPr>
          <a:xfrm>
            <a:off x="6464808" y="13898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7D0BECFD-BFA0-4E16-98AC-EB14E5D6062F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D5801FF-8C9E-4BDB-97A0-EE4DAAE2A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07C47AD-2569-474C-A79F-BD13AA8C22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D5DEDE5-73AE-4DAA-9B4C-32179640B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4066C47-8981-48D5-B498-936ADA720F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4CE3959-8C79-4CF4-9786-EB120C485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864172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4.xml><?xml version="1.0" encoding="utf-8"?>
<a:theme xmlns:a="http://schemas.openxmlformats.org/drawingml/2006/main" name="2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6036</TotalTime>
  <Words>669</Words>
  <Application>Microsoft Office PowerPoint</Application>
  <PresentationFormat>Προβολή στην οθόνη (4:3)</PresentationFormat>
  <Paragraphs>176</Paragraphs>
  <Slides>29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Century Gothic</vt:lpstr>
      <vt:lpstr>Theme_temp</vt:lpstr>
      <vt:lpstr>Θέμα του Office</vt:lpstr>
      <vt:lpstr>1_Theme_temp</vt:lpstr>
      <vt:lpstr>2_Theme_temp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DIMITRIS VARNAVAS</cp:lastModifiedBy>
  <cp:revision>302</cp:revision>
  <dcterms:created xsi:type="dcterms:W3CDTF">2019-10-01T11:04:34Z</dcterms:created>
  <dcterms:modified xsi:type="dcterms:W3CDTF">2024-04-23T19:08:27Z</dcterms:modified>
</cp:coreProperties>
</file>