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  <p:sldMasterId id="2147483916" r:id="rId2"/>
  </p:sldMasterIdLst>
  <p:notesMasterIdLst>
    <p:notesMasterId r:id="rId47"/>
  </p:notesMasterIdLst>
  <p:sldIdLst>
    <p:sldId id="256" r:id="rId3"/>
    <p:sldId id="305" r:id="rId4"/>
    <p:sldId id="367" r:id="rId5"/>
    <p:sldId id="423" r:id="rId6"/>
    <p:sldId id="340" r:id="rId7"/>
    <p:sldId id="390" r:id="rId8"/>
    <p:sldId id="372" r:id="rId9"/>
    <p:sldId id="424" r:id="rId10"/>
    <p:sldId id="385" r:id="rId11"/>
    <p:sldId id="391" r:id="rId12"/>
    <p:sldId id="366" r:id="rId13"/>
    <p:sldId id="374" r:id="rId14"/>
    <p:sldId id="404" r:id="rId15"/>
    <p:sldId id="375" r:id="rId16"/>
    <p:sldId id="402" r:id="rId17"/>
    <p:sldId id="411" r:id="rId18"/>
    <p:sldId id="412" r:id="rId19"/>
    <p:sldId id="288" r:id="rId20"/>
    <p:sldId id="425" r:id="rId21"/>
    <p:sldId id="415" r:id="rId22"/>
    <p:sldId id="416" r:id="rId23"/>
    <p:sldId id="409" r:id="rId24"/>
    <p:sldId id="426" r:id="rId25"/>
    <p:sldId id="377" r:id="rId26"/>
    <p:sldId id="386" r:id="rId27"/>
    <p:sldId id="427" r:id="rId28"/>
    <p:sldId id="419" r:id="rId29"/>
    <p:sldId id="394" r:id="rId30"/>
    <p:sldId id="410" r:id="rId31"/>
    <p:sldId id="417" r:id="rId32"/>
    <p:sldId id="418" r:id="rId33"/>
    <p:sldId id="396" r:id="rId34"/>
    <p:sldId id="420" r:id="rId35"/>
    <p:sldId id="397" r:id="rId36"/>
    <p:sldId id="406" r:id="rId37"/>
    <p:sldId id="421" r:id="rId38"/>
    <p:sldId id="407" r:id="rId39"/>
    <p:sldId id="408" r:id="rId40"/>
    <p:sldId id="308" r:id="rId41"/>
    <p:sldId id="279" r:id="rId42"/>
    <p:sldId id="422" r:id="rId43"/>
    <p:sldId id="360" r:id="rId44"/>
    <p:sldId id="371" r:id="rId45"/>
    <p:sldId id="405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9"/>
    <a:srgbClr val="262626"/>
    <a:srgbClr val="252125"/>
    <a:srgbClr val="292834"/>
    <a:srgbClr val="242B34"/>
    <a:srgbClr val="26406C"/>
    <a:srgbClr val="635E39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90" autoAdjust="0"/>
  </p:normalViewPr>
  <p:slideViewPr>
    <p:cSldViewPr snapToGrid="0">
      <p:cViewPr varScale="1">
        <p:scale>
          <a:sx n="100" d="100"/>
          <a:sy n="100" d="100"/>
        </p:scale>
        <p:origin x="154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35.xlsx"/></Relationships>
</file>

<file path=ppt/charts/_rels/chart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6.xlsx"/><Relationship Id="rId3" Type="http://schemas.openxmlformats.org/officeDocument/2006/relationships/image" Target="../media/image13.emf"/><Relationship Id="rId7" Type="http://schemas.openxmlformats.org/officeDocument/2006/relationships/image" Target="../media/image31.emf"/><Relationship Id="rId2" Type="http://schemas.openxmlformats.org/officeDocument/2006/relationships/image" Target="../media/image9.emf"/><Relationship Id="rId1" Type="http://schemas.openxmlformats.org/officeDocument/2006/relationships/image" Target="../media/image7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7.xlsx"/></Relationships>
</file>

<file path=ppt/charts/_rels/char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3.emf"/><Relationship Id="rId7" Type="http://schemas.openxmlformats.org/officeDocument/2006/relationships/image" Target="../media/image38.emf"/><Relationship Id="rId2" Type="http://schemas.openxmlformats.org/officeDocument/2006/relationships/image" Target="../media/image9.emf"/><Relationship Id="rId1" Type="http://schemas.openxmlformats.org/officeDocument/2006/relationships/image" Target="../media/image7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28.emf"/><Relationship Id="rId9" Type="http://schemas.openxmlformats.org/officeDocument/2006/relationships/package" Target="../embeddings/Microsoft_Excel_Worksheet38.xlsx"/></Relationships>
</file>

<file path=ppt/charts/_rels/chart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9.xlsx"/><Relationship Id="rId3" Type="http://schemas.openxmlformats.org/officeDocument/2006/relationships/image" Target="../media/image13.emf"/><Relationship Id="rId7" Type="http://schemas.openxmlformats.org/officeDocument/2006/relationships/image" Target="../media/image9.emf"/><Relationship Id="rId2" Type="http://schemas.openxmlformats.org/officeDocument/2006/relationships/image" Target="../media/image28.emf"/><Relationship Id="rId1" Type="http://schemas.openxmlformats.org/officeDocument/2006/relationships/image" Target="../media/image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2.xlsx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32"/>
          <c:y val="0.12015869582144041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explosion val="14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7069-4015-A82A-9A682F5967CF}"/>
              </c:ext>
            </c:extLst>
          </c:dPt>
          <c:dPt>
            <c:idx val="1"/>
            <c:bubble3D val="0"/>
            <c:explosion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069-4015-A82A-9A682F5967CF}"/>
              </c:ext>
            </c:extLst>
          </c:dPt>
          <c:dPt>
            <c:idx val="2"/>
            <c:bubble3D val="0"/>
            <c:explosion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7069-4015-A82A-9A682F5967C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069-4015-A82A-9A682F5967CF}"/>
              </c:ext>
            </c:extLst>
          </c:dPt>
          <c:dLbls>
            <c:dLbl>
              <c:idx val="0"/>
              <c:layout>
                <c:manualLayout>
                  <c:x val="3.4340659340659344E-2"/>
                  <c:y val="-0.137081085548506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69-4015-A82A-9A682F5967CF}"/>
                </c:ext>
              </c:extLst>
            </c:dLbl>
            <c:dLbl>
              <c:idx val="1"/>
              <c:layout>
                <c:manualLayout>
                  <c:x val="0.14285714285714293"/>
                  <c:y val="-0.19960753094155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69-4015-A82A-9A682F5967CF}"/>
                </c:ext>
              </c:extLst>
            </c:dLbl>
            <c:dLbl>
              <c:idx val="2"/>
              <c:layout>
                <c:manualLayout>
                  <c:x val="-0.19368131868131871"/>
                  <c:y val="4.2612843684151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69-4015-A82A-9A682F5967CF}"/>
                </c:ext>
              </c:extLst>
            </c:dLbl>
            <c:dLbl>
              <c:idx val="3"/>
              <c:layout>
                <c:manualLayout>
                  <c:x val="-9.3406593406593477E-2"/>
                  <c:y val="-0.123352968559385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69-4015-A82A-9A682F596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Δυσαρεστημένος/η</c:v>
                </c:pt>
                <c:pt idx="2">
                  <c:v>Ικανοποιημένος/η</c:v>
                </c:pt>
                <c:pt idx="3">
                  <c:v>Ούτε ικανοποιημένος, ούτε δυσαρεστημένος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2.578796561604587E-2</c:v>
                </c:pt>
                <c:pt idx="1">
                  <c:v>0.45128939828080245</c:v>
                </c:pt>
                <c:pt idx="2">
                  <c:v>0.28653295128939832</c:v>
                </c:pt>
                <c:pt idx="3">
                  <c:v>0.23495702005730673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69-4015-A82A-9A682F596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 w="25368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900745007342E-2"/>
          <c:y val="9.5283767714194986E-2"/>
          <c:w val="0.96950198509985319"/>
          <c:h val="0.83046321044511162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Έχει βελτιωθεί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35280854625546E-2"/>
                  <c:y val="-5.9043105509685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EF-4A96-8038-02D4C43CDD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0.35100000000000015</c:v>
                </c:pt>
                <c:pt idx="1">
                  <c:v>0.15200000000000008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8-4704-A429-B032A59271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βελτιώθηκε, ούτε χειροτέρευσε  (αυθ.)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47022350220309E-2"/>
                  <c:y val="6.6744380141384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97799602063107E-2"/>
                      <c:h val="9.6715274983005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8EF-4A96-8038-02D4C43CDD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0.34500000000000008</c:v>
                </c:pt>
                <c:pt idx="1">
                  <c:v>0.27200000000000002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98-4704-A429-B032A59271AA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Έχει χειροτερεύσει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498014900146829E-2"/>
                  <c:y val="4.620764779018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EF-4A96-8038-02D4C43CDD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0.22600000000000001</c:v>
                </c:pt>
                <c:pt idx="1">
                  <c:v>0.504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98-4704-A429-B032A59271AA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086217036710781E-2"/>
                  <c:y val="-3.3372190070692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EF-4A96-8038-02D4C43CDD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7.6999999999999999E-2</c:v>
                </c:pt>
                <c:pt idx="1">
                  <c:v>7.1999999999999995E-2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98-4704-A429-B032A5927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55712"/>
        <c:axId val="166761600"/>
      </c:lineChart>
      <c:catAx>
        <c:axId val="166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6761600"/>
        <c:crosses val="autoZero"/>
        <c:auto val="1"/>
        <c:lblAlgn val="ctr"/>
        <c:lblOffset val="100"/>
        <c:noMultiLvlLbl val="0"/>
      </c:catAx>
      <c:valAx>
        <c:axId val="1667616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6675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B5A9-44C9-BBA7-7533797EC55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B5A9-44C9-BBA7-7533797EC55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B5A9-44C9-BBA7-7533797EC55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B5A9-44C9-BBA7-7533797EC55F}"/>
              </c:ext>
            </c:extLst>
          </c:dPt>
          <c:dLbls>
            <c:dLbl>
              <c:idx val="0"/>
              <c:layout>
                <c:manualLayout>
                  <c:x val="0.22646523751838712"/>
                  <c:y val="-0.2542716586847802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A9-44C9-BBA7-7533797EC55F}"/>
                </c:ext>
              </c:extLst>
            </c:dLbl>
            <c:dLbl>
              <c:idx val="1"/>
              <c:layout>
                <c:manualLayout>
                  <c:x val="-0.10277777777777787"/>
                  <c:y val="4.1107130468745361E-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5A9-44C9-BBA7-7533797EC55F}"/>
                </c:ext>
              </c:extLst>
            </c:dLbl>
            <c:dLbl>
              <c:idx val="2"/>
              <c:layout>
                <c:manualLayout>
                  <c:x val="-7.3733235268668429E-2"/>
                  <c:y val="-0.1547928491669836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accent5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A9-44C9-BBA7-7533797EC55F}"/>
                </c:ext>
              </c:extLst>
            </c:dLbl>
            <c:dLbl>
              <c:idx val="3"/>
              <c:layout>
                <c:manualLayout>
                  <c:x val="5.4441355888206283E-2"/>
                  <c:y val="-0.1720073400742732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A9-44C9-BBA7-7533797EC5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… έχει αυξηθεί</c:v>
                </c:pt>
                <c:pt idx="1">
                  <c:v>… έχει μείνει ίδιο</c:v>
                </c:pt>
                <c:pt idx="2">
                  <c:v>ΔΓ/ΔΑ</c:v>
                </c:pt>
                <c:pt idx="3">
                  <c:v>… έχει ελαττωθεί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0.69841269841269837</c:v>
                </c:pt>
                <c:pt idx="1">
                  <c:v>0.20490620490620498</c:v>
                </c:pt>
                <c:pt idx="2">
                  <c:v>7.7922077922077934E-2</c:v>
                </c:pt>
                <c:pt idx="3">
                  <c:v>1.8759018759018763E-2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9-44C9-BBA7-7533797E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900745007342E-2"/>
          <c:y val="9.5283767714194986E-2"/>
          <c:w val="0.96950198509985319"/>
          <c:h val="0.83046321044511162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… έχει αυξηθεί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5.134183087798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FC-4B65-A097-E67227D40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0.65100000000000036</c:v>
                </c:pt>
                <c:pt idx="1">
                  <c:v>0.69799999999999995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FC-4B65-A097-E67227D40B2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… έχει ελαττωθεί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0403857464023495E-2"/>
                  <c:y val="5.1341830877987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FC-4B65-A097-E67227D40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5.3999999999999999E-2</c:v>
                </c:pt>
                <c:pt idx="1">
                  <c:v>1.900000000000001E-2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FC-4B65-A097-E67227D40B2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… έχει μείνει ίδιο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5.647601396578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FC-4B65-A097-E67227D40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0.23600000000000004</c:v>
                </c:pt>
                <c:pt idx="1">
                  <c:v>0.20500000000000004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FC-4B65-A097-E67227D40B2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429381922907512E-2"/>
                  <c:y val="-7.444565477308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FC-4B65-A097-E67227D40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5.9000000000000018E-2</c:v>
                </c:pt>
                <c:pt idx="1">
                  <c:v>7.8000000000000014E-2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FC-4B65-A097-E67227D40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93248"/>
        <c:axId val="169494784"/>
      </c:lineChart>
      <c:catAx>
        <c:axId val="1694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9494784"/>
        <c:crosses val="autoZero"/>
        <c:auto val="1"/>
        <c:lblAlgn val="ctr"/>
        <c:lblOffset val="100"/>
        <c:noMultiLvlLbl val="0"/>
      </c:catAx>
      <c:valAx>
        <c:axId val="1694947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6949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0062-458B-82B3-64A49F848B95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0062-458B-82B3-64A49F848B9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0062-458B-82B3-64A49F848B9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0062-458B-82B3-64A49F848B95}"/>
              </c:ext>
            </c:extLst>
          </c:dPt>
          <c:dLbls>
            <c:dLbl>
              <c:idx val="0"/>
              <c:layout>
                <c:manualLayout>
                  <c:x val="8.2234468287617976E-2"/>
                  <c:y val="-0.155589301264275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62-458B-82B3-64A49F848B95}"/>
                </c:ext>
              </c:extLst>
            </c:dLbl>
            <c:dLbl>
              <c:idx val="1"/>
              <c:layout>
                <c:manualLayout>
                  <c:x val="-0.10277777777777787"/>
                  <c:y val="4.11071304687453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EC2DA69-62B9-4507-8243-F273EE9668AB}" type="CATEGORYNAME">
                      <a:rPr lang="el-GR" sz="1400">
                        <a:solidFill>
                          <a:schemeClr val="bg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[ΟΝΟΜΑ ΚΑΤΗΓΟΡΙΑΣ]</a:t>
                    </a:fld>
                    <a:r>
                      <a:rPr lang="el-GR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83626542-0741-4B43-A487-5EE37330962C}" type="PERCENTAGE">
                      <a:rPr lang="el-GR" sz="1400" baseline="0">
                        <a:solidFill>
                          <a:schemeClr val="bg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[ΠΟΣΟΣΤΟ]</a:t>
                    </a:fld>
                    <a:endParaRPr lang="el-GR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rgbClr val="00206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62-458B-82B3-64A49F848B95}"/>
                </c:ext>
              </c:extLst>
            </c:dLbl>
            <c:dLbl>
              <c:idx val="2"/>
              <c:layout>
                <c:manualLayout>
                  <c:x val="-0.20834861988405295"/>
                  <c:y val="-7.40527385502065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62-458B-82B3-64A49F848B95}"/>
                </c:ext>
              </c:extLst>
            </c:dLbl>
            <c:dLbl>
              <c:idx val="3"/>
              <c:layout>
                <c:manualLayout>
                  <c:x val="-0.12550369905684869"/>
                  <c:y val="-0.102481133709826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62-458B-82B3-64A49F848B9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ΝΑΙ</c:v>
                </c:pt>
                <c:pt idx="2">
                  <c:v>ΟΧΙ – αλλά προτίθεμαι να το κάνω</c:v>
                </c:pt>
                <c:pt idx="3">
                  <c:v>ΟΧΙ – και δεν θα το κάνω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2.2824536376604851E-2</c:v>
                </c:pt>
                <c:pt idx="1">
                  <c:v>0.73500000000000021</c:v>
                </c:pt>
                <c:pt idx="2">
                  <c:v>9.8430813124108424E-2</c:v>
                </c:pt>
                <c:pt idx="3">
                  <c:v>0.14407988587731821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2-458B-82B3-64A49F848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900745007342E-2"/>
          <c:y val="9.5283767714194986E-2"/>
          <c:w val="0.96950198509985319"/>
          <c:h val="0.83046321044511162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47022350220316E-2"/>
                  <c:y val="-4.620764779018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3-47BA-A900-C1F19DE7A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0.66200000000000037</c:v>
                </c:pt>
                <c:pt idx="1">
                  <c:v>0.73500000000000032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FC-4B65-A097-E67227D40B2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ΟΧΙ – αλλά προτίθεμαι να το κάνω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7.701274631698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3-47BA-A900-C1F19DE7A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0.17800000000000007</c:v>
                </c:pt>
                <c:pt idx="1">
                  <c:v>9.8000000000000059E-2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FC-4B65-A097-E67227D40B2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ΟΧΙ – και δεν θα το κάνω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652864914097038E-2"/>
                  <c:y val="9.41256025959846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13-47BA-A900-C1F19DE7A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0.11700000000000002</c:v>
                </c:pt>
                <c:pt idx="1">
                  <c:v>0.14400000000000004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FC-4B65-A097-E67227D40B2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0403857464023495E-2"/>
                  <c:y val="2.5670915438993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3-47BA-A900-C1F19DE7A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4.3000000000000003E-2</c:v>
                </c:pt>
                <c:pt idx="1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FC-4B65-A097-E67227D40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222336"/>
        <c:axId val="170223872"/>
      </c:lineChart>
      <c:catAx>
        <c:axId val="17022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0223872"/>
        <c:crosses val="autoZero"/>
        <c:auto val="1"/>
        <c:lblAlgn val="ctr"/>
        <c:lblOffset val="100"/>
        <c:noMultiLvlLbl val="0"/>
      </c:catAx>
      <c:valAx>
        <c:axId val="1702238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7022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E813-4153-9BC6-34F62587D26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E813-4153-9BC6-34F62587D26B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E813-4153-9BC6-34F62587D26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E813-4153-9BC6-34F62587D26B}"/>
              </c:ext>
            </c:extLst>
          </c:dPt>
          <c:dLbls>
            <c:dLbl>
              <c:idx val="3"/>
              <c:layout>
                <c:manualLayout>
                  <c:x val="1.6483516483516487E-2"/>
                  <c:y val="4.485561700932067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13-4153-9BC6-34F62587D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Δυσαρεστημένος</c:v>
                </c:pt>
                <c:pt idx="2">
                  <c:v>Ικανοποιημένος</c:v>
                </c:pt>
                <c:pt idx="3">
                  <c:v>Ούτε ικανοποιημένος ούτε δυσαρεστημένος(αυθ.)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8.4148727984344418E-2</c:v>
                </c:pt>
                <c:pt idx="1">
                  <c:v>0.14090019569471621</c:v>
                </c:pt>
                <c:pt idx="2">
                  <c:v>0.54990215264187903</c:v>
                </c:pt>
                <c:pt idx="3">
                  <c:v>0.22504892367906071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13-4153-9BC6-34F62587D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0ACA-4B34-A5FA-2D6A309F3FF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0ACA-4B34-A5FA-2D6A309F3FF3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0ACA-4B34-A5FA-2D6A309F3FF3}"/>
              </c:ext>
            </c:extLst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0ACA-4B34-A5FA-2D6A309F3FF3}"/>
              </c:ext>
            </c:extLst>
          </c:dPt>
          <c:dLbls>
            <c:dLbl>
              <c:idx val="0"/>
              <c:layout>
                <c:manualLayout>
                  <c:x val="-9.7222222222222224E-3"/>
                  <c:y val="-4.14847550268572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A-4B34-A5FA-2D6A309F3FF3}"/>
                </c:ext>
              </c:extLst>
            </c:dLbl>
            <c:dLbl>
              <c:idx val="1"/>
              <c:layout>
                <c:manualLayout>
                  <c:x val="1.1111111111111124E-2"/>
                  <c:y val="1.027678261718626E-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ACA-4B34-A5FA-2D6A309F3FF3}"/>
                </c:ext>
              </c:extLst>
            </c:dLbl>
            <c:dLbl>
              <c:idx val="2"/>
              <c:layout>
                <c:manualLayout>
                  <c:x val="-4.1666666666666664E-2"/>
                  <c:y val="-6.8511884114577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CA-4B34-A5FA-2D6A309F3FF3}"/>
                </c:ext>
              </c:extLst>
            </c:dLbl>
            <c:dLbl>
              <c:idx val="3"/>
              <c:layout>
                <c:manualLayout>
                  <c:x val="1.944444444444444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CA-4B34-A5FA-2D6A309F3F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Αρνητική</c:v>
                </c:pt>
                <c:pt idx="1">
                  <c:v>ΔΑ</c:v>
                </c:pt>
                <c:pt idx="2">
                  <c:v>Θετική</c:v>
                </c:pt>
                <c:pt idx="3">
                  <c:v>Ούτε θετική ούτε αρνητική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0.14572254335260099</c:v>
                </c:pt>
                <c:pt idx="1">
                  <c:v>0.25861271676300601</c:v>
                </c:pt>
                <c:pt idx="2">
                  <c:v>0.32421965317919116</c:v>
                </c:pt>
                <c:pt idx="3">
                  <c:v>0.27144508670520201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CA-4B34-A5FA-2D6A309F3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626-440B-A01D-488A196D086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626-440B-A01D-488A196D0860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626-440B-A01D-488A196D086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6-7626-440B-A01D-488A196D0860}"/>
              </c:ext>
            </c:extLst>
          </c:dPt>
          <c:dLbls>
            <c:dLbl>
              <c:idx val="0"/>
              <c:layout>
                <c:manualLayout>
                  <c:x val="1.0882149346716292E-2"/>
                  <c:y val="-5.04558584526260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6-440B-A01D-488A196D0860}"/>
                </c:ext>
              </c:extLst>
            </c:dLbl>
            <c:dLbl>
              <c:idx val="1"/>
              <c:layout>
                <c:manualLayout>
                  <c:x val="0.1949328329151164"/>
                  <c:y val="-0.24531837157156969"/>
                </c:manualLayout>
              </c:layout>
              <c:numFmt formatCode="0.0%" sourceLinked="0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9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626-440B-A01D-488A196D0860}"/>
                </c:ext>
              </c:extLst>
            </c:dLbl>
            <c:dLbl>
              <c:idx val="2"/>
              <c:layout>
                <c:manualLayout>
                  <c:x val="-5.9523448991952929E-3"/>
                  <c:y val="-6.851254005880410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6-440B-A01D-488A196D0860}"/>
                </c:ext>
              </c:extLst>
            </c:dLbl>
            <c:dLbl>
              <c:idx val="3"/>
              <c:layout>
                <c:manualLayout>
                  <c:x val="1.944444444444444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6-440B-A01D-488A196D086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ΝΑΙ έλαβα και έκανα μαστογραφία</c:v>
                </c:pt>
                <c:pt idx="2">
                  <c:v>ΝΑΙ έλαβα, αλλά δεν έκανα μαστογραφία</c:v>
                </c:pt>
                <c:pt idx="3">
                  <c:v>ΟΧΙ – δεν έλαβα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2.8571428571428584E-2</c:v>
                </c:pt>
                <c:pt idx="1">
                  <c:v>0.43142857142857166</c:v>
                </c:pt>
                <c:pt idx="2">
                  <c:v>0.26</c:v>
                </c:pt>
                <c:pt idx="3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26-440B-A01D-488A196D0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39545056867889"/>
          <c:y val="4.6774204569689545E-2"/>
          <c:w val="0.49792650918635212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C1-4295-A0DC-FE46854E32D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C1-4295-A0DC-FE46854E32D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C1-4295-A0DC-FE46854E32D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AC1-4295-A0DC-FE46854E32D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AC1-4295-A0DC-FE46854E32D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AC1-4295-A0DC-FE46854E32D8}"/>
              </c:ext>
            </c:extLst>
          </c:dPt>
          <c:dLbls>
            <c:dLbl>
              <c:idx val="6"/>
              <c:layout>
                <c:manualLayout>
                  <c:x val="2.0604395604395656E-2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C1-4295-A0DC-FE46854E3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Φύλλο1!$A$2:$A$8</c:f>
              <c:strCache>
                <c:ptCount val="7"/>
                <c:pt idx="0">
                  <c:v>Αμέλεια</c:v>
                </c:pt>
                <c:pt idx="1">
                  <c:v>Έκανα πρόσφατα χωρίς τη χρήση του προγράμματος</c:v>
                </c:pt>
                <c:pt idx="2">
                  <c:v>Λόγω Ηλικίας</c:v>
                </c:pt>
                <c:pt idx="3">
                  <c:v>Δυσκολία πρόσβασης σε αντίστοιχη ιατρική υπηρεσία</c:v>
                </c:pt>
                <c:pt idx="4">
                  <c:v>Άλλο</c:v>
                </c:pt>
                <c:pt idx="5">
                  <c:v>ΔΑ</c:v>
                </c:pt>
                <c:pt idx="6">
                  <c:v>Φόβος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0.32110091743119268</c:v>
                </c:pt>
                <c:pt idx="1">
                  <c:v>0.19266055045871552</c:v>
                </c:pt>
                <c:pt idx="2">
                  <c:v>0.16400000000000001</c:v>
                </c:pt>
                <c:pt idx="3">
                  <c:v>0.10091743119266051</c:v>
                </c:pt>
                <c:pt idx="4">
                  <c:v>0.10199999999999998</c:v>
                </c:pt>
                <c:pt idx="5">
                  <c:v>7.3394495412844096E-2</c:v>
                </c:pt>
                <c:pt idx="6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C1-4295-A0DC-FE46854E32D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F-5AC1-4295-A0DC-FE46854E32D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1-5AC1-4295-A0DC-FE46854E32D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3-5AC1-4295-A0DC-FE46854E32D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5-5AC1-4295-A0DC-FE46854E32D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7-5AC1-4295-A0DC-FE46854E32D8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9-5AC1-4295-A0DC-FE46854E32D8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B-5AC1-4295-A0DC-FE46854E32D8}"/>
              </c:ext>
            </c:extLst>
          </c:dPt>
          <c:cat>
            <c:strRef>
              <c:f>Φύλλο1!$A$2:$A$8</c:f>
              <c:strCache>
                <c:ptCount val="7"/>
                <c:pt idx="0">
                  <c:v>Αμέλεια</c:v>
                </c:pt>
                <c:pt idx="1">
                  <c:v>Έκανα πρόσφατα χωρίς τη χρήση του προγράμματος</c:v>
                </c:pt>
                <c:pt idx="2">
                  <c:v>Λόγω Ηλικίας</c:v>
                </c:pt>
                <c:pt idx="3">
                  <c:v>Δυσκολία πρόσβασης σε αντίστοιχη ιατρική υπηρεσία</c:v>
                </c:pt>
                <c:pt idx="4">
                  <c:v>Άλλο</c:v>
                </c:pt>
                <c:pt idx="5">
                  <c:v>ΔΑ</c:v>
                </c:pt>
                <c:pt idx="6">
                  <c:v>Φόβος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6.4285714285714293E-2</c:v>
                </c:pt>
                <c:pt idx="1">
                  <c:v>6.4285714285714293E-2</c:v>
                </c:pt>
                <c:pt idx="2">
                  <c:v>6.4285714285714293E-2</c:v>
                </c:pt>
                <c:pt idx="3">
                  <c:v>6.4285714285714293E-2</c:v>
                </c:pt>
                <c:pt idx="4">
                  <c:v>6.4285714285714293E-2</c:v>
                </c:pt>
                <c:pt idx="5">
                  <c:v>6.4285714285714293E-2</c:v>
                </c:pt>
                <c:pt idx="6">
                  <c:v>6.4285714285714293E-2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AC1-4295-A0DC-FE46854E3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7957504"/>
        <c:axId val="177975680"/>
      </c:barChart>
      <c:catAx>
        <c:axId val="177957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7975680"/>
        <c:crosses val="autoZero"/>
        <c:auto val="1"/>
        <c:lblAlgn val="ctr"/>
        <c:lblOffset val="100"/>
        <c:noMultiLvlLbl val="0"/>
      </c:catAx>
      <c:valAx>
        <c:axId val="1779756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7795750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06211723534555"/>
          <c:y val="6.7327801951748978E-2"/>
          <c:w val="0.70487095363079677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ECC4-4230-BB70-1ACCF9CC95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CC4-4230-BB70-1ACCF9CC95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C4-4230-BB70-1ACCF9CC95D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CC4-4230-BB70-1ACCF9CC95D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CC4-4230-BB70-1ACCF9CC95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Φύλλο1!$A$2:$A$7</c:f>
              <c:strCache>
                <c:ptCount val="6"/>
                <c:pt idx="0">
                  <c:v>17-24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7.730659025787974E-2</c:v>
                </c:pt>
                <c:pt idx="1">
                  <c:v>9.7421203438395415E-2</c:v>
                </c:pt>
                <c:pt idx="2">
                  <c:v>0.12306590257879604</c:v>
                </c:pt>
                <c:pt idx="3">
                  <c:v>0.15472779369627523</c:v>
                </c:pt>
                <c:pt idx="4">
                  <c:v>0.20203438395415499</c:v>
                </c:pt>
                <c:pt idx="5">
                  <c:v>0.34500000000000008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C4-4230-BB70-1ACCF9CC95D6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ECC4-4230-BB70-1ACCF9CC95D6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ECC4-4230-BB70-1ACCF9CC95D6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ECC4-4230-BB70-1ACCF9CC95D6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C-ECC4-4230-BB70-1ACCF9CC95D6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ECC4-4230-BB70-1ACCF9CC95D6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E-ECC4-4230-BB70-1ACCF9CC95D6}"/>
              </c:ext>
            </c:extLst>
          </c:dPt>
          <c:cat>
            <c:strRef>
              <c:f>Φύλλο1!$A$2:$A$7</c:f>
              <c:strCache>
                <c:ptCount val="6"/>
                <c:pt idx="0">
                  <c:v>17-24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2.4999999999999998E-2</c:v>
                </c:pt>
                <c:pt idx="1">
                  <c:v>2.4999999999999998E-2</c:v>
                </c:pt>
                <c:pt idx="2">
                  <c:v>2.4999999999999998E-2</c:v>
                </c:pt>
                <c:pt idx="3">
                  <c:v>2.4999999999999998E-2</c:v>
                </c:pt>
                <c:pt idx="4">
                  <c:v>2.4999999999999998E-2</c:v>
                </c:pt>
                <c:pt idx="5">
                  <c:v>2.4999999999999998E-2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CC4-4230-BB70-1ACCF9CC9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8145152"/>
        <c:axId val="178146688"/>
      </c:barChart>
      <c:catAx>
        <c:axId val="178145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8146688"/>
        <c:crosses val="autoZero"/>
        <c:auto val="1"/>
        <c:lblAlgn val="ctr"/>
        <c:lblOffset val="100"/>
        <c:noMultiLvlLbl val="0"/>
      </c:catAx>
      <c:valAx>
        <c:axId val="1781466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7814515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900745007342E-2"/>
          <c:y val="9.5283767714194986E-2"/>
          <c:w val="0.96950198509985319"/>
          <c:h val="0.83046321044511162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Δυσαρεστημένος/η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5.904310550968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1D-45B5-8D67-EBA7710E8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0.31200000000000017</c:v>
                </c:pt>
                <c:pt idx="1">
                  <c:v>0.45100000000000001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1D-45B5-8D67-EBA7710E809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ικανοποιημένος, ούτε δυσαρεστημένος (αυθ.)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7567517758290461E-2"/>
                  <c:y val="3.476721899344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1D-45B5-8D67-EBA7710E8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0.26300000000000001</c:v>
                </c:pt>
                <c:pt idx="1">
                  <c:v>0.23500000000000001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1D-45B5-8D67-EBA7710E809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Ικανοποιημένος/η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588202136563869E-2"/>
                  <c:y val="-4.620764779018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1D-45B5-8D67-EBA7710E8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0.41500000000000015</c:v>
                </c:pt>
                <c:pt idx="1">
                  <c:v>0.28700000000000014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1D-45B5-8D67-EBA7710E809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996029800293762E-2"/>
                  <c:y val="-4.1500152893043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1D-45B5-8D67-EBA7710E8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1.0000000000000005E-2</c:v>
                </c:pt>
                <c:pt idx="1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1D-45B5-8D67-EBA7710E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873280"/>
        <c:axId val="157874816"/>
      </c:lineChart>
      <c:catAx>
        <c:axId val="1578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7874816"/>
        <c:crosses val="autoZero"/>
        <c:auto val="1"/>
        <c:lblAlgn val="ctr"/>
        <c:lblOffset val="100"/>
        <c:noMultiLvlLbl val="0"/>
      </c:catAx>
      <c:valAx>
        <c:axId val="1578748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787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60010983145789E-2"/>
          <c:y val="0.20207841403901708"/>
          <c:w val="0.91589852357944179"/>
          <c:h val="0.55232196693153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88888888888928E-3"/>
                  <c:y val="-0.48457402324532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07874015748027E-2"/>
                      <c:h val="6.28709444234894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B9-D844-8B3C-E8B1A1B03F20}"/>
                </c:ext>
              </c:extLst>
            </c:dLbl>
            <c:dLbl>
              <c:idx val="1"/>
              <c:layout>
                <c:manualLayout>
                  <c:x val="-6.9444444444445594E-3"/>
                  <c:y val="-0.463303407219896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B9-D844-8B3C-E8B1A1B03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0.51100000000000001</c:v>
                </c:pt>
                <c:pt idx="1">
                  <c:v>0.48900000000000021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9-D844-8B3C-E8B1A1B03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0.48900000000000021</c:v>
                </c:pt>
                <c:pt idx="1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9-D844-8B3C-E8B1A1B03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8316032"/>
        <c:axId val="178317568"/>
      </c:barChart>
      <c:catAx>
        <c:axId val="178316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8317568"/>
        <c:crosses val="autoZero"/>
        <c:auto val="1"/>
        <c:lblAlgn val="ctr"/>
        <c:lblOffset val="100"/>
        <c:noMultiLvlLbl val="0"/>
      </c:catAx>
      <c:valAx>
        <c:axId val="178317568"/>
        <c:scaling>
          <c:orientation val="minMax"/>
          <c:max val="1"/>
        </c:scaling>
        <c:delete val="1"/>
        <c:axPos val="l"/>
        <c:numFmt formatCode="0.0%" sourceLinked="0"/>
        <c:majorTickMark val="out"/>
        <c:minorTickMark val="none"/>
        <c:tickLblPos val="none"/>
        <c:crossAx val="17831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333989501312355"/>
          <c:y val="6.7327801951748978E-2"/>
          <c:w val="0.59931539807524026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Count of ID2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494-45CD-9570-E44FBF8B9D7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494-45CD-9570-E44FBF8B9D7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94-45CD-9570-E44FBF8B9D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494-45CD-9570-E44FBF8B9D7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494-45CD-9570-E44FBF8B9D7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494-45CD-9570-E44FBF8B9D70}"/>
              </c:ext>
            </c:extLst>
          </c:dPt>
          <c:dLbls>
            <c:dLbl>
              <c:idx val="0"/>
              <c:layout>
                <c:manualLayout>
                  <c:x val="2.609890109890111E-2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94-45CD-9570-E44FBF8B9D70}"/>
                </c:ext>
              </c:extLst>
            </c:dLbl>
            <c:dLbl>
              <c:idx val="1"/>
              <c:layout>
                <c:manualLayout>
                  <c:x val="2.197802197802199E-2"/>
                  <c:y val="4.11171811972761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94-45CD-9570-E44FBF8B9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Φύλλο1!$A$2:$A$8</c:f>
              <c:strCache>
                <c:ptCount val="7"/>
                <c:pt idx="0">
                  <c:v>Καθόλου εισοδήματα</c:v>
                </c:pt>
                <c:pt idx="1">
                  <c:v>Λιγότερο από 450 ευρώ</c:v>
                </c:pt>
                <c:pt idx="2">
                  <c:v>451-1.000 ευρώ</c:v>
                </c:pt>
                <c:pt idx="3">
                  <c:v>1.001-1.500 ευρώ</c:v>
                </c:pt>
                <c:pt idx="4">
                  <c:v>1.501-2.000 ευρώ</c:v>
                </c:pt>
                <c:pt idx="5">
                  <c:v>Πάνω από 2.000 ευρώ</c:v>
                </c:pt>
                <c:pt idx="6">
                  <c:v>ΔΓ/ΔΑ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8.5714285714285736E-3</c:v>
                </c:pt>
                <c:pt idx="1">
                  <c:v>2.7142857142857142E-2</c:v>
                </c:pt>
                <c:pt idx="2">
                  <c:v>0.24285714285714302</c:v>
                </c:pt>
                <c:pt idx="3">
                  <c:v>0.23428571428571421</c:v>
                </c:pt>
                <c:pt idx="4">
                  <c:v>0.16714285714285709</c:v>
                </c:pt>
                <c:pt idx="5">
                  <c:v>0.17571428571428582</c:v>
                </c:pt>
                <c:pt idx="6">
                  <c:v>0.14428571428571427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94-45CD-9570-E44FBF8B9D7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C494-45CD-9570-E44FBF8B9D70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C494-45CD-9570-E44FBF8B9D70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C494-45CD-9570-E44FBF8B9D70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C-C494-45CD-9570-E44FBF8B9D70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C494-45CD-9570-E44FBF8B9D70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E-C494-45CD-9570-E44FBF8B9D70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F-C494-45CD-9570-E44FBF8B9D70}"/>
              </c:ext>
            </c:extLst>
          </c:dPt>
          <c:cat>
            <c:strRef>
              <c:f>Φύλλο1!$A$2:$A$8</c:f>
              <c:strCache>
                <c:ptCount val="7"/>
                <c:pt idx="0">
                  <c:v>Καθόλου εισοδήματα</c:v>
                </c:pt>
                <c:pt idx="1">
                  <c:v>Λιγότερο από 450 ευρώ</c:v>
                </c:pt>
                <c:pt idx="2">
                  <c:v>451-1.000 ευρώ</c:v>
                </c:pt>
                <c:pt idx="3">
                  <c:v>1.001-1.500 ευρώ</c:v>
                </c:pt>
                <c:pt idx="4">
                  <c:v>1.501-2.000 ευρώ</c:v>
                </c:pt>
                <c:pt idx="5">
                  <c:v>Πάνω από 2.000 ευρώ</c:v>
                </c:pt>
                <c:pt idx="6">
                  <c:v>ΔΓ/ΔΑ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3.5714285714285712E-2</c:v>
                </c:pt>
                <c:pt idx="1">
                  <c:v>3.5714285714285712E-2</c:v>
                </c:pt>
                <c:pt idx="2">
                  <c:v>3.5714285714285712E-2</c:v>
                </c:pt>
                <c:pt idx="3">
                  <c:v>3.5714285714285712E-2</c:v>
                </c:pt>
                <c:pt idx="4">
                  <c:v>3.5714285714285712E-2</c:v>
                </c:pt>
                <c:pt idx="5">
                  <c:v>3.5714285714285712E-2</c:v>
                </c:pt>
                <c:pt idx="6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494-45CD-9570-E44FBF8B9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8551808"/>
        <c:axId val="178565888"/>
      </c:barChart>
      <c:catAx>
        <c:axId val="178551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8565888"/>
        <c:crosses val="autoZero"/>
        <c:auto val="1"/>
        <c:lblAlgn val="ctr"/>
        <c:lblOffset val="100"/>
        <c:noMultiLvlLbl val="0"/>
      </c:catAx>
      <c:valAx>
        <c:axId val="1785658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7855180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34961495197716"/>
          <c:y val="7.1813325723182164E-2"/>
          <c:w val="0.65070428696412985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Count of ID2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7F5-420E-B84C-6BC269F105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7F5-420E-B84C-6BC269F105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F5-420E-B84C-6BC269F1053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7F5-420E-B84C-6BC269F1053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F5-420E-B84C-6BC269F1053C}"/>
              </c:ext>
            </c:extLst>
          </c:dPt>
          <c:dLbls>
            <c:dLbl>
              <c:idx val="3"/>
              <c:layout>
                <c:manualLayout>
                  <c:x val="3.29670329670329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5-420E-B84C-6BC269F1053C}"/>
                </c:ext>
              </c:extLst>
            </c:dLbl>
            <c:dLbl>
              <c:idx val="4"/>
              <c:layout>
                <c:manualLayout>
                  <c:x val="2.4725274725274748E-2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F5-420E-B84C-6BC269F1053C}"/>
                </c:ext>
              </c:extLst>
            </c:dLbl>
            <c:dLbl>
              <c:idx val="5"/>
              <c:layout>
                <c:manualLayout>
                  <c:x val="2.7472527472527496E-2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F5-420E-B84C-6BC269F10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Φύλλο1!$A$2:$A$7</c:f>
              <c:strCache>
                <c:ptCount val="6"/>
                <c:pt idx="0">
                  <c:v>Έγγαμος/η</c:v>
                </c:pt>
                <c:pt idx="1">
                  <c:v>Άγαμος/η</c:v>
                </c:pt>
                <c:pt idx="2">
                  <c:v>Χήρος/α</c:v>
                </c:pt>
                <c:pt idx="3">
                  <c:v>Διαζευγμένος/η</c:v>
                </c:pt>
                <c:pt idx="4">
                  <c:v>Σε διάσταση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0.62302158273381325</c:v>
                </c:pt>
                <c:pt idx="1">
                  <c:v>0.19856115107913674</c:v>
                </c:pt>
                <c:pt idx="2">
                  <c:v>0.1179856115107914</c:v>
                </c:pt>
                <c:pt idx="3">
                  <c:v>5.0359712230215833E-2</c:v>
                </c:pt>
                <c:pt idx="4">
                  <c:v>5.7553956834532436E-3</c:v>
                </c:pt>
                <c:pt idx="5">
                  <c:v>4.3165467625899305E-3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F5-420E-B84C-6BC269F1053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F7F5-420E-B84C-6BC269F1053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F7F5-420E-B84C-6BC269F1053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F7F5-420E-B84C-6BC269F1053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C-F7F5-420E-B84C-6BC269F1053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F7F5-420E-B84C-6BC269F1053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E-F7F5-420E-B84C-6BC269F1053C}"/>
              </c:ext>
            </c:extLst>
          </c:dPt>
          <c:cat>
            <c:strRef>
              <c:f>Φύλλο1!$A$2:$A$7</c:f>
              <c:strCache>
                <c:ptCount val="6"/>
                <c:pt idx="0">
                  <c:v>Έγγαμος/η</c:v>
                </c:pt>
                <c:pt idx="1">
                  <c:v>Άγαμος/η</c:v>
                </c:pt>
                <c:pt idx="2">
                  <c:v>Χήρος/α</c:v>
                </c:pt>
                <c:pt idx="3">
                  <c:v>Διαζευγμένος/η</c:v>
                </c:pt>
                <c:pt idx="4">
                  <c:v>Σε διάσταση</c:v>
                </c:pt>
                <c:pt idx="5">
                  <c:v>ΔΓ/ΔΑ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7.5000000000000011E-2</c:v>
                </c:pt>
                <c:pt idx="1">
                  <c:v>7.5000000000000011E-2</c:v>
                </c:pt>
                <c:pt idx="2">
                  <c:v>7.5000000000000011E-2</c:v>
                </c:pt>
                <c:pt idx="3">
                  <c:v>7.5000000000000011E-2</c:v>
                </c:pt>
                <c:pt idx="4">
                  <c:v>7.5000000000000011E-2</c:v>
                </c:pt>
                <c:pt idx="5">
                  <c:v>7.5000000000000011E-2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7F5-420E-B84C-6BC269F10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8987776"/>
        <c:axId val="178989312"/>
      </c:barChart>
      <c:catAx>
        <c:axId val="178987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8989312"/>
        <c:crosses val="autoZero"/>
        <c:auto val="1"/>
        <c:lblAlgn val="ctr"/>
        <c:lblOffset val="100"/>
        <c:noMultiLvlLbl val="0"/>
      </c:catAx>
      <c:valAx>
        <c:axId val="1789893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7898777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14272735138881"/>
          <c:y val="4.2288611686620944E-2"/>
          <c:w val="0.51737095363079644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5B-4E87-932A-A72006E3F4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55B-4E87-932A-A72006E3F4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5B-4E87-932A-A72006E3F4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55B-4E87-932A-A72006E3F4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5B-4E87-932A-A72006E3F468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10C-42AF-9B81-B5851A7286D3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D10C-42AF-9B81-B5851A7286D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10C-42AF-9B81-B5851A7286D3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D10C-42AF-9B81-B5851A7286D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D10C-42AF-9B81-B5851A7286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10C-42AF-9B81-B5851A7286D3}"/>
              </c:ext>
            </c:extLst>
          </c:dPt>
          <c:dLbls>
            <c:dLbl>
              <c:idx val="0"/>
              <c:layout>
                <c:manualLayout>
                  <c:x val="0.2747252747252745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5B-4E87-932A-A72006E3F468}"/>
                </c:ext>
              </c:extLst>
            </c:dLbl>
            <c:dLbl>
              <c:idx val="1"/>
              <c:layout>
                <c:manualLayout>
                  <c:x val="0.15659340659340679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5B-4E87-932A-A72006E3F468}"/>
                </c:ext>
              </c:extLst>
            </c:dLbl>
            <c:dLbl>
              <c:idx val="2"/>
              <c:layout>
                <c:manualLayout>
                  <c:x val="9.8901098901098994E-2"/>
                  <c:y val="-8.9711249861371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5B-4E87-932A-A72006E3F468}"/>
                </c:ext>
              </c:extLst>
            </c:dLbl>
            <c:dLbl>
              <c:idx val="3"/>
              <c:layout>
                <c:manualLayout>
                  <c:x val="8.379120879120884E-2"/>
                  <c:y val="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5B-4E87-932A-A72006E3F468}"/>
                </c:ext>
              </c:extLst>
            </c:dLbl>
            <c:dLbl>
              <c:idx val="4"/>
              <c:layout>
                <c:manualLayout>
                  <c:x val="8.5164835164835251E-2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5B-4E87-932A-A72006E3F468}"/>
                </c:ext>
              </c:extLst>
            </c:dLbl>
            <c:dLbl>
              <c:idx val="5"/>
              <c:layout>
                <c:manualLayout>
                  <c:x val="7.5549450549450448E-2"/>
                  <c:y val="8.2234362394552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5B-4E87-932A-A72006E3F468}"/>
                </c:ext>
              </c:extLst>
            </c:dLbl>
            <c:dLbl>
              <c:idx val="6"/>
              <c:layout>
                <c:manualLayout>
                  <c:x val="7.9670329670329665E-2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0C-42AF-9B81-B5851A7286D3}"/>
                </c:ext>
              </c:extLst>
            </c:dLbl>
            <c:dLbl>
              <c:idx val="7"/>
              <c:layout>
                <c:manualLayout>
                  <c:x val="6.8681318681318687E-2"/>
                  <c:y val="4.4857390900171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0C-42AF-9B81-B5851A7286D3}"/>
                </c:ext>
              </c:extLst>
            </c:dLbl>
            <c:dLbl>
              <c:idx val="8"/>
              <c:layout>
                <c:manualLayout>
                  <c:x val="6.0439560439560454E-2"/>
                  <c:y val="8.2234362394552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0C-42AF-9B81-B5851A7286D3}"/>
                </c:ext>
              </c:extLst>
            </c:dLbl>
            <c:dLbl>
              <c:idx val="9"/>
              <c:layout>
                <c:manualLayout>
                  <c:x val="6.1813186813186753E-2"/>
                  <c:y val="6.7283437396028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10C-42AF-9B81-B5851A7286D3}"/>
                </c:ext>
              </c:extLst>
            </c:dLbl>
            <c:dLbl>
              <c:idx val="10"/>
              <c:layout>
                <c:manualLayout>
                  <c:x val="5.4945054945054944E-2"/>
                  <c:y val="-4.4855624930686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0C-42AF-9B81-B5851A7286D3}"/>
                </c:ext>
              </c:extLst>
            </c:dLbl>
            <c:dLbl>
              <c:idx val="11"/>
              <c:layout>
                <c:manualLayout>
                  <c:x val="7.28021978021977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10C-42AF-9B81-B5851A7286D3}"/>
                </c:ext>
              </c:extLst>
            </c:dLbl>
            <c:dLbl>
              <c:idx val="12"/>
              <c:layout>
                <c:manualLayout>
                  <c:x val="5.0824175824175817E-2"/>
                  <c:y val="4.4855624930687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0C-42AF-9B81-B5851A728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Φύλλο1!$A$2:$A$14</c:f>
              <c:strCache>
                <c:ptCount val="13"/>
                <c:pt idx="0">
                  <c:v>Αττικής</c:v>
                </c:pt>
                <c:pt idx="1">
                  <c:v>Κ. Μακεδονίας</c:v>
                </c:pt>
                <c:pt idx="2">
                  <c:v>Θεσσαλίας</c:v>
                </c:pt>
                <c:pt idx="3">
                  <c:v>Δυτ. Ελλάδας</c:v>
                </c:pt>
                <c:pt idx="4">
                  <c:v>Κρήτης</c:v>
                </c:pt>
                <c:pt idx="5">
                  <c:v>Αν. Μακεδονίας - Θράκης</c:v>
                </c:pt>
                <c:pt idx="6">
                  <c:v>Πελοποννήσου</c:v>
                </c:pt>
                <c:pt idx="7">
                  <c:v>Στερεάς Ελλάδας</c:v>
                </c:pt>
                <c:pt idx="8">
                  <c:v>Ηπείρου</c:v>
                </c:pt>
                <c:pt idx="9">
                  <c:v>Ν. Αιγαίου</c:v>
                </c:pt>
                <c:pt idx="10">
                  <c:v>Δυτ. Μακεδονίας</c:v>
                </c:pt>
                <c:pt idx="11">
                  <c:v>Β. Αιγαίου</c:v>
                </c:pt>
                <c:pt idx="12">
                  <c:v>Ιονίου</c:v>
                </c:pt>
              </c:strCache>
            </c:strRef>
          </c:cat>
          <c:val>
            <c:numRef>
              <c:f>Φύλλο1!$B$2:$B$14</c:f>
              <c:numCache>
                <c:formatCode>0.0%</c:formatCode>
                <c:ptCount val="13"/>
                <c:pt idx="0">
                  <c:v>0.37015781922525137</c:v>
                </c:pt>
                <c:pt idx="1">
                  <c:v>0.17503586800573889</c:v>
                </c:pt>
                <c:pt idx="2">
                  <c:v>6.5997130559540929E-2</c:v>
                </c:pt>
                <c:pt idx="3">
                  <c:v>6.1692969870875192E-2</c:v>
                </c:pt>
                <c:pt idx="4">
                  <c:v>6.0258249641319907E-2</c:v>
                </c:pt>
                <c:pt idx="5">
                  <c:v>5.4519368723098996E-2</c:v>
                </c:pt>
                <c:pt idx="6">
                  <c:v>4.8780487804878106E-2</c:v>
                </c:pt>
                <c:pt idx="7">
                  <c:v>4.4476327116212397E-2</c:v>
                </c:pt>
                <c:pt idx="8">
                  <c:v>3.0129124820659981E-2</c:v>
                </c:pt>
                <c:pt idx="9">
                  <c:v>3.0129124820659981E-2</c:v>
                </c:pt>
                <c:pt idx="10">
                  <c:v>2.2955523672883792E-2</c:v>
                </c:pt>
                <c:pt idx="11">
                  <c:v>1.865136298421808E-2</c:v>
                </c:pt>
                <c:pt idx="12">
                  <c:v>1.721664275466284E-2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5B-4E87-932A-A72006E3F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9114752"/>
        <c:axId val="179116288"/>
      </c:barChart>
      <c:catAx>
        <c:axId val="179114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9116288"/>
        <c:crosses val="autoZero"/>
        <c:auto val="1"/>
        <c:lblAlgn val="ctr"/>
        <c:lblOffset val="100"/>
        <c:noMultiLvlLbl val="0"/>
      </c:catAx>
      <c:valAx>
        <c:axId val="1791162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7911475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18666176343342"/>
          <c:y val="0.14417233601737159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537D-49D9-9D20-E34C71B9392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537D-49D9-9D20-E34C71B9392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537D-49D9-9D20-E34C71B939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537D-49D9-9D20-E34C71B9392A}"/>
              </c:ext>
            </c:extLst>
          </c:dPt>
          <c:dLbls>
            <c:dLbl>
              <c:idx val="0"/>
              <c:layout>
                <c:manualLayout>
                  <c:x val="7.1428571428571425E-2"/>
                  <c:y val="-0.199607530941551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D-49D9-9D20-E34C71B9392A}"/>
                </c:ext>
              </c:extLst>
            </c:dLbl>
            <c:dLbl>
              <c:idx val="1"/>
              <c:layout>
                <c:manualLayout>
                  <c:x val="0.18681318681318695"/>
                  <c:y val="-0.114381843573248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D-49D9-9D20-E34C71B9392A}"/>
                </c:ext>
              </c:extLst>
            </c:dLbl>
            <c:dLbl>
              <c:idx val="2"/>
              <c:layout>
                <c:manualLayout>
                  <c:x val="-0.1895604395604398"/>
                  <c:y val="-8.2234362394552394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D-49D9-9D20-E34C71B9392A}"/>
                </c:ext>
              </c:extLst>
            </c:dLbl>
            <c:dLbl>
              <c:idx val="3"/>
              <c:layout>
                <c:manualLayout>
                  <c:x val="-0.21703296703296718"/>
                  <c:y val="-0.139052437285125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D-49D9-9D20-E34C71B93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Δυσαρεστημένος/η</c:v>
                </c:pt>
                <c:pt idx="2">
                  <c:v>Ικανοποιημένος/η</c:v>
                </c:pt>
                <c:pt idx="3">
                  <c:v>Ούτε ικανοποιημένος, ούτε δυσαρεστημένος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2.298850574712645E-2</c:v>
                </c:pt>
                <c:pt idx="1">
                  <c:v>0.56896551724137978</c:v>
                </c:pt>
                <c:pt idx="2">
                  <c:v>0.21120689655172425</c:v>
                </c:pt>
                <c:pt idx="3">
                  <c:v>0.19683908045977022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7D-49D9-9D20-E34C71B93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 w="25368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5015401538597504E-2"/>
          <c:w val="0.90989222870411168"/>
          <c:h val="0.78682265419882214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Δυσαρεστημένος/η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562677677679957E-2"/>
                  <c:y val="1.7969640807295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98-4704-A429-B032A59271AA}"/>
                </c:ext>
              </c:extLst>
            </c:dLbl>
            <c:dLbl>
              <c:idx val="1"/>
              <c:layout>
                <c:manualLayout>
                  <c:x val="-4.1588202136564854E-3"/>
                  <c:y val="5.647601396578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98-4704-A429-B032A5927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0.34700000000000014</c:v>
                </c:pt>
                <c:pt idx="1">
                  <c:v>0.56899999999999995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8-4704-A429-B032A59271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ικανοποιημένος, ούτε δυσαρεστημένος (αυθ.)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7335224486784116E-2"/>
                  <c:y val="-1.026836617559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98-4704-A429-B032A5927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Φύλλο1!$C$2:$C$3</c:f>
              <c:numCache>
                <c:formatCode>0.00%</c:formatCode>
                <c:ptCount val="2"/>
                <c:pt idx="0">
                  <c:v>0.22600000000000001</c:v>
                </c:pt>
                <c:pt idx="1">
                  <c:v>0.19700000000000001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98-4704-A429-B032A59271AA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Ικανοποιημένος/η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566647877386188E-2"/>
                  <c:y val="-4.8774739334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98-4704-A429-B032A59271AA}"/>
                </c:ext>
              </c:extLst>
            </c:dLbl>
            <c:dLbl>
              <c:idx val="1"/>
              <c:layout>
                <c:manualLayout>
                  <c:x val="-1.016588752951541E-16"/>
                  <c:y val="-5.904310550968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98-4704-A429-B032A5927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Φύλλο1!$D$2:$D$3</c:f>
              <c:numCache>
                <c:formatCode>0.00%</c:formatCode>
                <c:ptCount val="2"/>
                <c:pt idx="0">
                  <c:v>0.40700000000000008</c:v>
                </c:pt>
                <c:pt idx="1">
                  <c:v>0.21100000000000008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98-4704-A429-B032A59271AA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ΔΓ/ΔΑ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4662777533051E-2"/>
                  <c:y val="-5.390892242188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98-4704-A429-B032A5927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Φύλλο1!$A$2:$A$3</c:f>
              <c:strCache>
                <c:ptCount val="2"/>
                <c:pt idx="0">
                  <c:v>ΑΠΡΙΛΙΟΣ 2023</c:v>
                </c:pt>
                <c:pt idx="1">
                  <c:v>ΜΑΡΤΙΟΣ 2024</c:v>
                </c:pt>
              </c:strCache>
            </c:strRef>
          </c:cat>
          <c:val>
            <c:numRef>
              <c:f>Φύλλο1!$E$2:$E$3</c:f>
              <c:numCache>
                <c:formatCode>0.00%</c:formatCode>
                <c:ptCount val="2"/>
                <c:pt idx="0">
                  <c:v>2.0000000000000011E-2</c:v>
                </c:pt>
                <c:pt idx="1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98-4704-A429-B032A5927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53536"/>
        <c:axId val="159172096"/>
      </c:lineChart>
      <c:catAx>
        <c:axId val="15915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9172096"/>
        <c:crosses val="autoZero"/>
        <c:auto val="1"/>
        <c:lblAlgn val="ctr"/>
        <c:lblOffset val="100"/>
        <c:noMultiLvlLbl val="0"/>
      </c:catAx>
      <c:valAx>
        <c:axId val="1591720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915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249051112227882E-2"/>
          <c:y val="1.5402549263396336E-2"/>
          <c:w val="0.89999991267569179"/>
          <c:h val="5.1643211467905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14272735138881"/>
          <c:y val="4.2288611686620944E-2"/>
          <c:w val="0.51737095363079644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AFC-46D7-8CDD-E9DC038FCC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AFC-46D7-8CDD-E9DC038FCC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AFC-46D7-8CDD-E9DC038FCCB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AFC-46D7-8CDD-E9DC038FCC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AFC-46D7-8CDD-E9DC038FCCB5}"/>
              </c:ext>
            </c:extLst>
          </c:dPt>
          <c:dLbls>
            <c:dLbl>
              <c:idx val="0"/>
              <c:layout>
                <c:manualLayout>
                  <c:x val="0.2788461538461538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FC-46D7-8CDD-E9DC038FCCB5}"/>
                </c:ext>
              </c:extLst>
            </c:dLbl>
            <c:dLbl>
              <c:idx val="1"/>
              <c:layout>
                <c:manualLayout>
                  <c:x val="0.1771978021978024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C-46D7-8CDD-E9DC038FCCB5}"/>
                </c:ext>
              </c:extLst>
            </c:dLbl>
            <c:dLbl>
              <c:idx val="2"/>
              <c:layout>
                <c:manualLayout>
                  <c:x val="0.13186813186813198"/>
                  <c:y val="-8.9711249861370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FC-46D7-8CDD-E9DC038FCCB5}"/>
                </c:ext>
              </c:extLst>
            </c:dLbl>
            <c:dLbl>
              <c:idx val="3"/>
              <c:layout>
                <c:manualLayout>
                  <c:x val="0.1112637362637363"/>
                  <c:y val="1.569946872573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FC-46D7-8CDD-E9DC038FCCB5}"/>
                </c:ext>
              </c:extLst>
            </c:dLbl>
            <c:dLbl>
              <c:idx val="4"/>
              <c:layout>
                <c:manualLayout>
                  <c:x val="8.379120879120884E-2"/>
                  <c:y val="6.7283437396028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FC-46D7-8CDD-E9DC038FCCB5}"/>
                </c:ext>
              </c:extLst>
            </c:dLbl>
            <c:dLbl>
              <c:idx val="5"/>
              <c:layout>
                <c:manualLayout>
                  <c:x val="9.065934065934067E-2"/>
                  <c:y val="2.2427812465343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FC-46D7-8CDD-E9DC038FCCB5}"/>
                </c:ext>
              </c:extLst>
            </c:dLbl>
            <c:dLbl>
              <c:idx val="6"/>
              <c:layout>
                <c:manualLayout>
                  <c:x val="3.5714285714285664E-2"/>
                  <c:y val="-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E0-48FF-9724-F0C3E2DF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Πολύ καλό/καλό επίπεδο ιατρικού προσωπικού</c:v>
                </c:pt>
                <c:pt idx="1">
                  <c:v>Πολύ καλό επίπεδο/καλό νοσηλευτικού προσωπικού</c:v>
                </c:pt>
                <c:pt idx="2">
                  <c:v>Καλή/πολύ καλή οργάνωση</c:v>
                </c:pt>
                <c:pt idx="3">
                  <c:v>Καλός/πολύ καλός εξοπλισμός</c:v>
                </c:pt>
                <c:pt idx="4">
                  <c:v>Καλές/πολύ καλές  κτιριακές εγκαταστάσεις</c:v>
                </c:pt>
                <c:pt idx="5">
                  <c:v>Καλή/πολύ καλή αναλογία προσωπικού/ασθενών</c:v>
                </c:pt>
                <c:pt idx="6">
                  <c:v>ΔΓ/ΔΑ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0.91095890410958935</c:v>
                </c:pt>
                <c:pt idx="1">
                  <c:v>0.51724137931034486</c:v>
                </c:pt>
                <c:pt idx="2">
                  <c:v>0.34507042253521131</c:v>
                </c:pt>
                <c:pt idx="3">
                  <c:v>0.26760563380281688</c:v>
                </c:pt>
                <c:pt idx="4">
                  <c:v>0.13380281690140838</c:v>
                </c:pt>
                <c:pt idx="5">
                  <c:v>0.13986013986013998</c:v>
                </c:pt>
                <c:pt idx="6">
                  <c:v>3.3557046979865786E-2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FC-46D7-8CDD-E9DC038FC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0969472"/>
        <c:axId val="160971008"/>
      </c:barChart>
      <c:catAx>
        <c:axId val="160969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0971008"/>
        <c:crosses val="autoZero"/>
        <c:auto val="1"/>
        <c:lblAlgn val="ctr"/>
        <c:lblOffset val="100"/>
        <c:noMultiLvlLbl val="0"/>
      </c:catAx>
      <c:valAx>
        <c:axId val="16097100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096947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8954505686789"/>
          <c:y val="1.1224981918973267E-2"/>
          <c:w val="0.47431539807524087"/>
          <c:h val="0.968221449150686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8A6-4110-9F5A-B9FA2C0137E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A6-4110-9F5A-B9FA2C0137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8A6-4110-9F5A-B9FA2C0137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A6-4110-9F5A-B9FA2C0137E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8A6-4110-9F5A-B9FA2C0137E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8A6-4110-9F5A-B9FA2C0137E3}"/>
              </c:ext>
            </c:extLst>
          </c:dPt>
          <c:dLbls>
            <c:dLbl>
              <c:idx val="0"/>
              <c:layout>
                <c:manualLayout>
                  <c:x val="0.28159340659340643"/>
                  <c:y val="-1.345668747920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A6-4110-9F5A-B9FA2C0137E3}"/>
                </c:ext>
              </c:extLst>
            </c:dLbl>
            <c:dLbl>
              <c:idx val="1"/>
              <c:layout>
                <c:manualLayout>
                  <c:x val="0.25961538461538453"/>
                  <c:y val="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A6-4110-9F5A-B9FA2C0137E3}"/>
                </c:ext>
              </c:extLst>
            </c:dLbl>
            <c:dLbl>
              <c:idx val="2"/>
              <c:layout>
                <c:manualLayout>
                  <c:x val="0.20467032967032966"/>
                  <c:y val="6.7283437396029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A6-4110-9F5A-B9FA2C0137E3}"/>
                </c:ext>
              </c:extLst>
            </c:dLbl>
            <c:dLbl>
              <c:idx val="3"/>
              <c:layout>
                <c:manualLayout>
                  <c:x val="0.19917582417582427"/>
                  <c:y val="-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A6-4110-9F5A-B9FA2C0137E3}"/>
                </c:ext>
              </c:extLst>
            </c:dLbl>
            <c:dLbl>
              <c:idx val="4"/>
              <c:layout>
                <c:manualLayout>
                  <c:x val="0.15521978021978031"/>
                  <c:y val="4.4855624930686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A6-4110-9F5A-B9FA2C0137E3}"/>
                </c:ext>
              </c:extLst>
            </c:dLbl>
            <c:dLbl>
              <c:idx val="5"/>
              <c:layout>
                <c:manualLayout>
                  <c:x val="0.12362637362637369"/>
                  <c:y val="-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A6-4110-9F5A-B9FA2C0137E3}"/>
                </c:ext>
              </c:extLst>
            </c:dLbl>
            <c:dLbl>
              <c:idx val="6"/>
              <c:layout>
                <c:manualLayout>
                  <c:x val="0.10302197802197806"/>
                  <c:y val="1.12139062326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A6-4110-9F5A-B9FA2C0137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Όχι Καλή οργάνωση</c:v>
                </c:pt>
                <c:pt idx="1">
                  <c:v>Όχι  καλή αναλογία προσωπικού/ασθενών</c:v>
                </c:pt>
                <c:pt idx="2">
                  <c:v>Όχι καλές  κτιριακές εγκαταστάσεις</c:v>
                </c:pt>
                <c:pt idx="3">
                  <c:v>Όχι καλός εξοπλισμός</c:v>
                </c:pt>
                <c:pt idx="4">
                  <c:v>Όχι καλό επίπεδο ιατρικού προσωπικού</c:v>
                </c:pt>
                <c:pt idx="5">
                  <c:v>Όχι  καλό επίπεδο  νοσηλευτικού προσωπικού</c:v>
                </c:pt>
                <c:pt idx="6">
                  <c:v>ΔΓ/ΔΑ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0.75376884422110602</c:v>
                </c:pt>
                <c:pt idx="1">
                  <c:v>0.69444444444444464</c:v>
                </c:pt>
                <c:pt idx="2">
                  <c:v>0.51262626262626254</c:v>
                </c:pt>
                <c:pt idx="3">
                  <c:v>0.47222222222222232</c:v>
                </c:pt>
                <c:pt idx="4">
                  <c:v>0.20759493670886092</c:v>
                </c:pt>
                <c:pt idx="5">
                  <c:v>0.18796992481203029</c:v>
                </c:pt>
                <c:pt idx="6">
                  <c:v>1.5113350125944574E-2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A6-4110-9F5A-B9FA2C013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464320"/>
        <c:axId val="161465856"/>
      </c:barChart>
      <c:catAx>
        <c:axId val="161464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1465856"/>
        <c:crosses val="autoZero"/>
        <c:auto val="1"/>
        <c:lblAlgn val="ctr"/>
        <c:lblOffset val="100"/>
        <c:noMultiLvlLbl val="0"/>
      </c:catAx>
      <c:valAx>
        <c:axId val="1614658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1464320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14272735138881"/>
          <c:y val="4.2288611686620944E-2"/>
          <c:w val="0.51737095363079644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983-4126-B5FB-F546A91105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983-4126-B5FB-F546A91105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983-4126-B5FB-F546A91105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983-4126-B5FB-F546A91105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C983-4126-B5FB-F546A911056B}"/>
              </c:ext>
            </c:extLst>
          </c:dPt>
          <c:dLbls>
            <c:dLbl>
              <c:idx val="0"/>
              <c:layout>
                <c:manualLayout>
                  <c:x val="0.2788461538461538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3-4126-B5FB-F546A911056B}"/>
                </c:ext>
              </c:extLst>
            </c:dLbl>
            <c:dLbl>
              <c:idx val="1"/>
              <c:layout>
                <c:manualLayout>
                  <c:x val="0.23076923076923087"/>
                  <c:y val="1.765969485460067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83-4126-B5FB-F546A911056B}"/>
                </c:ext>
              </c:extLst>
            </c:dLbl>
            <c:dLbl>
              <c:idx val="2"/>
              <c:layout>
                <c:manualLayout>
                  <c:x val="0.13186813186813198"/>
                  <c:y val="-8.9711249861370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83-4126-B5FB-F546A911056B}"/>
                </c:ext>
              </c:extLst>
            </c:dLbl>
            <c:dLbl>
              <c:idx val="3"/>
              <c:layout>
                <c:manualLayout>
                  <c:x val="0.1112637362637363"/>
                  <c:y val="1.569946872573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83-4126-B5FB-F546A911056B}"/>
                </c:ext>
              </c:extLst>
            </c:dLbl>
            <c:dLbl>
              <c:idx val="4"/>
              <c:layout>
                <c:manualLayout>
                  <c:x val="8.379120879120884E-2"/>
                  <c:y val="6.7283437396028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83-4126-B5FB-F546A911056B}"/>
                </c:ext>
              </c:extLst>
            </c:dLbl>
            <c:dLbl>
              <c:idx val="5"/>
              <c:layout>
                <c:manualLayout>
                  <c:x val="9.065934065934067E-2"/>
                  <c:y val="2.2427812465343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83-4126-B5FB-F546A911056B}"/>
                </c:ext>
              </c:extLst>
            </c:dLbl>
            <c:dLbl>
              <c:idx val="6"/>
              <c:layout>
                <c:manualLayout>
                  <c:x val="3.5714285714285664E-2"/>
                  <c:y val="-2.242781246534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83-4126-B5FB-F546A9110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Ιδιωτικά ιατρεία</c:v>
                </c:pt>
                <c:pt idx="1">
                  <c:v>Νοσοκομεία</c:v>
                </c:pt>
                <c:pt idx="2">
                  <c:v>Συμβεβλημένους Ιατρούς με ΕΟΠΥΥ</c:v>
                </c:pt>
                <c:pt idx="3">
                  <c:v>Ιδιωτικά πολυιατρεία/κλινικές</c:v>
                </c:pt>
                <c:pt idx="4">
                  <c:v>Κέντρα υγείας-Ιατρεία ΠΕΔΥ 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0.6523605150214592</c:v>
                </c:pt>
                <c:pt idx="1">
                  <c:v>0.48489208633093545</c:v>
                </c:pt>
                <c:pt idx="2">
                  <c:v>0.18208092485549143</c:v>
                </c:pt>
                <c:pt idx="3">
                  <c:v>0.11637931034482751</c:v>
                </c:pt>
                <c:pt idx="4">
                  <c:v>4.4412607449856804E-2</c:v>
                </c:pt>
                <c:pt idx="5">
                  <c:v>7.1839080459770114E-3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83-4126-B5FB-F546A9110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2852864"/>
        <c:axId val="162854400"/>
      </c:barChart>
      <c:catAx>
        <c:axId val="162852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2854400"/>
        <c:crosses val="autoZero"/>
        <c:auto val="1"/>
        <c:lblAlgn val="ctr"/>
        <c:lblOffset val="100"/>
        <c:noMultiLvlLbl val="0"/>
      </c:catAx>
      <c:valAx>
        <c:axId val="16285440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285286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39545056867889"/>
          <c:y val="4.6774204569689545E-2"/>
          <c:w val="0.49792650918635212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8A9-4AF6-8305-2236BBE3816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9-4AF6-8305-2236BBE3816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8A9-4AF6-8305-2236BBE3816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9-4AF6-8305-2236BBE381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8A9-4AF6-8305-2236BBE38165}"/>
              </c:ext>
            </c:extLst>
          </c:dPt>
          <c:dLbls>
            <c:dLbl>
              <c:idx val="0"/>
              <c:layout>
                <c:manualLayout>
                  <c:x val="0.30906593406593408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A9-4AF6-8305-2236BBE38165}"/>
                </c:ext>
              </c:extLst>
            </c:dLbl>
            <c:dLbl>
              <c:idx val="1"/>
              <c:layout>
                <c:manualLayout>
                  <c:x val="0.17170329670329679"/>
                  <c:y val="-4.485562493068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A9-4AF6-8305-2236BBE38165}"/>
                </c:ext>
              </c:extLst>
            </c:dLbl>
            <c:dLbl>
              <c:idx val="2"/>
              <c:layout>
                <c:manualLayout>
                  <c:x val="0.1648351648351648"/>
                  <c:y val="-4.4855624930684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A9-4AF6-8305-2236BBE38165}"/>
                </c:ext>
              </c:extLst>
            </c:dLbl>
            <c:dLbl>
              <c:idx val="3"/>
              <c:layout>
                <c:manualLayout>
                  <c:x val="0.130494505494505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A9-4AF6-8305-2236BBE38165}"/>
                </c:ext>
              </c:extLst>
            </c:dLbl>
            <c:dLbl>
              <c:idx val="4"/>
              <c:layout>
                <c:manualLayout>
                  <c:x val="0.14010989010989008"/>
                  <c:y val="-8.9711249861372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A9-4AF6-8305-2236BBE38165}"/>
                </c:ext>
              </c:extLst>
            </c:dLbl>
            <c:dLbl>
              <c:idx val="5"/>
              <c:layout>
                <c:manualLayout>
                  <c:x val="0.1112637362637363"/>
                  <c:y val="4.4855624930687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A9-4AF6-8305-2236BBE38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Ικανοποιημένος/η και από τα δύο</c:v>
                </c:pt>
                <c:pt idx="1">
                  <c:v>Ικανοποιημένος από ιδιώτη, όχι από κλινική</c:v>
                </c:pt>
                <c:pt idx="2">
                  <c:v>Ούτε ικανοποιημένος, ούτε δυσαρεστημένος (αυθ.)</c:v>
                </c:pt>
                <c:pt idx="3">
                  <c:v>Δυσαρεστημένος/η και από τα δύο</c:v>
                </c:pt>
                <c:pt idx="4">
                  <c:v>ΔΓ/ΔΑ</c:v>
                </c:pt>
                <c:pt idx="5">
                  <c:v>Ικανοποιημένος από κλινική , όχι ιδιώτη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0.58732876712328752</c:v>
                </c:pt>
                <c:pt idx="1">
                  <c:v>0.18150684931506858</c:v>
                </c:pt>
                <c:pt idx="2">
                  <c:v>0.12328767123287672</c:v>
                </c:pt>
                <c:pt idx="3">
                  <c:v>5.9931506849315121E-2</c:v>
                </c:pt>
                <c:pt idx="4">
                  <c:v>3.4246575342465752E-2</c:v>
                </c:pt>
                <c:pt idx="5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A9-4AF6-8305-2236BBE38165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38A9-4AF6-8305-2236BBE38165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38A9-4AF6-8305-2236BBE38165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38A9-4AF6-8305-2236BBE38165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38A9-4AF6-8305-2236BBE38165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C-38A9-4AF6-8305-2236BBE38165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38A9-4AF6-8305-2236BBE38165}"/>
              </c:ext>
            </c:extLst>
          </c:dPt>
          <c:cat>
            <c:strRef>
              <c:f>Φύλλο1!$A$2:$A$7</c:f>
              <c:strCache>
                <c:ptCount val="6"/>
                <c:pt idx="0">
                  <c:v>Ικανοποιημένος/η και από τα δύο</c:v>
                </c:pt>
                <c:pt idx="1">
                  <c:v>Ικανοποιημένος από ιδιώτη, όχι από κλινική</c:v>
                </c:pt>
                <c:pt idx="2">
                  <c:v>Ούτε ικανοποιημένος, ούτε δυσαρεστημένος (αυθ.)</c:v>
                </c:pt>
                <c:pt idx="3">
                  <c:v>Δυσαρεστημένος/η και από τα δύο</c:v>
                </c:pt>
                <c:pt idx="4">
                  <c:v>ΔΓ/ΔΑ</c:v>
                </c:pt>
                <c:pt idx="5">
                  <c:v>Ικανοποιημένος από κλινική , όχι ιδιώτη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7.5000000000000011E-2</c:v>
                </c:pt>
                <c:pt idx="1">
                  <c:v>7.5000000000000011E-2</c:v>
                </c:pt>
                <c:pt idx="2">
                  <c:v>7.5000000000000011E-2</c:v>
                </c:pt>
                <c:pt idx="3">
                  <c:v>7.5000000000000011E-2</c:v>
                </c:pt>
                <c:pt idx="4">
                  <c:v>7.5000000000000011E-2</c:v>
                </c:pt>
                <c:pt idx="5">
                  <c:v>7.5000000000000011E-2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8A9-4AF6-8305-2236BBE38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3710080"/>
        <c:axId val="163711616"/>
      </c:barChart>
      <c:catAx>
        <c:axId val="163710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26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3711616"/>
        <c:crosses val="autoZero"/>
        <c:auto val="1"/>
        <c:lblAlgn val="ctr"/>
        <c:lblOffset val="100"/>
        <c:noMultiLvlLbl val="0"/>
      </c:catAx>
      <c:valAx>
        <c:axId val="16371161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3710080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B5A9-44C9-BBA7-7533797EC55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B5A9-44C9-BBA7-7533797EC55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B5A9-44C9-BBA7-7533797EC55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B5A9-44C9-BBA7-7533797EC55F}"/>
              </c:ext>
            </c:extLst>
          </c:dPt>
          <c:dLbls>
            <c:dLbl>
              <c:idx val="3"/>
              <c:layout>
                <c:manualLayout>
                  <c:x val="1.923076923076925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A9-44C9-BBA7-7533797EC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Έχει βελτιωθεί</c:v>
                </c:pt>
                <c:pt idx="1">
                  <c:v>Έχει χειροτερεύσει</c:v>
                </c:pt>
                <c:pt idx="2">
                  <c:v>ΔΓ/ΔΑ</c:v>
                </c:pt>
                <c:pt idx="3">
                  <c:v>Ούτε βελτιώθηκε, ούτε χειροτέρευσε 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0.15229885057471279</c:v>
                </c:pt>
                <c:pt idx="1">
                  <c:v>0.50431034482758585</c:v>
                </c:pt>
                <c:pt idx="2">
                  <c:v>7.183908045977011E-2</c:v>
                </c:pt>
                <c:pt idx="3">
                  <c:v>0.27155172413793099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9-44C9-BBA7-7533797E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25375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0.22963</cdr:x>
      <cdr:y>0.82013</cdr:y>
    </cdr:from>
    <cdr:to>
      <cdr:x>0.3037</cdr:x>
      <cdr:y>0.8872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10EF6D-D15A-3545-AB48-8C500BE20FD0}"/>
            </a:ext>
          </a:extLst>
        </cdr:cNvPr>
        <cdr:cNvSpPr txBox="1"/>
      </cdr:nvSpPr>
      <cdr:spPr>
        <a:xfrm xmlns:a="http://schemas.openxmlformats.org/drawingml/2006/main">
          <a:off x="2099733" y="4555169"/>
          <a:ext cx="677334" cy="3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09ED07-3B9F-48F8-B893-34A6747E38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0C7F9-B392-4DFF-AB03-1C3FB60546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499FED-26A7-4D64-86B7-527EDB47555C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A0DE67-0B4A-487E-A6F9-DD4951FB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607391-ED01-4712-B3C6-4DD4F9ABC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8C015-93CC-42F0-8DED-C821A5E21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BF7EE-FCA6-4430-BB99-8ACA29223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492DF8-59DE-4456-B704-8DFB57EF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134216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550A-B141-474D-80AD-130AF322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53858D-5A8B-4653-8261-4F860536A1B0}" type="datetimeFigureOut">
              <a:rPr lang="en-US"/>
              <a:pPr>
                <a:defRPr/>
              </a:pPr>
              <a:t>4/23/2024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5993-C640-437F-9D74-FBDC4B61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3FA2-DF8F-4751-AA36-F9DC510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05EA5B-953E-4616-9B31-6FFC4AE6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013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666C0-8689-4B4B-8E52-3E024CFE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EE6206-4E34-4F93-931E-17AF603A9CBA}" type="datetimeFigureOut">
              <a:rPr lang="en-US"/>
              <a:pPr>
                <a:defRPr/>
              </a:pPr>
              <a:t>4/23/2024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68B7E-65C0-4A31-9C45-C47B24F8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526B8-15C4-4F8D-A5C6-BB2C7362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A5E4A-CC8D-4392-8947-9CC004915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570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788017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1CEA7-8A7B-26F0-1EEE-9B01A40B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B98256-7861-4F2B-ACBA-07E8594141F6}" type="datetimeFigureOut">
              <a:rPr lang="en-US"/>
              <a:pPr>
                <a:defRPr/>
              </a:pPr>
              <a:t>4/23/2024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D9BB6-4DD6-4260-E521-F099F8F4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24D7-F9EC-30B8-01F2-7B7DD30A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09CC76-11E7-4F05-8635-6DA3B29F8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213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B2BB0-D4C4-F4D1-8211-6A9617B7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B33CE3-6611-4602-A93B-4A9C5E693214}" type="datetimeFigureOut">
              <a:rPr lang="en-US"/>
              <a:pPr>
                <a:defRPr/>
              </a:pPr>
              <a:t>4/23/2024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D5324-3F8A-E9A1-EB2E-B82B0CC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E3BF5-7B6C-5D1D-2872-753AEC4B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0C9EF7-EB05-4573-B539-E4B4AFF9B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518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D6993-108D-4A73-82DF-5496881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</p:sldLayoutIdLst>
  <p:hf sldNum="0" hdr="0" ft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D8D1BA-B8A2-4395-5795-3AFCE2434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9468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</p:sldLayoutIdLst>
  <p:hf sldNum="0"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13.xlsx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17.xlsx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18.xlsx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21.xlsx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24.xlsx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25.xlsx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27.xlsx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28.xlsx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30.xlsx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Excel_Worksheet31.xlsx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33.xlsx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34.xlsx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0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alpha val="84999"/>
              </a:srgbClr>
            </a:gs>
            <a:gs pos="14999">
              <a:srgbClr val="DCE1E6">
                <a:alpha val="87249"/>
              </a:srgbClr>
            </a:gs>
            <a:gs pos="31000">
              <a:srgbClr val="B9C2CE">
                <a:alpha val="89649"/>
              </a:srgbClr>
            </a:gs>
            <a:gs pos="50000">
              <a:srgbClr val="96A4B5">
                <a:alpha val="92500"/>
              </a:srgbClr>
            </a:gs>
            <a:gs pos="72000">
              <a:srgbClr val="414E5D">
                <a:alpha val="95800"/>
              </a:srgbClr>
            </a:gs>
            <a:gs pos="97000">
              <a:srgbClr val="2C343E">
                <a:alpha val="99550"/>
              </a:srgbClr>
            </a:gs>
            <a:gs pos="100000">
              <a:srgbClr val="2C343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928E622D-3DE1-4954-BB17-069CFFF7FBD1}"/>
              </a:ext>
            </a:extLst>
          </p:cNvPr>
          <p:cNvSpPr/>
          <p:nvPr/>
        </p:nvSpPr>
        <p:spPr>
          <a:xfrm>
            <a:off x="-6088063" y="-6896100"/>
            <a:ext cx="12131676" cy="13766800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504E-4B38-4503-AFDD-A56CDD577957}"/>
              </a:ext>
            </a:extLst>
          </p:cNvPr>
          <p:cNvSpPr txBox="1"/>
          <p:nvPr/>
        </p:nvSpPr>
        <p:spPr>
          <a:xfrm>
            <a:off x="4392613" y="4872038"/>
            <a:ext cx="457041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ΠΑΝΕΛΛΗΝΙΟΣ ΙΑΤΡΙΚΟΣ ΣΥΛΛΟΓΟΣ</a:t>
            </a:r>
            <a:endParaRPr lang="el-GR" sz="2000" b="1" u="sng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ΓΕΝΙΚΟ ΚΟΙΝΟ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ΜΑΡΤΙΟΣ 2024</a:t>
            </a: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14F0365D-AB53-4062-A496-E0FC65CE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181225"/>
            <a:ext cx="2813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78484" y="289907"/>
            <a:ext cx="1919288" cy="247650"/>
            <a:chOff x="6932" y="10280"/>
            <a:chExt cx="3022" cy="390"/>
          </a:xfrm>
        </p:grpSpPr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5183F82-3194-44BE-A114-C6B7C6B2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669D812-955C-49CD-A827-FCC39C81A8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0CD1334-48A4-48BD-A686-198BFA5E2DFE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29DD116B-24FB-4377-8702-59DFE93AE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325138"/>
              </p:ext>
            </p:extLst>
          </p:nvPr>
        </p:nvGraphicFramePr>
        <p:xfrm>
          <a:off x="2057400" y="2249488"/>
          <a:ext cx="4754563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2" imgW="5562696" imgH="4067203" progId="Excel.Sheet.12">
                  <p:embed/>
                </p:oleObj>
              </mc:Choice>
              <mc:Fallback>
                <p:oleObj name="Worksheet" r:id="rId2" imgW="5562696" imgH="406720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49488"/>
                        <a:ext cx="4754563" cy="347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D37B3610-584A-4D03-B5EA-4CF2AD4B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CD616C10-1318-4586-A145-448A989960E5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A5886C36-8251-43A5-BEDC-D64904DB3B39}"/>
              </a:ext>
            </a:extLst>
          </p:cNvPr>
          <p:cNvSpPr/>
          <p:nvPr/>
        </p:nvSpPr>
        <p:spPr>
          <a:xfrm>
            <a:off x="19843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 </a:t>
            </a: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ΠΟΛΛΑΠΛΕΣ ΕΠΙΛΟΓΕΣ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Βάση: Όσοι δήλωσαν ότι είναι ικανοποιημένοι</a:t>
            </a:r>
            <a:endParaRPr lang="en-US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id="{D9190F47-5B22-49EF-9393-4B6FE0FA7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41407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78DED770-E0A5-4A82-8906-817537D56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933160"/>
              </p:ext>
            </p:extLst>
          </p:nvPr>
        </p:nvGraphicFramePr>
        <p:xfrm>
          <a:off x="-50800" y="1296921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9B31B50D-16F0-4482-997E-CBF6DF59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629DD0C-9376-40DA-A256-A385FEC24A68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CA7C5FBC-8452-4730-AA7E-5CB00427483F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δυσαρέσκειά σας οφείλεται σε τι από τα παρακάτω; </a:t>
            </a: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ΠΟΛΛΑΠΛΕΣ ΕΠΙΛΟΓΕΣ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Βάση: Όσοι δήλωσαν ότι είναι δυσαρεστημένοι</a:t>
            </a:r>
            <a:endParaRPr lang="en-US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B9A7E335-F65B-4204-A729-728C1BBD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14608B5B-B501-4F6B-94D0-0140A3BD3731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A32A2128-9C06-471D-BD0B-B4A508004693}"/>
              </a:ext>
            </a:extLst>
          </p:cNvPr>
          <p:cNvSpPr/>
          <p:nvPr/>
        </p:nvSpPr>
        <p:spPr>
          <a:xfrm>
            <a:off x="1933571" y="-4187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σχέση με την ιατρική σας περίθαλψη, επισκέπτεστε κυρίως (συχνότερα): (ΈΩΣ 2 ΕΠΙΛΟΓΕΣ)</a:t>
            </a:r>
            <a:endParaRPr lang="en-US" sz="105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FEDC2C71-3666-48A0-8D2E-73BD51AE1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735430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EA019F73-C2D3-479E-BEB8-84841F42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4639D11C-AE9C-49E2-80C9-43065F0B784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559436EB-5BB5-4D46-B0FB-9822A882EE77}"/>
              </a:ext>
            </a:extLst>
          </p:cNvPr>
          <p:cNvSpPr/>
          <p:nvPr/>
        </p:nvSpPr>
        <p:spPr>
          <a:xfrm>
            <a:off x="1933572" y="-3176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 τι επισκέπτεστε κυρίως (συχνότερα);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ΈΩΣ 2 ΕΠΙΛΟΓΕΣ</a:t>
            </a: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C57233ED-0408-4195-A623-67FA5C43C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22090"/>
              </p:ext>
            </p:extLst>
          </p:nvPr>
        </p:nvGraphicFramePr>
        <p:xfrm>
          <a:off x="1446380" y="2120900"/>
          <a:ext cx="6840537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2" imgW="9677329" imgH="5585468" progId="Excel.Sheet.12">
                  <p:embed/>
                </p:oleObj>
              </mc:Choice>
              <mc:Fallback>
                <p:oleObj name="Worksheet" r:id="rId2" imgW="9677329" imgH="5585468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380" y="2120900"/>
                        <a:ext cx="6840537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EF5DCB1-2DB8-42F1-969A-1BDE71A5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AE041DD-6262-4941-9799-E7A7139C574E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B4F62333-240D-4989-9AFD-9CFEEF909790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</a:t>
            </a:r>
          </a:p>
        </p:txBody>
      </p:sp>
      <p:graphicFrame>
        <p:nvGraphicFramePr>
          <p:cNvPr id="11" name="Γράφημα 3">
            <a:extLst>
              <a:ext uri="{FF2B5EF4-FFF2-40B4-BE49-F238E27FC236}">
                <a16:creationId xmlns:a16="http://schemas.microsoft.com/office/drawing/2014/main" id="{3297BBAE-F517-410B-A6AC-48D33A1E9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828092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EF5DCB1-2DB8-42F1-969A-1BDE71A5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AE041DD-6262-4941-9799-E7A7139C574E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B4F62333-240D-4989-9AFD-9CFEEF909790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</a:t>
            </a:r>
          </a:p>
        </p:txBody>
      </p:sp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6AD2CA6A-0475-4615-9F1C-702985067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89038"/>
              </p:ext>
            </p:extLst>
          </p:nvPr>
        </p:nvGraphicFramePr>
        <p:xfrm>
          <a:off x="1166813" y="2138656"/>
          <a:ext cx="7121525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Worksheet" r:id="rId2" imgW="10073711" imgH="5585468" progId="Excel.Sheet.12">
                  <p:embed/>
                </p:oleObj>
              </mc:Choice>
              <mc:Fallback>
                <p:oleObj name="Worksheet" r:id="rId2" imgW="10073711" imgH="5585468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138656"/>
                        <a:ext cx="7121525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2426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EF5DCB1-2DB8-42F1-969A-1BDE71A5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AE041DD-6262-4941-9799-E7A7139C574E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B4F62333-240D-4989-9AFD-9CFEEF909790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</a:t>
            </a: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D348DA0A-99D1-44CE-A46B-5B701831E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57009"/>
              </p:ext>
            </p:extLst>
          </p:nvPr>
        </p:nvGraphicFramePr>
        <p:xfrm>
          <a:off x="2722547" y="1788281"/>
          <a:ext cx="4926013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Φύλλο εργασίας" r:id="rId2" imgW="4838767" imgH="5591163" progId="Excel.Sheet.12">
                  <p:embed/>
                </p:oleObj>
              </mc:Choice>
              <mc:Fallback>
                <p:oleObj name="Φύλλο εργασίας" r:id="rId2" imgW="4838767" imgH="559116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47" y="1788281"/>
                        <a:ext cx="4926013" cy="473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6145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88D063A4-FE70-485C-81C4-52E757164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198576"/>
              </p:ext>
            </p:extLst>
          </p:nvPr>
        </p:nvGraphicFramePr>
        <p:xfrm>
          <a:off x="-50800" y="1195387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07E62BE9-0E1B-44D6-96DD-3011711D5DD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δύο- τρία  χρόνια, κατά τη γνώμη σας, η ποιότητα των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παρεχομένων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υπηρεσιών υγείας έχει βελτιωθεί ή έχει χειροτερεύσει; 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2C94A53-A48C-4A6A-8B3C-C1092BCA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F6897-CE74-41EC-BFB4-49A26E9E4BC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7C41022-4A8A-4CFC-8FBE-B8FA384DB75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Κατά τα τελευταία δύο- τρία  χρόνια, κατά τη γνώμη σας, η ποιότητα των </a:t>
            </a:r>
            <a:r>
              <a:rPr kumimoji="0" lang="el-GR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παρεχομένων</a:t>
            </a: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 υπηρεσιών υγείας έχει βελτιωθεί ή έχει χειροτερεύσει;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400A9286-A817-442A-AC0D-734625F4C3DB}"/>
              </a:ext>
            </a:extLst>
          </p:cNvPr>
          <p:cNvGraphicFramePr/>
          <p:nvPr/>
        </p:nvGraphicFramePr>
        <p:xfrm>
          <a:off x="0" y="1434517"/>
          <a:ext cx="9161252" cy="522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0047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1A7205ED-646F-43DA-3CD5-3226D62C3B3B}"/>
              </a:ext>
            </a:extLst>
          </p:cNvPr>
          <p:cNvSpPr/>
          <p:nvPr/>
        </p:nvSpPr>
        <p:spPr>
          <a:xfrm>
            <a:off x="1933572" y="571"/>
            <a:ext cx="7210428" cy="12960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Ταυτότητα της έρευνας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4 - Θέση αριθμού διαφάνειας">
            <a:extLst>
              <a:ext uri="{FF2B5EF4-FFF2-40B4-BE49-F238E27FC236}">
                <a16:creationId xmlns:a16="http://schemas.microsoft.com/office/drawing/2014/main" id="{1828ABD9-97DC-C0E2-451E-12160DC1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53D81-9BC4-41D9-B047-6D8DB55C52BE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48" name="Group 60">
            <a:extLst>
              <a:ext uri="{FF2B5EF4-FFF2-40B4-BE49-F238E27FC236}">
                <a16:creationId xmlns:a16="http://schemas.microsoft.com/office/drawing/2014/main" id="{281D5215-2295-CD4B-DC5E-BC3732917A79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509713"/>
            <a:ext cx="7883525" cy="5002212"/>
            <a:chOff x="524435" y="1706670"/>
            <a:chExt cx="8095130" cy="4962546"/>
          </a:xfrm>
        </p:grpSpPr>
        <p:grpSp>
          <p:nvGrpSpPr>
            <p:cNvPr id="6149" name="Group 23">
              <a:extLst>
                <a:ext uri="{FF2B5EF4-FFF2-40B4-BE49-F238E27FC236}">
                  <a16:creationId xmlns:a16="http://schemas.microsoft.com/office/drawing/2014/main" id="{4752E951-98F8-1249-6E61-2F22D122A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6186" name="Group 20">
                <a:extLst>
                  <a:ext uri="{FF2B5EF4-FFF2-40B4-BE49-F238E27FC236}">
                    <a16:creationId xmlns:a16="http://schemas.microsoft.com/office/drawing/2014/main" id="{382B982C-3208-04DD-52B5-6B6CEEB91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4F974680-03E5-394D-A1BC-C4D54DE3EBA1}"/>
                    </a:ext>
                  </a:extLst>
                </p:cNvPr>
                <p:cNvSpPr/>
                <p:nvPr/>
              </p:nvSpPr>
              <p:spPr>
                <a:xfrm>
                  <a:off x="535846" y="1708244"/>
                  <a:ext cx="2877146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242AA281-FEA5-816E-0D02-42D8B85DE395}"/>
                    </a:ext>
                  </a:extLst>
                </p:cNvPr>
                <p:cNvSpPr/>
                <p:nvPr/>
              </p:nvSpPr>
              <p:spPr>
                <a:xfrm>
                  <a:off x="3297253" y="1708244"/>
                  <a:ext cx="532231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DB72F9-C6DD-D68B-0DCF-8C07AADE41B8}"/>
                  </a:ext>
                </a:extLst>
              </p:cNvPr>
              <p:cNvSpPr/>
              <p:nvPr/>
            </p:nvSpPr>
            <p:spPr>
              <a:xfrm>
                <a:off x="524435" y="1706670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Τύπος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74ADE2A-1F19-A851-605C-769B577FD79F}"/>
                  </a:ext>
                </a:extLst>
              </p:cNvPr>
              <p:cNvSpPr/>
              <p:nvPr/>
            </p:nvSpPr>
            <p:spPr>
              <a:xfrm>
                <a:off x="3644467" y="1708244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Ποσοτική τηλεφωνική έρευνα με τη χρήση δομημένου ερωτηματολογίου και την υποστήριξη Η/Υ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0" name="Group 24">
              <a:extLst>
                <a:ext uri="{FF2B5EF4-FFF2-40B4-BE49-F238E27FC236}">
                  <a16:creationId xmlns:a16="http://schemas.microsoft.com/office/drawing/2014/main" id="{E36A46EC-5546-8A3A-74EF-07C272BBD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6181" name="Group 25">
                <a:extLst>
                  <a:ext uri="{FF2B5EF4-FFF2-40B4-BE49-F238E27FC236}">
                    <a16:creationId xmlns:a16="http://schemas.microsoft.com/office/drawing/2014/main" id="{5EF5C876-1315-868A-2C4C-E4358C6BE4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498584B9-7497-687F-99E1-1263F28727E8}"/>
                    </a:ext>
                  </a:extLst>
                </p:cNvPr>
                <p:cNvSpPr/>
                <p:nvPr/>
              </p:nvSpPr>
              <p:spPr>
                <a:xfrm>
                  <a:off x="534216" y="1689965"/>
                  <a:ext cx="2877145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61EF6F36-56D7-F2B8-8467-05B8E51DFEC8}"/>
                    </a:ext>
                  </a:extLst>
                </p:cNvPr>
                <p:cNvSpPr/>
                <p:nvPr/>
              </p:nvSpPr>
              <p:spPr>
                <a:xfrm>
                  <a:off x="3295623" y="1689965"/>
                  <a:ext cx="532394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E62702-3566-5BC1-6A30-96EE045A5D74}"/>
                  </a:ext>
                </a:extLst>
              </p:cNvPr>
              <p:cNvSpPr/>
              <p:nvPr/>
            </p:nvSpPr>
            <p:spPr>
              <a:xfrm>
                <a:off x="524435" y="1689965"/>
                <a:ext cx="2539713" cy="6315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Περιοχή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352500-5C18-469B-8DB9-CACF7527C420}"/>
                  </a:ext>
                </a:extLst>
              </p:cNvPr>
              <p:cNvSpPr/>
              <p:nvPr/>
            </p:nvSpPr>
            <p:spPr>
              <a:xfrm>
                <a:off x="3644467" y="1689965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Οι 13 Περιφέρειες της Ελλάδας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1" name="Group 30">
              <a:extLst>
                <a:ext uri="{FF2B5EF4-FFF2-40B4-BE49-F238E27FC236}">
                  <a16:creationId xmlns:a16="http://schemas.microsoft.com/office/drawing/2014/main" id="{3F663B11-808F-96EE-5BDE-DCCF6EE2A9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6176" name="Group 31">
                <a:extLst>
                  <a:ext uri="{FF2B5EF4-FFF2-40B4-BE49-F238E27FC236}">
                    <a16:creationId xmlns:a16="http://schemas.microsoft.com/office/drawing/2014/main" id="{F4BDD4A0-59C5-56A3-AD69-B18F612FC2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721D0312-1D02-EB93-1B78-EC72CF8E4566}"/>
                    </a:ext>
                  </a:extLst>
                </p:cNvPr>
                <p:cNvSpPr/>
                <p:nvPr/>
              </p:nvSpPr>
              <p:spPr>
                <a:xfrm>
                  <a:off x="534216" y="1671018"/>
                  <a:ext cx="2877145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8FA90BBA-7EDF-A3D4-CEEC-ABFB27EAC0FE}"/>
                    </a:ext>
                  </a:extLst>
                </p:cNvPr>
                <p:cNvSpPr/>
                <p:nvPr/>
              </p:nvSpPr>
              <p:spPr>
                <a:xfrm>
                  <a:off x="3295623" y="1671018"/>
                  <a:ext cx="532394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9F74A6-642B-DE53-15F0-93211FC9D4E6}"/>
                  </a:ext>
                </a:extLst>
              </p:cNvPr>
              <p:cNvSpPr/>
              <p:nvPr/>
            </p:nvSpPr>
            <p:spPr>
              <a:xfrm>
                <a:off x="524435" y="1671018"/>
                <a:ext cx="2539713" cy="6315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Μέθοδος δειγματοληψίας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C54EA8-B38D-F0A9-30A7-252738BD2AA7}"/>
                  </a:ext>
                </a:extLst>
              </p:cNvPr>
              <p:cNvSpPr/>
              <p:nvPr/>
            </p:nvSpPr>
            <p:spPr>
              <a:xfrm>
                <a:off x="3644467" y="1671018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Αντιπροσωπευτική δειγματοληψία ανά Περιφέρεια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2" name="Group 36">
              <a:extLst>
                <a:ext uri="{FF2B5EF4-FFF2-40B4-BE49-F238E27FC236}">
                  <a16:creationId xmlns:a16="http://schemas.microsoft.com/office/drawing/2014/main" id="{1B2C991D-0E2C-C225-889F-D5A71EE40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6171" name="Group 37">
                <a:extLst>
                  <a:ext uri="{FF2B5EF4-FFF2-40B4-BE49-F238E27FC236}">
                    <a16:creationId xmlns:a16="http://schemas.microsoft.com/office/drawing/2014/main" id="{D6332D79-BCE6-32F9-66DF-20EA69A5A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F390CBF6-47CA-5A3A-771C-B69BF930529E}"/>
                    </a:ext>
                  </a:extLst>
                </p:cNvPr>
                <p:cNvSpPr/>
                <p:nvPr/>
              </p:nvSpPr>
              <p:spPr>
                <a:xfrm>
                  <a:off x="534216" y="1650079"/>
                  <a:ext cx="2877145" cy="633114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74B69D2F-9C8E-8B92-7197-58D51DE8B24D}"/>
                    </a:ext>
                  </a:extLst>
                </p:cNvPr>
                <p:cNvSpPr/>
                <p:nvPr/>
              </p:nvSpPr>
              <p:spPr>
                <a:xfrm>
                  <a:off x="3295623" y="1650079"/>
                  <a:ext cx="5323942" cy="633114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57BF9B-A8EC-7210-9C5E-42CBA157877A}"/>
                  </a:ext>
                </a:extLst>
              </p:cNvPr>
              <p:cNvSpPr/>
              <p:nvPr/>
            </p:nvSpPr>
            <p:spPr>
              <a:xfrm>
                <a:off x="524435" y="1650079"/>
                <a:ext cx="2539713" cy="6331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Μέγεθος δείγματος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C9E90EA-9F13-1104-3BAA-3BFE1F3722B8}"/>
                  </a:ext>
                </a:extLst>
              </p:cNvPr>
              <p:cNvSpPr/>
              <p:nvPr/>
            </p:nvSpPr>
            <p:spPr>
              <a:xfrm>
                <a:off x="3644467" y="1650079"/>
                <a:ext cx="4975098" cy="63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1108 άτομα, άνδρες και γυναίκες άνω των 17 ετών, σε όλες τις περιφέρειες της Ελλάδας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3" name="Group 42">
              <a:extLst>
                <a:ext uri="{FF2B5EF4-FFF2-40B4-BE49-F238E27FC236}">
                  <a16:creationId xmlns:a16="http://schemas.microsoft.com/office/drawing/2014/main" id="{76B88D53-447D-DB9C-2706-750519F0F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6166" name="Group 43">
                <a:extLst>
                  <a:ext uri="{FF2B5EF4-FFF2-40B4-BE49-F238E27FC236}">
                    <a16:creationId xmlns:a16="http://schemas.microsoft.com/office/drawing/2014/main" id="{7A2A973F-3D82-7D1A-BC01-62C1456E0C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ED21446C-642D-43EF-3E6D-D9D2EBAE4212}"/>
                    </a:ext>
                  </a:extLst>
                </p:cNvPr>
                <p:cNvSpPr/>
                <p:nvPr/>
              </p:nvSpPr>
              <p:spPr>
                <a:xfrm>
                  <a:off x="534216" y="1641557"/>
                  <a:ext cx="2877145" cy="633114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BB400F55-264E-1584-DA4B-B5034E5D7018}"/>
                    </a:ext>
                  </a:extLst>
                </p:cNvPr>
                <p:cNvSpPr/>
                <p:nvPr/>
              </p:nvSpPr>
              <p:spPr>
                <a:xfrm>
                  <a:off x="3295623" y="1641557"/>
                  <a:ext cx="5323942" cy="633114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8567BB-36D3-5CC3-2B67-7226154E9E9A}"/>
                  </a:ext>
                </a:extLst>
              </p:cNvPr>
              <p:cNvSpPr/>
              <p:nvPr/>
            </p:nvSpPr>
            <p:spPr>
              <a:xfrm>
                <a:off x="524435" y="1641557"/>
                <a:ext cx="2539713" cy="6331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Μέγιστο σφάλμα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CB59FF9-3823-2E1C-989E-F88300638606}"/>
                  </a:ext>
                </a:extLst>
              </p:cNvPr>
              <p:cNvSpPr/>
              <p:nvPr/>
            </p:nvSpPr>
            <p:spPr>
              <a:xfrm>
                <a:off x="3644467" y="1641557"/>
                <a:ext cx="4975098" cy="63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2,6%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(με διάστημα εμπιστοσύνης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95%)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4" name="Group 48">
              <a:extLst>
                <a:ext uri="{FF2B5EF4-FFF2-40B4-BE49-F238E27FC236}">
                  <a16:creationId xmlns:a16="http://schemas.microsoft.com/office/drawing/2014/main" id="{73C87295-F0DF-4E9D-B6B0-913F76A33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6161" name="Group 49">
                <a:extLst>
                  <a:ext uri="{FF2B5EF4-FFF2-40B4-BE49-F238E27FC236}">
                    <a16:creationId xmlns:a16="http://schemas.microsoft.com/office/drawing/2014/main" id="{E72B7DF3-0C1D-7894-4DE2-4280186CAD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326BFDA0-7C9F-48BD-8574-89F986DD5606}"/>
                    </a:ext>
                  </a:extLst>
                </p:cNvPr>
                <p:cNvSpPr/>
                <p:nvPr/>
              </p:nvSpPr>
              <p:spPr>
                <a:xfrm>
                  <a:off x="534216" y="1629851"/>
                  <a:ext cx="2877145" cy="631539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06949EC0-839D-CB70-F1F9-960142BFB593}"/>
                    </a:ext>
                  </a:extLst>
                </p:cNvPr>
                <p:cNvSpPr/>
                <p:nvPr/>
              </p:nvSpPr>
              <p:spPr>
                <a:xfrm>
                  <a:off x="3295623" y="1629851"/>
                  <a:ext cx="5323942" cy="631539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C807039-93B4-74FA-ABC6-94870B8DBB4F}"/>
                  </a:ext>
                </a:extLst>
              </p:cNvPr>
              <p:cNvSpPr/>
              <p:nvPr/>
            </p:nvSpPr>
            <p:spPr>
              <a:xfrm>
                <a:off x="524435" y="1629851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Χρόνος διεξαγωγής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9831E0B-A364-8672-A352-B5CACC7D18D7}"/>
                  </a:ext>
                </a:extLst>
              </p:cNvPr>
              <p:cNvSpPr/>
              <p:nvPr/>
            </p:nvSpPr>
            <p:spPr>
              <a:xfrm>
                <a:off x="3644467" y="1629851"/>
                <a:ext cx="4975098" cy="63153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7-12 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Μαρτίου 2024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55" name="Group 54">
              <a:extLst>
                <a:ext uri="{FF2B5EF4-FFF2-40B4-BE49-F238E27FC236}">
                  <a16:creationId xmlns:a16="http://schemas.microsoft.com/office/drawing/2014/main" id="{DBF49795-F84A-4A49-6CAA-6FFA6215C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6037203"/>
              <a:ext cx="8095129" cy="632013"/>
              <a:chOff x="524436" y="1620855"/>
              <a:chExt cx="8095129" cy="632013"/>
            </a:xfrm>
          </p:grpSpPr>
          <p:grpSp>
            <p:nvGrpSpPr>
              <p:cNvPr id="6156" name="Group 55">
                <a:extLst>
                  <a:ext uri="{FF2B5EF4-FFF2-40B4-BE49-F238E27FC236}">
                    <a16:creationId xmlns:a16="http://schemas.microsoft.com/office/drawing/2014/main" id="{3CB94740-7B40-BB9B-600D-F2EFBA62E5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20855"/>
                <a:ext cx="8084765" cy="632013"/>
                <a:chOff x="534800" y="1620855"/>
                <a:chExt cx="8084765" cy="632013"/>
              </a:xfrm>
            </p:grpSpPr>
            <p:sp>
              <p:nvSpPr>
                <p:cNvPr id="59" name="Parallelogram 58">
                  <a:extLst>
                    <a:ext uri="{FF2B5EF4-FFF2-40B4-BE49-F238E27FC236}">
                      <a16:creationId xmlns:a16="http://schemas.microsoft.com/office/drawing/2014/main" id="{820F35AD-6ADB-6C66-40B2-78B8630AB475}"/>
                    </a:ext>
                  </a:extLst>
                </p:cNvPr>
                <p:cNvSpPr/>
                <p:nvPr/>
              </p:nvSpPr>
              <p:spPr>
                <a:xfrm>
                  <a:off x="534216" y="1621329"/>
                  <a:ext cx="2877145" cy="631539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Parallelogram 59">
                  <a:extLst>
                    <a:ext uri="{FF2B5EF4-FFF2-40B4-BE49-F238E27FC236}">
                      <a16:creationId xmlns:a16="http://schemas.microsoft.com/office/drawing/2014/main" id="{AB9A759C-2758-D880-2F1F-4FA92B87C927}"/>
                    </a:ext>
                  </a:extLst>
                </p:cNvPr>
                <p:cNvSpPr/>
                <p:nvPr/>
              </p:nvSpPr>
              <p:spPr>
                <a:xfrm>
                  <a:off x="3295623" y="1621329"/>
                  <a:ext cx="5323942" cy="631539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10D6C0C-3DC8-4FC3-1C08-2E483BE24F86}"/>
                  </a:ext>
                </a:extLst>
              </p:cNvPr>
              <p:cNvSpPr/>
              <p:nvPr/>
            </p:nvSpPr>
            <p:spPr>
              <a:xfrm>
                <a:off x="524435" y="1621329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Σταθμίσεις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0779402-F576-9219-3151-2E7C886BF558}"/>
                  </a:ext>
                </a:extLst>
              </p:cNvPr>
              <p:cNvSpPr/>
              <p:nvPr/>
            </p:nvSpPr>
            <p:spPr>
              <a:xfrm>
                <a:off x="3644467" y="1621329"/>
                <a:ext cx="4975098" cy="63153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Το δείγμα σταθμίστηκε εκ των υστέρων ως προς το φύλο και την ηλικία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56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07E62BE9-0E1B-44D6-96DD-3011711D5DD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δύο- τρία  χρόνια, κατά τη γνώμη σας, η ποιότητα των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παρεχομένων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υπηρεσιών υγείας έχει βελτιωθεί ή έχει χειροτερεύσει; 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37E45C90-8EEA-4E5A-860F-29C01314D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986091"/>
              </p:ext>
            </p:extLst>
          </p:nvPr>
        </p:nvGraphicFramePr>
        <p:xfrm>
          <a:off x="1146881" y="2400229"/>
          <a:ext cx="7121525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Worksheet" r:id="rId2" imgW="10073711" imgH="4061499" progId="Excel.Sheet.12">
                  <p:embed/>
                </p:oleObj>
              </mc:Choice>
              <mc:Fallback>
                <p:oleObj name="Worksheet" r:id="rId2" imgW="10073711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881" y="2400229"/>
                        <a:ext cx="7121525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7309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07E62BE9-0E1B-44D6-96DD-3011711D5DD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δύο- τρία  χρόνια, κατά τη γνώμη σας, η ποιότητα των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παρεχομένων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υπηρεσιών υγείας έχει βελτιωθεί ή έχει χειροτερεύσει; 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6A01C4CD-F975-4E7E-B5C5-2042DC97B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81077"/>
              </p:ext>
            </p:extLst>
          </p:nvPr>
        </p:nvGraphicFramePr>
        <p:xfrm>
          <a:off x="1763091" y="2258798"/>
          <a:ext cx="4926013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Φύλλο εργασίας" r:id="rId2" imgW="4838767" imgH="4067062" progId="Excel.Sheet.12">
                  <p:embed/>
                </p:oleObj>
              </mc:Choice>
              <mc:Fallback>
                <p:oleObj name="Φύλλο εργασίας" r:id="rId2" imgW="4838767" imgH="4067062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091" y="2258798"/>
                        <a:ext cx="4926013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0228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88D063A4-FE70-485C-81C4-52E757164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340184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07E62BE9-0E1B-44D6-96DD-3011711D5DD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δύο-τρία  χρόνια…: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414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62BE9-0E1B-44D6-96DD-3011711D5DDD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Θεωρείτε ότι το κόστος των ιατρικών υπηρεσιών τα τελευταία δύο-τρία  χρόνια…: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9B2E4030-4858-4F01-B6E2-CAA54958F75D}"/>
              </a:ext>
            </a:extLst>
          </p:cNvPr>
          <p:cNvGraphicFramePr/>
          <p:nvPr/>
        </p:nvGraphicFramePr>
        <p:xfrm>
          <a:off x="0" y="1434517"/>
          <a:ext cx="9161252" cy="49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349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89D90A44-AA97-4D99-8B76-796AD66C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3937C0E-B019-47B9-A966-AEB59D7DF575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EC77E843-844C-428F-92C8-873B448850E9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Πρόσφατα ο Πανελλήνιος Ιατρικός Σύλλογος διατύπωσε κάποιες προτάσεις με στόχο τη βελτίωση των παρεχόμενων υπηρεσιών υγείας.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έχετε θετική ή αρνητική άποψη;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3556" name="Object 1">
            <a:extLst>
              <a:ext uri="{FF2B5EF4-FFF2-40B4-BE49-F238E27FC236}">
                <a16:creationId xmlns:a16="http://schemas.microsoft.com/office/drawing/2014/main" id="{2782778A-9119-4B76-B416-48D8DABFB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44979"/>
              </p:ext>
            </p:extLst>
          </p:nvPr>
        </p:nvGraphicFramePr>
        <p:xfrm>
          <a:off x="1371600" y="1422400"/>
          <a:ext cx="6321425" cy="524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Worksheet" r:id="rId2" imgW="11186302" imgH="9281113" progId="Excel.Sheet.12">
                  <p:embed/>
                </p:oleObj>
              </mc:Choice>
              <mc:Fallback>
                <p:oleObj name="Worksheet" r:id="rId2" imgW="11186302" imgH="928111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22400"/>
                        <a:ext cx="6321425" cy="524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CB1595B-FB9A-47C4-A7B9-966E4A14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3AAFC14-8553-4692-AFA8-66B78C99BEA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1C15C9C-A91B-4B5A-9360-3EE8B9DDD66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γιατρό: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7" name="Γράφημα 3">
            <a:extLst>
              <a:ext uri="{FF2B5EF4-FFF2-40B4-BE49-F238E27FC236}">
                <a16:creationId xmlns:a16="http://schemas.microsoft.com/office/drawing/2014/main" id="{C7207B68-BD8B-4D49-9875-D7A39509F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278984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64429139-3482-4147-8196-1C03A0A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62BE9-0E1B-44D6-96DD-3011711D5DDD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66B700B-0FF1-44DB-9CAB-EFB2A62B1E2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Εσείς και η οικογένεια σας έχετε εγγραφεί για προσωπικό γιατρό: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9B2E4030-4858-4F01-B6E2-CAA54958F75D}"/>
              </a:ext>
            </a:extLst>
          </p:cNvPr>
          <p:cNvGraphicFramePr/>
          <p:nvPr/>
        </p:nvGraphicFramePr>
        <p:xfrm>
          <a:off x="0" y="1434517"/>
          <a:ext cx="9161252" cy="49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94245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CB1595B-FB9A-47C4-A7B9-966E4A14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3AAFC14-8553-4692-AFA8-66B78C99BEA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1C15C9C-A91B-4B5A-9360-3EE8B9DDD66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γιατρό: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8" name="Object 1">
            <a:extLst>
              <a:ext uri="{FF2B5EF4-FFF2-40B4-BE49-F238E27FC236}">
                <a16:creationId xmlns:a16="http://schemas.microsoft.com/office/drawing/2014/main" id="{815A7F90-14B5-494F-986E-4E35D61A8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5992"/>
              </p:ext>
            </p:extLst>
          </p:nvPr>
        </p:nvGraphicFramePr>
        <p:xfrm>
          <a:off x="909361" y="2400229"/>
          <a:ext cx="7121525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Worksheet" r:id="rId2" imgW="10073711" imgH="4061499" progId="Excel.Sheet.12">
                  <p:embed/>
                </p:oleObj>
              </mc:Choice>
              <mc:Fallback>
                <p:oleObj name="Worksheet" r:id="rId2" imgW="10073711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61" y="2400229"/>
                        <a:ext cx="7121525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12266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84285D4D-7010-4FD4-B26E-485EFC3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871BAFA-77F1-431A-B468-5EAD7CB52D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BC66AFD8-9438-41B8-B476-C2E82AEB46B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γιατρό: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A4C01F8E-C882-41AE-9DDF-D14A310B0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26292"/>
              </p:ext>
            </p:extLst>
          </p:nvPr>
        </p:nvGraphicFramePr>
        <p:xfrm>
          <a:off x="2394073" y="2365329"/>
          <a:ext cx="4926013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Φύλλο εργασίας" r:id="rId2" imgW="4838767" imgH="4067062" progId="Excel.Sheet.12">
                  <p:embed/>
                </p:oleObj>
              </mc:Choice>
              <mc:Fallback>
                <p:oleObj name="Φύλλο εργασίας" r:id="rId2" imgW="4838767" imgH="4067062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73" y="2365329"/>
                        <a:ext cx="4926013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84285D4D-7010-4FD4-B26E-485EFC3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871BAFA-77F1-431A-B468-5EAD7CB52D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BC66AFD8-9438-41B8-B476-C2E82AEB46B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FBC56B03-2770-4524-A746-FDD3CFFBE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317051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343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F34F039C-F641-4330-BF2E-1BE9B749D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91617"/>
              </p:ext>
            </p:extLst>
          </p:nvPr>
        </p:nvGraphicFramePr>
        <p:xfrm>
          <a:off x="-101600" y="1430092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BACF5762-7016-4DAC-9D74-577E3A3A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4E829E8-B1B4-47F0-B4BC-1D9DD8EEA235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D32682E4-D095-407C-8AA9-5AD1146A9684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84285D4D-7010-4FD4-B26E-485EFC3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871BAFA-77F1-431A-B468-5EAD7CB52D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BC66AFD8-9438-41B8-B476-C2E82AEB46B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7" name="Object 1">
            <a:extLst>
              <a:ext uri="{FF2B5EF4-FFF2-40B4-BE49-F238E27FC236}">
                <a16:creationId xmlns:a16="http://schemas.microsoft.com/office/drawing/2014/main" id="{98024A2E-390C-4516-AABA-EFCF7DF2C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57151"/>
              </p:ext>
            </p:extLst>
          </p:nvPr>
        </p:nvGraphicFramePr>
        <p:xfrm>
          <a:off x="855663" y="2590800"/>
          <a:ext cx="7256462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Worksheet" r:id="rId2" imgW="10264246" imgH="4061499" progId="Excel.Sheet.12">
                  <p:embed/>
                </p:oleObj>
              </mc:Choice>
              <mc:Fallback>
                <p:oleObj name="Worksheet" r:id="rId2" imgW="10264246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2590800"/>
                        <a:ext cx="7256462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34895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84285D4D-7010-4FD4-B26E-485EFC3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E871BAFA-77F1-431A-B468-5EAD7CB52D7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BC66AFD8-9438-41B8-B476-C2E82AEB46B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7" name="Object 1">
            <a:extLst>
              <a:ext uri="{FF2B5EF4-FFF2-40B4-BE49-F238E27FC236}">
                <a16:creationId xmlns:a16="http://schemas.microsoft.com/office/drawing/2014/main" id="{2EB5EA72-C2AC-41A4-8A38-70FA2D112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923044"/>
              </p:ext>
            </p:extLst>
          </p:nvPr>
        </p:nvGraphicFramePr>
        <p:xfrm>
          <a:off x="1244009" y="2062716"/>
          <a:ext cx="7210428" cy="388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Worksheet" r:id="rId2" imgW="4922449" imgH="4061499" progId="Excel.Sheet.12">
                  <p:embed/>
                </p:oleObj>
              </mc:Choice>
              <mc:Fallback>
                <p:oleObj name="Worksheet" r:id="rId2" imgW="4922449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009" y="2062716"/>
                        <a:ext cx="7210428" cy="3886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2350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1EB6CA00-C83E-495F-801B-DC0137E3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1EC539E5-A440-4ADA-9ABE-767609D5BB36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3163E1F-4AEA-497E-B69A-11449544208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 ;</a:t>
            </a:r>
          </a:p>
        </p:txBody>
      </p: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id="{1DD14C6D-DA2B-4C23-8A67-0285C558E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734322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1EB6CA00-C83E-495F-801B-DC0137E3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1EC539E5-A440-4ADA-9ABE-767609D5BB36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3163E1F-4AEA-497E-B69A-114495442088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 ;</a:t>
            </a:r>
          </a:p>
        </p:txBody>
      </p:sp>
      <p:graphicFrame>
        <p:nvGraphicFramePr>
          <p:cNvPr id="13" name="Object 1">
            <a:extLst>
              <a:ext uri="{FF2B5EF4-FFF2-40B4-BE49-F238E27FC236}">
                <a16:creationId xmlns:a16="http://schemas.microsoft.com/office/drawing/2014/main" id="{1DBDC363-E412-4093-819B-F196932EB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8156"/>
              </p:ext>
            </p:extLst>
          </p:nvPr>
        </p:nvGraphicFramePr>
        <p:xfrm>
          <a:off x="319088" y="1871663"/>
          <a:ext cx="8485187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Worksheet" r:id="rId2" imgW="10306069" imgH="4067249" progId="Excel.Sheet.12">
                  <p:embed/>
                </p:oleObj>
              </mc:Choice>
              <mc:Fallback>
                <p:oleObj name="Worksheet" r:id="rId2" imgW="10306069" imgH="406724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871663"/>
                        <a:ext cx="8485187" cy="410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51410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67A8CE0C-9125-4211-B005-1632E834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F71E64E-839C-4C5A-9DD0-D8884E857108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7502FEB-4E4D-4605-BD1F-37E65CB9CD08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3" name="Object 1">
            <a:extLst>
              <a:ext uri="{FF2B5EF4-FFF2-40B4-BE49-F238E27FC236}">
                <a16:creationId xmlns:a16="http://schemas.microsoft.com/office/drawing/2014/main" id="{27100BAE-0197-47B1-B32A-FEA92C49D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796892"/>
              </p:ext>
            </p:extLst>
          </p:nvPr>
        </p:nvGraphicFramePr>
        <p:xfrm>
          <a:off x="876300" y="1844675"/>
          <a:ext cx="780415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Worksheet" r:id="rId2" imgW="4838737" imgH="4067249" progId="Excel.Sheet.12">
                  <p:embed/>
                </p:oleObj>
              </mc:Choice>
              <mc:Fallback>
                <p:oleObj name="Worksheet" r:id="rId2" imgW="4838737" imgH="406724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44675"/>
                        <a:ext cx="7804150" cy="410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96E3827B-8D10-4ABC-B8E7-E286AB7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51D9AD1-5DB5-461B-9488-DD05DB6A832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370D296C-35EC-4FD2-AEBD-DFCD9971AFFD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(Μόνο για γυναίκες) </a:t>
            </a: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Έχετε λάβει ενημέρωση για το πρόγραμμα «Φώφη Γεννηματά» για προληπτικό έλεγχο μαστού; </a:t>
            </a:r>
            <a:endParaRPr lang="el-GR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1237C6D5-A1F5-4166-A132-9B718CBC1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084855"/>
              </p:ext>
            </p:extLst>
          </p:nvPr>
        </p:nvGraphicFramePr>
        <p:xfrm>
          <a:off x="-50800" y="1244600"/>
          <a:ext cx="9245600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029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96E3827B-8D10-4ABC-B8E7-E286AB7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51D9AD1-5DB5-461B-9488-DD05DB6A832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370D296C-35EC-4FD2-AEBD-DFCD9971AFFD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(Μόνο για γυναίκες) </a:t>
            </a: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Έχετε λάβει ενημέρωση για το πρόγραμμα «Φώφη Γεννηματά» για προληπτικό έλεγχο μαστού; </a:t>
            </a:r>
            <a:endParaRPr lang="el-GR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95F57BAE-08DD-45AE-A302-92B2389FC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031"/>
              </p:ext>
            </p:extLst>
          </p:nvPr>
        </p:nvGraphicFramePr>
        <p:xfrm>
          <a:off x="712381" y="1754372"/>
          <a:ext cx="7389627" cy="401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Worksheet" r:id="rId2" imgW="7459803" imgH="4061499" progId="Excel.Sheet.12">
                  <p:embed/>
                </p:oleObj>
              </mc:Choice>
              <mc:Fallback>
                <p:oleObj name="Worksheet" r:id="rId2" imgW="7459803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81" y="1754372"/>
                        <a:ext cx="7389627" cy="4014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49034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96E3827B-8D10-4ABC-B8E7-E286AB7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51D9AD1-5DB5-461B-9488-DD05DB6A832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370D296C-35EC-4FD2-AEBD-DFCD9971AFFD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(Μόνο για γυναίκες) </a:t>
            </a: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Έχετε λάβει ενημέρωση για το πρόγραμμα «Φώφη Γεννηματά» για προληπτικό έλεγχο μαστού; </a:t>
            </a:r>
            <a:endParaRPr lang="el-GR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ACD9EFF5-77AC-440D-87C8-D8587DF8F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82327"/>
              </p:ext>
            </p:extLst>
          </p:nvPr>
        </p:nvGraphicFramePr>
        <p:xfrm>
          <a:off x="1006472" y="1967023"/>
          <a:ext cx="7210428" cy="389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Φύλλο εργασίας" r:id="rId2" imgW="4838767" imgH="4067062" progId="Excel.Sheet.12">
                  <p:embed/>
                </p:oleObj>
              </mc:Choice>
              <mc:Fallback>
                <p:oleObj name="Φύλλο εργασίας" r:id="rId2" imgW="4838767" imgH="4067062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2" y="1967023"/>
                        <a:ext cx="7210428" cy="3893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28635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96E3827B-8D10-4ABC-B8E7-E286AB7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51D9AD1-5DB5-461B-9488-DD05DB6A832D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370D296C-35EC-4FD2-AEBD-DFCD9971AFFD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ποιο λόγο δεν κάνατε μαστογραφία;</a:t>
            </a:r>
            <a:endParaRPr lang="el-GR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11F28273-4B80-4B22-A055-BD398A99E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885581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15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8691C424-0317-4D42-B36A-1C73880528BC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637DF2E-9F57-47D6-A0F3-5AE6A5938A12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D4D0B01-35BD-4A0E-97B9-3837CE1AA68B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A7BBB2B5-3355-4B46-B301-8B9D895B5C12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18B8E7F-2BD0-4FA1-9375-605E732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ACE138F4-6D6C-4412-AC98-9760A1BA094C}" type="slidenum">
              <a:rPr lang="el-GR" altLang="en-US" sz="1600">
                <a:solidFill>
                  <a:schemeClr val="bg1"/>
                </a:solidFill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39</a:t>
            </a:fld>
            <a:endParaRPr lang="el-G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42C25-FFC7-4216-9D70-CDCB3F55004E}"/>
              </a:ext>
            </a:extLst>
          </p:cNvPr>
          <p:cNvSpPr txBox="1"/>
          <p:nvPr/>
        </p:nvSpPr>
        <p:spPr>
          <a:xfrm>
            <a:off x="4824413" y="3111500"/>
            <a:ext cx="1933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ΣΤΟΙΧΕΙΑ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D33353-4FC8-49F2-8F54-BB78FD2E8B0C}"/>
              </a:ext>
            </a:extLst>
          </p:cNvPr>
          <p:cNvSpPr txBox="1"/>
          <p:nvPr/>
        </p:nvSpPr>
        <p:spPr>
          <a:xfrm>
            <a:off x="1343025" y="3111500"/>
            <a:ext cx="3228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ΔΗΜΟΓΡΑΦΙΚΑ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BACF5762-7016-4DAC-9D74-577E3A3A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29E8-B1B4-47F0-B4BC-1D9DD8EEA235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D32682E4-D095-407C-8AA9-5AD1146A9684}"/>
              </a:ext>
            </a:extLst>
          </p:cNvPr>
          <p:cNvSpPr/>
          <p:nvPr/>
        </p:nvSpPr>
        <p:spPr>
          <a:xfrm>
            <a:off x="1933572" y="9197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0B37744D-0950-422A-9C9C-D15BE17559DF}"/>
              </a:ext>
            </a:extLst>
          </p:cNvPr>
          <p:cNvGraphicFramePr/>
          <p:nvPr/>
        </p:nvGraphicFramePr>
        <p:xfrm>
          <a:off x="115410" y="1535838"/>
          <a:ext cx="9267784" cy="517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6614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C80CC9E0-F38B-4054-8BBB-CE3E60190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563966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arallelogram 15">
            <a:extLst>
              <a:ext uri="{FF2B5EF4-FFF2-40B4-BE49-F238E27FC236}">
                <a16:creationId xmlns:a16="http://schemas.microsoft.com/office/drawing/2014/main" id="{0F7A22A7-E0B9-468C-862E-F0C58CC393BB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Ηλικιακή Ομάδα: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9D10BA31-F7C4-4622-9AEC-681A4DB7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410BFD92-3D8A-455B-BC8A-6495550D36D3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7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0A44840-F857-7C43-942B-1D644F1328DD}"/>
              </a:ext>
            </a:extLst>
          </p:cNvPr>
          <p:cNvGrpSpPr/>
          <p:nvPr/>
        </p:nvGrpSpPr>
        <p:grpSpPr>
          <a:xfrm>
            <a:off x="4984523" y="2331066"/>
            <a:ext cx="3266768" cy="3775580"/>
            <a:chOff x="833858" y="2381865"/>
            <a:chExt cx="3266768" cy="3775580"/>
          </a:xfrm>
        </p:grpSpPr>
        <p:pic>
          <p:nvPicPr>
            <p:cNvPr id="4" name="Graphic 3" descr="Man">
              <a:extLst>
                <a:ext uri="{FF2B5EF4-FFF2-40B4-BE49-F238E27FC236}">
                  <a16:creationId xmlns:a16="http://schemas.microsoft.com/office/drawing/2014/main" id="{F01DD931-89A5-0244-8B16-96EF5A489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858" y="2381865"/>
              <a:ext cx="3266768" cy="32667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89CC40-10AB-5E4B-80E0-2916BFEDCF99}"/>
                </a:ext>
              </a:extLst>
            </p:cNvPr>
            <p:cNvSpPr txBox="1"/>
            <p:nvPr/>
          </p:nvSpPr>
          <p:spPr>
            <a:xfrm>
              <a:off x="1933572" y="5757335"/>
              <a:ext cx="1091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Ά</a:t>
              </a:r>
              <a:r>
                <a:rPr lang="el-GR" sz="2000" b="1" dirty="0">
                  <a:solidFill>
                    <a:schemeClr val="tx2"/>
                  </a:solidFill>
                </a:rPr>
                <a:t>νδρες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D55833-B185-084F-8C56-6C4692BD87A0}"/>
              </a:ext>
            </a:extLst>
          </p:cNvPr>
          <p:cNvGrpSpPr/>
          <p:nvPr/>
        </p:nvGrpSpPr>
        <p:grpSpPr>
          <a:xfrm>
            <a:off x="810041" y="2331066"/>
            <a:ext cx="3266768" cy="3809446"/>
            <a:chOff x="5060056" y="2381865"/>
            <a:chExt cx="3266768" cy="3809446"/>
          </a:xfrm>
        </p:grpSpPr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id="{AE8331C6-0824-C840-A506-7F5FD0F6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0056" y="2381865"/>
              <a:ext cx="3266768" cy="32667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A49A8-18F9-434C-99C3-01E0653B9A6B}"/>
                </a:ext>
              </a:extLst>
            </p:cNvPr>
            <p:cNvSpPr txBox="1"/>
            <p:nvPr/>
          </p:nvSpPr>
          <p:spPr>
            <a:xfrm>
              <a:off x="6071314" y="579120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accent5">
                      <a:lumMod val="75000"/>
                    </a:schemeClr>
                  </a:solidFill>
                </a:rPr>
                <a:t>Γυναίκες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E5552B0-CDE3-1942-B2EB-95142D8A9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633931"/>
              </p:ext>
            </p:extLst>
          </p:nvPr>
        </p:nvGraphicFramePr>
        <p:xfrm>
          <a:off x="51506" y="1303765"/>
          <a:ext cx="9144000" cy="555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Parallelogram 24">
            <a:extLst>
              <a:ext uri="{FF2B5EF4-FFF2-40B4-BE49-F238E27FC236}">
                <a16:creationId xmlns:a16="http://schemas.microsoft.com/office/drawing/2014/main" id="{6AC7F833-DB99-3A4D-9484-25125165E3BC}"/>
              </a:ext>
            </a:extLst>
          </p:cNvPr>
          <p:cNvSpPr/>
          <p:nvPr/>
        </p:nvSpPr>
        <p:spPr>
          <a:xfrm>
            <a:off x="1933572" y="-8055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Φύλο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4 - Θέση αριθμού διαφάνειας">
            <a:extLst>
              <a:ext uri="{FF2B5EF4-FFF2-40B4-BE49-F238E27FC236}">
                <a16:creationId xmlns:a16="http://schemas.microsoft.com/office/drawing/2014/main" id="{A6352A1B-3445-7447-8F04-7E67BB9D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41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2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2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3734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5C38896B-92DF-4A9E-8F63-3986F12C8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326408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CA59535-2C90-4F5B-96E2-87485C66A7A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ποια θέση της κλίμακας βρίσκεται το συνολικό μηνιαίο οικογενειακό εισόδημα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του νοικοκυριού σας;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E4D5C456-2EDB-4B1E-91F4-7A5F1382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344AEE9F-D86A-42AF-AB1D-8FC34EED1668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42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7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7C4E7220-C5AA-4926-88E0-A6A2895BA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795550"/>
              </p:ext>
            </p:extLst>
          </p:nvPr>
        </p:nvGraphicFramePr>
        <p:xfrm>
          <a:off x="-50800" y="1246188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F088422-F22C-4EF3-AB90-B6527E4F7B54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Οικογενειακή κατάσταση: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E539DF0D-CFC5-46CD-B10C-6786D396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F05041D5-831D-41C6-BFB2-10A285E645C2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43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7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BA1C0D9A-3AD8-40E3-B119-C401683A3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533293"/>
              </p:ext>
            </p:extLst>
          </p:nvPr>
        </p:nvGraphicFramePr>
        <p:xfrm>
          <a:off x="-565150" y="1379353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D37B3610-584A-4D03-B5EA-4CF2AD4B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CD616C10-1318-4586-A145-448A989960E5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44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A5886C36-8251-43A5-BEDC-D64904DB3B39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ποια Περιφέρεια της χώρας κατοικείτε; </a:t>
            </a:r>
            <a:endParaRPr lang="en-US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686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4FF9D95-8752-4095-861E-90228EBF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A677F86F-30DD-4B0D-AEF0-61E9B102741C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FC801822-A0E0-4ABA-9FF0-31C9DCE6EA12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220" name="Object 3">
            <a:extLst>
              <a:ext uri="{FF2B5EF4-FFF2-40B4-BE49-F238E27FC236}">
                <a16:creationId xmlns:a16="http://schemas.microsoft.com/office/drawing/2014/main" id="{91E5369A-CD3E-40E8-A536-8FB1624EA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89293"/>
              </p:ext>
            </p:extLst>
          </p:nvPr>
        </p:nvGraphicFramePr>
        <p:xfrm>
          <a:off x="1044575" y="2195513"/>
          <a:ext cx="6951663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2" imgW="9753458" imgH="4061499" progId="Excel.Sheet.12">
                  <p:embed/>
                </p:oleObj>
              </mc:Choice>
              <mc:Fallback>
                <p:oleObj name="Worksheet" r:id="rId2" imgW="9753458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195513"/>
                        <a:ext cx="6951663" cy="289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2F32803C-49AB-4B14-8090-161CB5DF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D8C74BF2-F79D-4A29-82C1-140C1EAC9B2F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AE5D6AC-6867-444B-8AC0-39137B18A3BE}"/>
              </a:ext>
            </a:extLst>
          </p:cNvPr>
          <p:cNvSpPr/>
          <p:nvPr/>
        </p:nvSpPr>
        <p:spPr>
          <a:xfrm>
            <a:off x="1933572" y="0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FA5F1BB2-FE9D-444B-A168-7CEF39F27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77723"/>
              </p:ext>
            </p:extLst>
          </p:nvPr>
        </p:nvGraphicFramePr>
        <p:xfrm>
          <a:off x="2057400" y="2249488"/>
          <a:ext cx="4754563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2" imgW="5562696" imgH="4067203" progId="Excel.Sheet.12">
                  <p:embed/>
                </p:oleObj>
              </mc:Choice>
              <mc:Fallback>
                <p:oleObj name="Worksheet" r:id="rId2" imgW="5562696" imgH="406720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49488"/>
                        <a:ext cx="4754563" cy="347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5EFBBE33-2B21-4DBB-BC23-FBA0369219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48451"/>
              </p:ext>
            </p:extLst>
          </p:nvPr>
        </p:nvGraphicFramePr>
        <p:xfrm>
          <a:off x="87420" y="1296921"/>
          <a:ext cx="9245600" cy="566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2C94A53-A48C-4A6A-8B3C-C1092BCA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8E6F6897-CE74-41EC-BFB4-49A26E9E4BC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7C41022-4A8A-4CFC-8FBE-B8FA384DB75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D2C94A53-A48C-4A6A-8B3C-C1092BCA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F6897-CE74-41EC-BFB4-49A26E9E4BC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7C41022-4A8A-4CFC-8FBE-B8FA384DB75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Αν εστιάσουμε ειδικότερα στον τομέα της Δημόσιας Υγείας (Νοσοκομεία, Κέντρα Υγείας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κλπ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400A9286-A817-442A-AC0D-734625F4C3DB}"/>
              </a:ext>
            </a:extLst>
          </p:cNvPr>
          <p:cNvGraphicFramePr/>
          <p:nvPr/>
        </p:nvGraphicFramePr>
        <p:xfrm>
          <a:off x="257452" y="1541049"/>
          <a:ext cx="9161252" cy="49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7682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2B1484CD-287B-4530-BED2-491FFD54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82501C50-69E4-404A-A259-12BD1F358F9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A5F49A4-84FA-402C-86FB-CFD2FA982B62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5E1EE07F-06B8-48EA-8555-F8BB4DF94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31032"/>
              </p:ext>
            </p:extLst>
          </p:nvPr>
        </p:nvGraphicFramePr>
        <p:xfrm>
          <a:off x="1044575" y="2195513"/>
          <a:ext cx="710723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2" imgW="9974615" imgH="4061499" progId="Excel.Sheet.12">
                  <p:embed/>
                </p:oleObj>
              </mc:Choice>
              <mc:Fallback>
                <p:oleObj name="Worksheet" r:id="rId2" imgW="9974615" imgH="406149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195513"/>
                        <a:ext cx="7107238" cy="289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3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2.xml><?xml version="1.0" encoding="utf-8"?>
<a:theme xmlns:a="http://schemas.openxmlformats.org/drawingml/2006/main" name="1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_ΠΑΡΟΥΣΙΑΣΗ_ΠΙΣ_ΚΟΙΝΟ_ΑΠΡΙΛΙΟΣ-23neo</Template>
  <TotalTime>1195</TotalTime>
  <Words>1021</Words>
  <Application>Microsoft Office PowerPoint</Application>
  <PresentationFormat>Προβολή στην οθόνη (4:3)</PresentationFormat>
  <Paragraphs>192</Paragraphs>
  <Slides>44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Theme_temp</vt:lpstr>
      <vt:lpstr>1_Theme_temp</vt:lpstr>
      <vt:lpstr>Worksheet</vt:lpstr>
      <vt:lpstr>Φύλλο εργασίας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Georgia KESI</dc:creator>
  <cp:lastModifiedBy>DIMITRIS VARNAVAS</cp:lastModifiedBy>
  <cp:revision>31</cp:revision>
  <dcterms:created xsi:type="dcterms:W3CDTF">2024-03-11T20:03:06Z</dcterms:created>
  <dcterms:modified xsi:type="dcterms:W3CDTF">2024-04-23T19:10:12Z</dcterms:modified>
</cp:coreProperties>
</file>