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95" r:id="rId5"/>
    <p:sldMasterId id="2147483686" r:id="rId6"/>
  </p:sldMasterIdLst>
  <p:notesMasterIdLst>
    <p:notesMasterId r:id="rId31"/>
  </p:notesMasterIdLst>
  <p:sldIdLst>
    <p:sldId id="3814" r:id="rId7"/>
    <p:sldId id="257" r:id="rId8"/>
    <p:sldId id="3807" r:id="rId9"/>
    <p:sldId id="3815" r:id="rId10"/>
    <p:sldId id="3802" r:id="rId11"/>
    <p:sldId id="3786" r:id="rId12"/>
    <p:sldId id="3782" r:id="rId13"/>
    <p:sldId id="3787" r:id="rId14"/>
    <p:sldId id="3774" r:id="rId15"/>
    <p:sldId id="3779" r:id="rId16"/>
    <p:sldId id="3792" r:id="rId17"/>
    <p:sldId id="3794" r:id="rId18"/>
    <p:sldId id="3800" r:id="rId19"/>
    <p:sldId id="3783" r:id="rId20"/>
    <p:sldId id="3811" r:id="rId21"/>
    <p:sldId id="3812" r:id="rId22"/>
    <p:sldId id="3801" r:id="rId23"/>
    <p:sldId id="3788" r:id="rId24"/>
    <p:sldId id="3818" r:id="rId25"/>
    <p:sldId id="3799" r:id="rId26"/>
    <p:sldId id="3768" r:id="rId27"/>
    <p:sldId id="3777" r:id="rId28"/>
    <p:sldId id="3816" r:id="rId29"/>
    <p:sldId id="3817" r:id="rId30"/>
  </p:sldIdLst>
  <p:sldSz cx="12192000" cy="6858000"/>
  <p:notesSz cx="9296400" cy="70104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orbel" panose="020B050302020402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Quattrocento Sans" panose="020B0502050000020003"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
      <p:font typeface="Wingdings 2" panose="05020102010507070707" pitchFamily="18" charset="2"/>
      <p:regular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5" userDrawn="1">
          <p15:clr>
            <a:srgbClr val="A4A3A4"/>
          </p15:clr>
        </p15:guide>
        <p15:guide id="2" pos="5745"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9" roundtripDataSignature="AMtx7mjAuWN1gVuQJrIrzWeaCdMHYXqt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A15900-E4F5-67DE-F3E4-61E84D1E2B57}" name="Γραμματεία Υφυπουργός Περιβάλλοντος" initials="ΓΥ" userId="S::YFPER_1@office.ypen.gov.gr::f23c6d4d-3a80-4f8c-ab84-43eaf5890ff9" providerId="AD"/>
  <p188:author id="{7170EDB0-BB79-4DF2-5149-02C2A57207DB}" name="Papageorgiou, Nikolaos" initials="PN" userId="S::npapageorgiou@deloitte.gr::55fdfcc4-30f0-42df-8628-60bc6c6982be" providerId="AD"/>
  <p188:author id="{30BBE8F1-C69F-E009-7512-7F83873177A9}" name="Σύμβουλοι1 Υφυπουργός Περιβάλλοντος" initials="ΣΥΠ" userId="S::YFPER_SYN1@office.ypen.gov.gr::40c91f37-d142-48e7-aa3c-6dc8aa3643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2060"/>
    <a:srgbClr val="76923C"/>
    <a:srgbClr val="C9DAF8"/>
    <a:srgbClr val="BFBFBF"/>
    <a:srgbClr val="C4BD97"/>
    <a:srgbClr val="F2F2F2"/>
    <a:srgbClr val="00347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A8836-2572-4A60-A7C8-9682D25E5116}" v="6" dt="2023-11-02T10:18:56.818"/>
    <p1510:client id="{BA8768B6-C4CC-43FD-8161-D36AE8D01D75}" v="162" dt="2023-11-02T09:00:12.385"/>
  </p1510:revLst>
</p1510:revInfo>
</file>

<file path=ppt/tableStyles.xml><?xml version="1.0" encoding="utf-8"?>
<a:tblStyleLst xmlns:a="http://schemas.openxmlformats.org/drawingml/2006/main" def="{B7B5BB94-3356-4117-9A50-E106F8DC8A2C}">
  <a:tblStyle styleId="{B7B5BB94-3356-4117-9A50-E106F8DC8A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6BAA74-8D7F-4E55-BC9F-F9257E2950BA}"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AEF1540-99D0-4A03-8A49-A21B094BB2F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3" autoAdjust="0"/>
    <p:restoredTop sz="95872" autoAdjust="0"/>
  </p:normalViewPr>
  <p:slideViewPr>
    <p:cSldViewPr snapToGrid="0">
      <p:cViewPr varScale="1">
        <p:scale>
          <a:sx n="114" d="100"/>
          <a:sy n="114" d="100"/>
        </p:scale>
        <p:origin x="930" y="102"/>
      </p:cViewPr>
      <p:guideLst>
        <p:guide orient="horz" pos="2795"/>
        <p:guide pos="57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gs" Target="tags/tag1.xml"/><Relationship Id="rId154"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149" Type="http://customschemas.google.com/relationships/presentationmetadata" Target="metadata"/><Relationship Id="rId5" Type="http://schemas.openxmlformats.org/officeDocument/2006/relationships/slideMaster" Target="slideMasters/slideMaster2.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2.xml"/><Relationship Id="rId51" Type="http://schemas.openxmlformats.org/officeDocument/2006/relationships/font" Target="fonts/font20.fntdata"/><Relationship Id="rId150" Type="http://schemas.openxmlformats.org/officeDocument/2006/relationships/presProps" Target="presProps.xml"/><Relationship Id="rId15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font" Target="fonts/font10.fntdata"/><Relationship Id="rId54" Type="http://schemas.openxmlformats.org/officeDocument/2006/relationships/font" Target="fonts/font23.fntdata"/><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985" cy="3521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928" y="0"/>
            <a:ext cx="4028985" cy="35214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195" y="3373756"/>
            <a:ext cx="7438011" cy="27603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258"/>
            <a:ext cx="4028985" cy="35214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928" y="6658258"/>
            <a:ext cx="4028985" cy="35214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929195" y="3373756"/>
            <a:ext cx="7438011"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notes"/>
          <p:cNvSpPr txBox="1">
            <a:spLocks noGrp="1"/>
          </p:cNvSpPr>
          <p:nvPr>
            <p:ph type="sldNum" idx="12"/>
          </p:nvPr>
        </p:nvSpPr>
        <p:spPr>
          <a:xfrm>
            <a:off x="5265928" y="6658258"/>
            <a:ext cx="4028985"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Η αντιμετώπιση των ρευματοκλοπών θα κινηθεί στους ακόλουθους άξονες:</a:t>
            </a:r>
          </a:p>
          <a:p>
            <a:pPr marL="457200" indent="-228600">
              <a:buFont typeface="Arial" panose="020B0604020202020204" pitchFamily="34" charset="0"/>
              <a:buAutoNum type="arabicPeriod"/>
            </a:pPr>
            <a:r>
              <a:rPr lang="el-GR" b="1" dirty="0" err="1"/>
              <a:t>Αυστηροποίηση</a:t>
            </a:r>
            <a:r>
              <a:rPr lang="el-GR" b="1" dirty="0"/>
              <a:t> των ποινών</a:t>
            </a:r>
          </a:p>
          <a:p>
            <a:pPr marL="228600" indent="0">
              <a:buFont typeface="Arial" panose="020B0604020202020204" pitchFamily="34" charset="0"/>
              <a:buNone/>
            </a:pPr>
            <a:r>
              <a:rPr lang="el-GR" dirty="0"/>
              <a:t>Πέραν των υφιστάμενων ποινών που φθάνουν ως τα 3 χρόνια σήμερα θα υπάρχει παράλληλος υποχρεωτικός καταλογισμός και χρηματικής ποινής αναλογικά με το ποσό της </a:t>
            </a:r>
            <a:r>
              <a:rPr lang="el-GR" dirty="0" err="1"/>
              <a:t>ρευματοκλοπής</a:t>
            </a:r>
            <a:r>
              <a:rPr lang="el-GR" dirty="0"/>
              <a:t> (σήμερα υφίσταται απλή δυνατότητα για την επιβολή χρηματικής ποινής).</a:t>
            </a:r>
          </a:p>
          <a:p>
            <a:pPr marL="228600" indent="0">
              <a:buFont typeface="Arial" panose="020B0604020202020204" pitchFamily="34" charset="0"/>
              <a:buNone/>
            </a:pPr>
            <a:r>
              <a:rPr lang="el-GR" b="1" dirty="0"/>
              <a:t>2. Πειθαρχικά μέτρα</a:t>
            </a:r>
          </a:p>
          <a:p>
            <a:pPr marL="228600" indent="0">
              <a:buFont typeface="Arial" panose="020B0604020202020204" pitchFamily="34" charset="0"/>
              <a:buNone/>
            </a:pPr>
            <a:r>
              <a:rPr lang="el-GR" dirty="0"/>
              <a:t>• Αναστολή λειτουργίας της επιχείρησης για διάστημα ανάλογο της </a:t>
            </a:r>
            <a:r>
              <a:rPr lang="el-GR" dirty="0" err="1"/>
              <a:t>ρευματοκλοπής</a:t>
            </a:r>
            <a:r>
              <a:rPr lang="el-GR" dirty="0"/>
              <a:t>, σε αντιστοιχία και αναλογικά με μέτρα που εφαρμόζονται στην </a:t>
            </a:r>
            <a:r>
              <a:rPr lang="el-GR" dirty="0" err="1"/>
              <a:t>φοροαποφυγή</a:t>
            </a:r>
            <a:r>
              <a:rPr lang="el-GR" dirty="0"/>
              <a:t> (αποφυγή ΦΠΑ και έκδοσης φορολογικών παραστατικών).</a:t>
            </a:r>
          </a:p>
          <a:p>
            <a:pPr marL="228600" indent="0">
              <a:buFont typeface="Arial" panose="020B0604020202020204" pitchFamily="34" charset="0"/>
              <a:buNone/>
            </a:pPr>
            <a:r>
              <a:rPr lang="el-GR" dirty="0"/>
              <a:t>• Αφαίρεση της άδειας υγειονομικού ενδιαφέροντος σε περιπτώσεις επιχειρήσεων εστίασης και ψυχαγωγίας στις οποίες διαπιστώνεται </a:t>
            </a:r>
            <a:r>
              <a:rPr lang="el-GR" dirty="0" err="1"/>
              <a:t>ρευματοκλοπή</a:t>
            </a:r>
            <a:r>
              <a:rPr lang="el-GR" dirty="0"/>
              <a:t>. </a:t>
            </a:r>
          </a:p>
          <a:p>
            <a:pPr marL="228600" indent="0">
              <a:buFont typeface="Arial" panose="020B0604020202020204" pitchFamily="34" charset="0"/>
              <a:buNone/>
            </a:pPr>
            <a:r>
              <a:rPr lang="el-GR" dirty="0"/>
              <a:t>• Για τους ηλεκτρολόγους που αποδεδειγμένα συνεργούν σε </a:t>
            </a:r>
            <a:r>
              <a:rPr lang="el-GR" dirty="0" err="1"/>
              <a:t>ρευματοκλοπή</a:t>
            </a:r>
            <a:r>
              <a:rPr lang="el-GR" dirty="0"/>
              <a:t>, αφαίρεση της επαγγελματικής άδειας.</a:t>
            </a:r>
          </a:p>
          <a:p>
            <a:pPr marL="228600" indent="0">
              <a:buFont typeface="Arial" panose="020B0604020202020204" pitchFamily="34" charset="0"/>
              <a:buNone/>
            </a:pPr>
            <a:r>
              <a:rPr lang="el-GR" b="1" dirty="0"/>
              <a:t>3. Προληπτικά μέτρα</a:t>
            </a:r>
          </a:p>
          <a:p>
            <a:pPr marL="228600" indent="0">
              <a:buFont typeface="Arial" panose="020B0604020202020204" pitchFamily="34" charset="0"/>
              <a:buNone/>
            </a:pPr>
            <a:r>
              <a:rPr lang="el-GR" dirty="0"/>
              <a:t>Για οποιαδήποτε αλλαγή φορέα επιχείρησης στο ίδιο ακίνητο ο ΔΕΔΔΗΕ θα ζητά νέα Υπεύθυνη Δήλωση Ηλεκτρολόγου, και θα την υποβάλλει και σε εκ των υστέρων δειγματοληπτικό έλεγχο από μητρώο εγκαταστατών ηλεκτρολόγων.</a:t>
            </a:r>
          </a:p>
          <a:p>
            <a:pPr marL="228600" indent="0">
              <a:buFont typeface="Arial" panose="020B0604020202020204" pitchFamily="34" charset="0"/>
              <a:buNone/>
            </a:pPr>
            <a:r>
              <a:rPr lang="el-GR" b="1" dirty="0"/>
              <a:t>4. Ενίσχυση της </a:t>
            </a:r>
            <a:r>
              <a:rPr lang="el-GR" b="1" dirty="0" err="1"/>
              <a:t>εισπραξιμότητας</a:t>
            </a:r>
            <a:r>
              <a:rPr lang="el-GR" b="1" dirty="0"/>
              <a:t> των σχετικών προστίμων</a:t>
            </a:r>
          </a:p>
          <a:p>
            <a:pPr marL="228600" indent="0">
              <a:buFont typeface="Arial" panose="020B0604020202020204" pitchFamily="34" charset="0"/>
              <a:buNone/>
            </a:pPr>
            <a:r>
              <a:rPr lang="el-GR" dirty="0"/>
              <a:t>Τόσο για τα ανείσπρακτα πρόστιμα του ΔΕΔΔΗΕ όσο και για τα επιδικαζόμενα από τα δικαστήρια θα επιδιώκεται η είσπραξη τους σύμφωνα με τον ΚΕΔΕ και με την συνδρομή της Ανεξάρτητης Αρχής Δημοσίων Εσόδων (ΑΑΔΕ)</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10</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25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25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b="1" dirty="0">
                <a:solidFill>
                  <a:schemeClr val="bg1"/>
                </a:solidFill>
                <a:latin typeface="Helvetica Neue" panose="020B0604020202020204" charset="0"/>
                <a:ea typeface="Verdana" panose="020B0604030504040204" pitchFamily="34" charset="0"/>
              </a:rPr>
              <a:t>Εντολή επισήμανσης μετρητή</a:t>
            </a:r>
            <a:r>
              <a:rPr lang="en-US" sz="1200" dirty="0">
                <a:solidFill>
                  <a:schemeClr val="bg1"/>
                </a:solidFill>
                <a:latin typeface="Helvetica Neue" panose="020B0604020202020204" charset="0"/>
                <a:ea typeface="Verdana" panose="020B0604030504040204" pitchFamily="34" charset="0"/>
              </a:rPr>
              <a:t>: </a:t>
            </a: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dirty="0">
                <a:solidFill>
                  <a:schemeClr val="bg1"/>
                </a:solidFill>
                <a:latin typeface="Helvetica Neue" panose="020B0604020202020204" charset="0"/>
                <a:ea typeface="Verdana" panose="020B0604030504040204" pitchFamily="34" charset="0"/>
              </a:rPr>
              <a:t>Πρόκειται για μία εντολή ένα βήμα πριν την εντολή απενεργοποίησης μετρητή. Η εντολή αυτή είναι σύμφωνη με το άρθρο 28 παρ. 1α του Κώδικα.</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808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01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51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69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806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ΔΙΑΣΤΑΣΙΟΛΟΓΗΣΗ</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Για ΔΕΥΑ &amp; ΤΟΕΒ/ΓΟΕΒ</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(490GWh)</a:t>
            </a: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310MW </a:t>
            </a:r>
            <a:r>
              <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με μπαταρία 310</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MWh</a:t>
            </a:r>
            <a:endPar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endParaRPr lang="el-GR" altLang="zh-CN" sz="1100" b="0" i="0" u="none" strike="noStrike" kern="1200" cap="none" dirty="0">
              <a:solidFill>
                <a:prstClr val="black">
                  <a:lumMod val="75000"/>
                  <a:lumOff val="25000"/>
                </a:prstClr>
              </a:solidFill>
              <a:latin typeface="Helvetica Neue" panose="020B0604020202020204" charset="0"/>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cs typeface="Calibri"/>
                <a:sym typeface="Calibri"/>
              </a:rPr>
              <a:t>ΚΟΣΤΟΣ</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b="1" kern="1200" dirty="0">
                <a:solidFill>
                  <a:prstClr val="black">
                    <a:lumMod val="75000"/>
                    <a:lumOff val="25000"/>
                  </a:prstClr>
                </a:solidFill>
                <a:latin typeface="Helvetica Neue" panose="020B0604020202020204" charset="0"/>
              </a:rPr>
              <a:t>Για ΚΟΤ Α &amp; ΟΤΑ Α’ και Β’: 93 εκατ. €</a:t>
            </a:r>
            <a:r>
              <a:rPr lang="en-US" altLang="zh-CN" b="1" kern="1200" dirty="0">
                <a:solidFill>
                  <a:prstClr val="black">
                    <a:lumMod val="75000"/>
                    <a:lumOff val="25000"/>
                  </a:prstClr>
                </a:solidFill>
                <a:latin typeface="Helvetica Neue" panose="020B0604020202020204" charset="0"/>
              </a:rPr>
              <a:t>/</a:t>
            </a:r>
            <a:r>
              <a:rPr lang="el-GR" altLang="zh-CN" b="1" kern="1200" dirty="0">
                <a:solidFill>
                  <a:prstClr val="black">
                    <a:lumMod val="75000"/>
                    <a:lumOff val="25000"/>
                  </a:prstClr>
                </a:solidFill>
                <a:latin typeface="Helvetica Neue" panose="020B0604020202020204" charset="0"/>
              </a:rPr>
              <a:t>έτος</a:t>
            </a:r>
          </a:p>
          <a:p>
            <a:pPr lvl="4">
              <a:buClrTx/>
            </a:pPr>
            <a:endParaRPr lang="el-GR" altLang="zh-CN" kern="1200" dirty="0">
              <a:solidFill>
                <a:prstClr val="black">
                  <a:lumMod val="75000"/>
                  <a:lumOff val="25000"/>
                </a:prstClr>
              </a:solidFill>
              <a:latin typeface="Helvetica Neue" panose="020B0604020202020204" charset="0"/>
            </a:endParaRPr>
          </a:p>
          <a:p>
            <a:pPr>
              <a:buClrTx/>
              <a:buFontTx/>
              <a:buNone/>
            </a:pPr>
            <a:r>
              <a:rPr lang="el-GR" altLang="zh-CN" b="1" kern="1200" dirty="0">
                <a:solidFill>
                  <a:prstClr val="black">
                    <a:lumMod val="75000"/>
                    <a:lumOff val="25000"/>
                  </a:prstClr>
                </a:solidFill>
                <a:latin typeface="Helvetica Neue" panose="020B0604020202020204" charset="0"/>
              </a:rPr>
              <a:t>Για ΔΕΥΑ &amp; ΤΟΕΒ/ΓΟΕΒ: 40 εκατ. €/έτος</a:t>
            </a:r>
            <a:endParaRPr lang="el-GR" altLang="zh-CN" kern="1200" dirty="0">
              <a:solidFill>
                <a:prstClr val="black">
                  <a:lumMod val="75000"/>
                  <a:lumOff val="25000"/>
                </a:prstClr>
              </a:solidFill>
              <a:latin typeface="Helvetica Neue" panose="020B0604020202020204" charset="0"/>
            </a:endParaRP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a:p>
            <a:pPr>
              <a:buClrTx/>
              <a:buFontTx/>
              <a:buNone/>
            </a:pPr>
            <a:r>
              <a:rPr lang="el-GR" altLang="zh-CN" sz="1200" b="1" u="sng" kern="1200" dirty="0">
                <a:solidFill>
                  <a:schemeClr val="tx1"/>
                </a:solidFill>
                <a:latin typeface="Helvetica Neue" panose="020B0604020202020204" charset="0"/>
                <a:ea typeface="Verdana" panose="020B0604030504040204" pitchFamily="34" charset="0"/>
                <a:cs typeface="Verdana" panose="020B0604030504040204" pitchFamily="34" charset="0"/>
              </a:rPr>
              <a:t>Σχετικά με τα έργα ΑΠΕ που απαιτούνται για την κάλυψη των αναγκών:</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endParaRP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Αν αναπτυχθούν και </a:t>
            </a:r>
            <a:r>
              <a:rPr lang="el-GR" altLang="zh-CN" sz="1200" b="1" kern="1200" dirty="0" err="1">
                <a:solidFill>
                  <a:schemeClr val="tx1"/>
                </a:solidFill>
                <a:latin typeface="Helvetica Neue" panose="020B0604020202020204" charset="0"/>
                <a:ea typeface="Verdana" panose="020B0604030504040204" pitchFamily="34" charset="0"/>
              </a:rPr>
              <a:t>κατασκευαστουν</a:t>
            </a:r>
            <a:r>
              <a:rPr lang="el-GR" altLang="zh-CN" sz="1200" b="1" kern="1200" dirty="0">
                <a:solidFill>
                  <a:schemeClr val="tx1"/>
                </a:solidFill>
                <a:latin typeface="Helvetica Neue" panose="020B0604020202020204" charset="0"/>
                <a:ea typeface="Verdana" panose="020B0604030504040204" pitchFamily="34" charset="0"/>
              </a:rPr>
              <a:t> από τις Κοινότητες θα χρειαζόταν </a:t>
            </a: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Συνολικό Κόστος Επένδυσης ~</a:t>
            </a:r>
            <a:r>
              <a:rPr lang="en-US" altLang="zh-CN" sz="1200" b="1" kern="1200" dirty="0">
                <a:solidFill>
                  <a:schemeClr val="tx1"/>
                </a:solidFill>
                <a:latin typeface="Helvetica Neue" panose="020B0604020202020204" charset="0"/>
                <a:ea typeface="Verdana" panose="020B0604030504040204" pitchFamily="34" charset="0"/>
              </a:rPr>
              <a:t>9</a:t>
            </a:r>
            <a:r>
              <a:rPr lang="el-GR" altLang="zh-CN" sz="1200" b="1" kern="1200" dirty="0">
                <a:solidFill>
                  <a:schemeClr val="tx1"/>
                </a:solidFill>
                <a:latin typeface="Helvetica Neue" panose="020B0604020202020204" charset="0"/>
                <a:ea typeface="Verdana" panose="020B0604030504040204" pitchFamily="34" charset="0"/>
              </a:rPr>
              <a:t>35 εκατ. € (</a:t>
            </a:r>
            <a:r>
              <a:rPr lang="en-US" altLang="zh-CN" sz="1200" b="1" kern="1200" dirty="0">
                <a:solidFill>
                  <a:schemeClr val="tx1"/>
                </a:solidFill>
                <a:latin typeface="Helvetica Neue" panose="020B0604020202020204" charset="0"/>
                <a:ea typeface="Verdana" panose="020B0604030504040204" pitchFamily="34" charset="0"/>
              </a:rPr>
              <a:t>66</a:t>
            </a:r>
            <a:r>
              <a:rPr lang="el-GR" altLang="zh-CN" sz="1200" b="1" kern="1200" dirty="0">
                <a:solidFill>
                  <a:schemeClr val="tx1"/>
                </a:solidFill>
                <a:latin typeface="Helvetica Neue" panose="020B0604020202020204" charset="0"/>
                <a:ea typeface="Verdana" panose="020B0604030504040204" pitchFamily="34" charset="0"/>
              </a:rPr>
              <a:t>0 εκατ. € για σταθμούς ΑΠΕ + 275 εκατ. € για τις μπαταρίες) </a:t>
            </a:r>
          </a:p>
          <a:p>
            <a:pPr>
              <a:buClrTx/>
              <a:buFontTx/>
              <a:buNone/>
            </a:pPr>
            <a:r>
              <a:rPr lang="el-GR" altLang="zh-CN" sz="1200" b="1" kern="1200" dirty="0" err="1">
                <a:solidFill>
                  <a:schemeClr val="tx1"/>
                </a:solidFill>
                <a:latin typeface="Helvetica Neue" panose="020B0604020202020204" charset="0"/>
                <a:ea typeface="Verdana" panose="020B0604030504040204" pitchFamily="34" charset="0"/>
                <a:cs typeface="Verdana" panose="020B0604030504040204" pitchFamily="34" charset="0"/>
              </a:rPr>
              <a:t>αδειοδοτική</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διαδικασία από το μηδέν</a:t>
            </a:r>
            <a:r>
              <a:rPr lang="en-US"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και διαθέσιμος ηλεκτρικός χώρος.</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352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138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638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dirty="0"/>
              <a:t>Τα Κοινωνικά μέτρα που προωθούμε είναι τα εξής</a:t>
            </a:r>
          </a:p>
          <a:p>
            <a:pPr marL="0" lvl="0" indent="0" algn="l" rtl="0">
              <a:spcBef>
                <a:spcPts val="0"/>
              </a:spcBef>
              <a:spcAft>
                <a:spcPts val="0"/>
              </a:spcAft>
              <a:buNone/>
            </a:pPr>
            <a:endParaRPr lang="el-G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46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l-GR" dirty="0"/>
              <a:t>Ενδεικτικά, παρουσιάζουμε με παράδειγμα τον τρόπο υπολογισμού του Επιδόματος Θερμαίνομαι Ηλεκτρικά καθώς και την αντίστοιχη επιδότηση ενός ωφελούμενου από το επίδομα θέρμανσης.</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813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indent="0">
              <a:buNone/>
            </a:pPr>
            <a:endParaRPr lang="el-GR" dirty="0"/>
          </a:p>
          <a:p>
            <a:pPr marL="228600" indent="0">
              <a:buNone/>
            </a:pPr>
            <a:r>
              <a:rPr lang="el-GR" dirty="0"/>
              <a:t>Στο παράδειγμα μας, η συνολική δαπάνη για ηλεκτρική ενέργεια ανέρχεται σε 1.400 ευρώ εκ των οποίων θεωρούμε ότι 840 ευρώ (60% της δαπάνης) αφορούν σε κατανάλωση ενέργειας για λόγους θέρμανσης. </a:t>
            </a:r>
          </a:p>
          <a:p>
            <a:pPr marL="228600" indent="0">
              <a:buNone/>
            </a:pPr>
            <a:endParaRPr lang="el-GR" dirty="0"/>
          </a:p>
          <a:p>
            <a:pPr marL="228600" indent="0">
              <a:buNone/>
            </a:pPr>
            <a:r>
              <a:rPr lang="el-GR" dirty="0"/>
              <a:t>Από τον υπολογισμό προκύπτει επιδότηση 500,85 ευρώ. Συνεπώς, με την επιδότηση των 500,85 ευρώ, η αιτούσα καλύπτεται για το 60% της δαπάνης της για θέρμανση με τη χρήση ηλεκτρικής ενέργειας (500,85/840 = 60%).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95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859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517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95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4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Περίοδος κάλυψης κατανάλωσης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Καθώς από τον Ιανουάριο σταματά η επιδότηση ρεύματος στους λογαριασμούς για φυσικά πρόσωπα που δεν ανήκουν στα Κοινωνικά Τιμολόγια, ενώ σημαντικό μέρος αυτών δεν θερμαίνεται με πετρέλαιο θέρμανσης, φυσικό αέριο ή άλλες μορφές ενέργειας που υπάρχει επιδότηση, παρά με ηλεκτρικό ρεύμα, για αυτά τα νοικοκυριά θα υπάρξει έκτακτο επίδομα για θέρμανση με ηλεκτρικό ρεύμα για τους μήνες Ιανουάριο, Φεβρουάριο και Μάρτιο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Ωφελούμενοι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Εκτιμώνται σε περίπου 1,1 εκατ. νοικοκυριά. Τα επιδόματα θα κυμανθούν μεταξύ 50 και 500 ευρώ για την περίοδο κάλυψης του μέτρου</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Διαδικασία Αιτήσεων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Αιτήσεις μέσω της πλατφόρμας της ΑΑΔΕ «myθερμανση</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200" dirty="0">
              <a:solidFill>
                <a:prstClr val="white"/>
              </a:solidFill>
              <a:effectLst/>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Κόστος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Υπολογίζεται σε 240 εκατ. ευρώ ετησίως βάσει της εκτίμησης των δικαιούχων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Χρηματοδότηση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Αξιοποίηση των διαθέσιμων πόρων του Ταμείου Ενεργειακής Μετάβασης (ΤΕΜ</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71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Χορηγείται για μέρος της χειμερινής περιόδου 2023-2024 (01.01.2024-31.03.2024) επίδομα θέρμανσης σε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φυσικά πρόσωπα που δηλώνουν ότι θερμαίνονται μέσω χρήσης ηλεκτρικής ενέργειας, </a:t>
            </a:r>
            <a:r>
              <a:rPr lang="el-GR"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κατ</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αντιστοιχία των δικαιούχων του επιδόματος θέρμανσης με άλλες μορφές ενέργειας (πετρέλαιο, φυσικό αέριο, καυσόξυλα, κτλ.), που χορηγείται τα τελευταία έτη.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 λόγος που δεν επιδοτείται ολόκληρη η περίοδος θέρμανσης είναι ότι έως 31.12.2023 εφαρμόζονται οριζόντιες επιδοτήσεις στο σύνολο των οικιακών καταναλωτών που καταλαμβάνουν τους δικαιούχους του νέου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περίμετρος των δικαιούχων του συγκεκριμένου μέτρου είναι ίδια με την αντίστοιχη περίμετρο επιδόματος θέρμανσης των άλλων μορφών ενέργειας ως προς τα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κριτήρια χορήγησης (εισοδηματικά και ακίνητης περιουσίας) και τον καθορισμό του ύψους του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ενώ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αποκλείονται αυτονόητα από τη χορήγηση του επιδόματος θέρμανσης με ηλεκτρισμό όσοι λαμβάνουν το αντίστοιχο επίδομα με χρήση άλλων μορφών ενέργειας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καθώς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και οι καταναλωτές που είναι ενταγμένοι στο Κοινωνικό Οικιακό Τιμολόγιο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(περίπου 650.000 με βάση τα πλέον πρόσφατα στοιχεία).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ωφελούμενοι υπολογίζονται κατ’ εκτίμηση σε </a:t>
            </a:r>
            <a:r>
              <a:rPr lang="el-GR"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1,2 εκατ.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 βάση τα ανωτέρω το έκτακτο επίδομα για του τρεις μήνες αναμένεται να ανέλθει σε περίπου 120 εκατ. ευρώ για το 1,2 εκατ. δικαιούχων.</a:t>
            </a:r>
            <a:r>
              <a:rPr lang="el-GR" sz="1800" kern="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πόροι για την πληρωμή των δικαιούχων προέρχονται από το Ταμείο Ενεργειακής Μετάβασης (ΤΕΜ)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οποίο θα ενισχυθεί από τα ποσά που αναμένονται να συγκεντρωθούν από τις δημοπρασίες του συστήματος εμπορίας δικαιωμάτων εκπομπών αέριων ρύπων εντός του 2024.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Σε κάθε δικαιούχο χορηγείται επίδομα για κατανάλωση ηλεκτρικής ενέργειας για σκοπούς θέρμανσης, το ύψος του οποίου ανέρχεται στο ποσό των τριακοσίων πενήντα (180) ευρώ, πολλαπλασιαζόμενο με τον συντελεστή επιδότησης ανά οικισμό στον οποίο βρίσκεται η κύρια κατοικία, όπως αυτός θα προσδιορίζεται στο Παράρτημα της Απόφασης (βάσει </a:t>
            </a:r>
            <a:r>
              <a:rPr lang="el-GR" sz="1800" b="0" i="0" u="none" strike="noStrike" kern="100" cap="none" dirty="0" err="1">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βαθμοημερών</a:t>
            </a: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και προσαυξανόμενο κατά είκοσι τοις εκατό (20%) για κάθε εξαρτώμενο τέκνο του δικαιούχου.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Το ποσό επιδόματος που θα προκύψει κατά τα ανωτέρω δεν δύναται να υπολείπεται του ποσού των πενήντα (50) ευρώ και ούτε να υπερβαίνει το ποσό των πεντακοσίων (500) ευρώ κατ' ανώτατο όριο. </a:t>
            </a: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Η καταβολή του επιδόματος θα διενεργηθεί </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με πίστωση του τραπεζικού λογαριασμού σε μορφή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IBAN</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του δικαιούχου, ενώ οι αιτήσεις θα υποβάλλονται μέσω της υφιστάμενης πλατφόρμας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my</a:t>
            </a:r>
            <a:r>
              <a:rPr lang="el-GR" sz="1800" b="0" i="0" u="none" strike="sngStrike" kern="100" cap="none" dirty="0" err="1">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θερμανση</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της ΑΑΔΕ.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12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Δεύτερο μέτρο: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ειδικού τιμολογίου ηλεκτρικής ενέργειας για τις Πολύτεκνες Οικογένειες</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Με την δημιουργία μίας νέας τρίτης κατηγορίας Κοινωνικού Οικιακού Τιμολογίου (ΚΟΤ Γ), θεσπίζεται για τις πολύτεκνες οικογένειες ένα νέο ειδικό τιμολόγιο ηλεκτρικής ενέργειας με σκοπό να μειώσουμε δραστικά το ενεργειακό τους κόστος. Η Κυβέρνηση, μέσω της νέας ΥΑ προασπίζεται την ειδική κατά το Σύνταγμα, προστασία των πολύτεκνων οικογενειών μέσω της ένταξής τους σε νέα κατηγορία δικαιούχων ΚΟΤ ξεχωριστά  από άλλες οικονομικά ή κοινωνικά ευπαθείς ομάδες του πληθυσμού, συμμορφούμενη παράλληλα πλήρως με την Απόφαση του </a:t>
            </a:r>
            <a:r>
              <a:rPr lang="el-GR" sz="1800" b="0" i="0" u="none" kern="100" dirty="0" err="1">
                <a:effectLst/>
                <a:latin typeface="Calibri" panose="020F0502020204030204" pitchFamily="34" charset="0"/>
                <a:ea typeface="Calibri" panose="020F0502020204030204" pitchFamily="34" charset="0"/>
                <a:cs typeface="Times New Roman" panose="02020603050405020304" pitchFamily="18" charset="0"/>
              </a:rPr>
              <a:t>ΣτΕ</a:t>
            </a: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 430/2022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61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Δικαιούχοι</a:t>
            </a:r>
            <a:r>
              <a:rPr lang="el-GR" dirty="0"/>
              <a:t> του νέου ειδικού τιμολογίου είναι οι οικογένειες με 4 εξαρτώμενα τέκνα και άνω, ενώ η έκπτωση επί της χρέωσης προμήθειας ηλεκτρικής ενέργειας ανέρχεται σε 100 €/</a:t>
            </a:r>
            <a:r>
              <a:rPr lang="el-GR" dirty="0" err="1"/>
              <a:t>MWh</a:t>
            </a:r>
            <a:r>
              <a:rPr lang="el-GR" dirty="0"/>
              <a:t>, ξεπερνώντας κατά πολύ τις αντίστοιχες εκπτώσεις των άλλων δύο κατηγοριών του Κοινωνικού Οικιακού Τιμολογίου. </a:t>
            </a:r>
            <a:endParaRPr lang="en-US" dirty="0"/>
          </a:p>
          <a:p>
            <a:pPr marL="228600" indent="0">
              <a:buFont typeface="Arial" panose="020B0604020202020204" pitchFamily="34" charset="0"/>
              <a:buNone/>
            </a:pPr>
            <a:endParaRPr lang="en-US" b="1" dirty="0"/>
          </a:p>
          <a:p>
            <a:pPr marL="228600" indent="0">
              <a:buFont typeface="Arial" panose="020B0604020202020204" pitchFamily="34" charset="0"/>
              <a:buNone/>
            </a:pPr>
            <a:r>
              <a:rPr lang="el-GR" b="1" dirty="0"/>
              <a:t>Τα εισοδηματικά κριτήρια</a:t>
            </a:r>
            <a:r>
              <a:rPr lang="el-GR" dirty="0"/>
              <a:t> που εφαρμόζονται για την ένταξη των πολύτεκνων οικογενειών είναι ιδιαίτερα διευρυμένα, καθώς για οικογένεια με 4 εξαρτώμενα τέκνα το ανώτατο ετήσιο εισοδηματικό όριο ορίζεται σε 50.000 €, ενώ για κάθε επιπλέον εξαρτώμενο τέκνο προστίθεται το ποσό των 2.500 €, μέχρι του συνολικού ορίου των 70.000 € ανεξαρτήτως του αριθμού των μελών της οικογένειας με αποτέλεσμα το 95% οικογενειών με 4 εξαρτώμενα και άνω να καθίστανται τελικά δικαιούχοι.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Επίσης, σε αντίθεση με τις υπόλοιπες κατηγορίες ΚΟΤ, στο νέο τιμολόγιο πολυτέκνων </a:t>
            </a:r>
            <a:r>
              <a:rPr lang="el-GR" b="1" dirty="0"/>
              <a:t>δεν εφαρμόζονται περιουσιακά κριτήρια </a:t>
            </a:r>
            <a:r>
              <a:rPr lang="el-GR" dirty="0"/>
              <a:t>για την ένταξη τους, ενώ εισάγεται κίνητρο αυξημένης επιδότησης 20 €/</a:t>
            </a:r>
            <a:r>
              <a:rPr lang="el-GR" dirty="0" err="1"/>
              <a:t>MWh</a:t>
            </a:r>
            <a:r>
              <a:rPr lang="el-GR" dirty="0"/>
              <a:t>, σε περίπτωση που οι δικαιούχοι επιτυγχάνουν εξοικονόμηση της κατανάλωσης ηλεκτρικής ενέργειας κατά 5%, σε σχέση με το όριο επιδοτούμενης κατανάλωσης στο οποίο εμπίπτουν.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Επιπλέον, στο νέο τιμολόγιο εφαρμόζονται </a:t>
            </a:r>
            <a:r>
              <a:rPr lang="el-GR" b="1" dirty="0"/>
              <a:t>διευρυμένα όρια τετραμηνιαίας κατανάλωσης </a:t>
            </a:r>
            <a:r>
              <a:rPr lang="el-GR" dirty="0"/>
              <a:t>για τη χορήγηση της έκπτωσης που ξεκινούν από τις 2.000 kWh/τετράμηνο για τις οικογένειες με 4 εξαρτώμενα τέκνα, ενώ για κάθε επιπλέον εξαρτώμενο τέκνο προστίθεται κατανάλωση 200 kWh μέχρι του ανώτατου ορίου των 4000 </a:t>
            </a:r>
            <a:r>
              <a:rPr lang="el-GR" dirty="0" err="1"/>
              <a:t>ΚWh</a:t>
            </a:r>
            <a:r>
              <a:rPr lang="el-GR" dirty="0"/>
              <a:t> ανεξαρτήτως του αριθμού των μελών της οικογένειας. Οι πολύτεκνες οικογένειες που έχουν στη σύνθεσή τους άτομα με αναπηρία ή άτομα που έχουν ανάγκη μηχανικής υποστήριξης, έχουν αυξημένο όριο κατανάλωσης κατά 300 kWh και 600 kWh αντίστοιχα. Καλύπτουμε έτσι το μεγαλύτερο μέρος των ήδη αυξημένων ενεργειακών αναγκών των πολύτεκνων οικογενειών, ενώ στο ειδικό τιμολόγιο για τις οικογένειες αυτές δεν προβλέπεται </a:t>
            </a:r>
            <a:r>
              <a:rPr lang="el-GR" dirty="0" err="1"/>
              <a:t>απένταξη</a:t>
            </a:r>
            <a:r>
              <a:rPr lang="el-GR" dirty="0"/>
              <a:t> σε περίπτωση υπέρβασης του ορίου κατανάλωσης, αλλά η υπερβάλλουσα ενέργεια χρεώνεται με το βασικό οικιακό τιμολόγιο του εκάστοτε προμηθευτή.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Παράλληλα, με την Υπουργική Απόφαση ρυθμίζεται το </a:t>
            </a:r>
            <a:r>
              <a:rPr lang="el-GR" b="1" dirty="0"/>
              <a:t>καθεστώς απαλλαγής </a:t>
            </a:r>
            <a:r>
              <a:rPr lang="el-GR" dirty="0"/>
              <a:t>των πολύτεκνων </a:t>
            </a:r>
            <a:r>
              <a:rPr lang="el-GR" b="1" dirty="0"/>
              <a:t>από τις ρυθμιζόμενες χρεώσεις </a:t>
            </a:r>
            <a:r>
              <a:rPr lang="el-GR" dirty="0"/>
              <a:t>για τη χρήσης του συστήματος (</a:t>
            </a:r>
            <a:r>
              <a:rPr lang="el-GR" b="1" dirty="0"/>
              <a:t>ΧΧΣ</a:t>
            </a:r>
            <a:r>
              <a:rPr lang="el-GR" dirty="0"/>
              <a:t>) και τη χρήση του δικτύου (</a:t>
            </a:r>
            <a:r>
              <a:rPr lang="el-GR" b="1" dirty="0"/>
              <a:t>ΧΧΔ</a:t>
            </a:r>
            <a:r>
              <a:rPr lang="el-GR" dirty="0"/>
              <a:t>). Ειδικότερα οι δικαιούχοι ΚΟΤ Γ </a:t>
            </a:r>
            <a:r>
              <a:rPr lang="el-GR" u="sng" dirty="0"/>
              <a:t>απαλλάσσονται από το σκέλος ενέργειας </a:t>
            </a:r>
            <a:r>
              <a:rPr lang="el-GR" dirty="0"/>
              <a:t>των Χρεώσεων Χρήσης Συστήματος (ΧΧΣ) και Χρεώσεων Χρήσης Δικτύου (ΧΧΔ) </a:t>
            </a:r>
            <a:r>
              <a:rPr lang="el-GR" u="sng" dirty="0"/>
              <a:t>εντός των ορίων κατανάλωσης</a:t>
            </a:r>
            <a:r>
              <a:rPr lang="el-GR" dirty="0"/>
              <a:t>, καθώς και από τα υπόλοιπα σκέλη των χρεώσεων αυτών. Αυτονόητο είναι δε ότι η συγκεκριμένη κατηγορία καταναλωτών δε θα επιβαρύνεται με τις χρεώσεις για Υπηρεσίες Κοινής Ωφέλειας (ΥΚΩ).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Η </a:t>
            </a:r>
            <a:r>
              <a:rPr lang="el-GR" b="1" dirty="0"/>
              <a:t>ένταξη στο ΚΟΤ Γ </a:t>
            </a:r>
            <a:r>
              <a:rPr lang="el-GR" dirty="0"/>
              <a:t>για τις πολύτεκνες οικογένειες θα γίνεται μέσω σχετικής ηλεκτρονικής </a:t>
            </a:r>
            <a:r>
              <a:rPr lang="el-GR" b="1" dirty="0"/>
              <a:t>πλατφόρμας</a:t>
            </a:r>
            <a:r>
              <a:rPr lang="el-GR" dirty="0"/>
              <a:t> που θα υλοποιηθεί τους επόμενους μήνες από την </a:t>
            </a:r>
            <a:r>
              <a:rPr lang="el-GR" b="1" dirty="0"/>
              <a:t>ΗΔΙΚΑ</a:t>
            </a:r>
            <a:r>
              <a:rPr lang="el-GR" dirty="0"/>
              <a:t>.  Η διαδικασία πρόκειται να είναι εξαιρετικά απλή για τους εν δυνάμει δικαιούχους, καθώς με την αίτηση τους θα αναρτούν το πιστοποιητικό της οικογενειακής τους κατάστασης, συνοδευόμενο από πιστοποιητικό της Ανώτατης Συνομοσπονδίας Πολυτέκνων Ελλάδος και θα ενημερώνονται άμεσα εάν πληρούν τα κριτήρια ένταξης.</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Το κόστος του νέου τιμολογίου για τους πολύτεκνους ανέρχεται σε </a:t>
            </a:r>
            <a:r>
              <a:rPr lang="el-GR" b="1" dirty="0"/>
              <a:t>15 </a:t>
            </a:r>
            <a:r>
              <a:rPr lang="el-GR" b="1" dirty="0" err="1"/>
              <a:t>εκατ</a:t>
            </a:r>
            <a:r>
              <a:rPr lang="el-GR" b="1" dirty="0"/>
              <a:t> ευρώ</a:t>
            </a:r>
            <a:r>
              <a:rPr lang="el-GR" dirty="0"/>
              <a:t>. περίπου ετησίως και εφαρμόζεται σε μόνιμη βάση, με πόρους που καλύπτονται από τον </a:t>
            </a:r>
            <a:r>
              <a:rPr lang="el-GR" b="1" dirty="0"/>
              <a:t>ειδικό λογαριασμό ΥΚΩ.</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68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u="sng" dirty="0"/>
              <a:t>Περιγραφή φαινομένου</a:t>
            </a:r>
          </a:p>
          <a:p>
            <a:pPr marL="228600" indent="0">
              <a:buFont typeface="Arial" panose="020B0604020202020204" pitchFamily="34" charset="0"/>
              <a:buNone/>
            </a:pPr>
            <a:r>
              <a:rPr lang="el-GR" dirty="0"/>
              <a:t>Έχει διαπιστωθεί ότι οι </a:t>
            </a:r>
            <a:r>
              <a:rPr lang="el-GR" dirty="0" err="1"/>
              <a:t>ρευματοκλοπές</a:t>
            </a:r>
            <a:r>
              <a:rPr lang="el-GR" dirty="0"/>
              <a:t>  ανέρχονται σε 4,2% της συνολικής αγοράς ενέργειας (περίπου 400 εκατομμύρια ετησίως) με αποτέλεσμα οι παραγωγοί </a:t>
            </a:r>
          </a:p>
          <a:p>
            <a:pPr marL="228600" indent="0">
              <a:buFont typeface="Arial" panose="020B0604020202020204" pitchFamily="34" charset="0"/>
              <a:buNone/>
            </a:pPr>
            <a:r>
              <a:rPr lang="el-GR" dirty="0"/>
              <a:t>να υπολογίζουν αυτό το ποσό στο κόστος τους και με αντίστοιχη επιβάρυνση όλων των λογαριασμών των καταναλωτών ενέργειας.</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Ο ΔΕΔΔΗΕ διαπιστώνει περίπου 13.000 περιπτώσεις τον χρόνο και επιβάλλει χρέωση υπολογίζοντας το προς καταβολή ποσό με την υπόθεση ότι η </a:t>
            </a:r>
            <a:r>
              <a:rPr lang="el-GR" dirty="0" err="1"/>
              <a:t>ρευματοκλοπή</a:t>
            </a:r>
            <a:r>
              <a:rPr lang="el-GR" dirty="0"/>
              <a:t> πραγματοποιείται επί 5ετία. (50% των περιπτώσεων αυτών αφορούν σε επιδικαζόμενα χρηματικά ποσά μέχρι 4.500 ευρώ, 25% αφορούν </a:t>
            </a:r>
            <a:r>
              <a:rPr lang="el-GR" dirty="0" err="1"/>
              <a:t>ρευματοκλοπή</a:t>
            </a:r>
            <a:r>
              <a:rPr lang="el-GR" dirty="0"/>
              <a:t> 4.500 - 10.000 ευρώ και 25% είναι τα άνω των 10.000 ευρώ.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Η πλειονότητα των ρευματοκλοπών πραγματοποιείται από επιχειρήσεις, συνήθως εστίασης, λιανικής και διασκέδασης.</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54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039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6386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6"/>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8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6"/>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6"/>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77364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92"/>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9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92"/>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9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4487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userDrawn="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 name="Google Shape;20;p78">
            <a:extLst>
              <a:ext uri="{FF2B5EF4-FFF2-40B4-BE49-F238E27FC236}">
                <a16:creationId xmlns:a16="http://schemas.microsoft.com/office/drawing/2014/main" id="{9C6010CA-EAAA-6A38-E539-B309801A07D2}"/>
              </a:ext>
            </a:extLst>
          </p:cNvPr>
          <p:cNvSpPr txBox="1">
            <a:spLocks noGrp="1"/>
          </p:cNvSpPr>
          <p:nvPr>
            <p:ph type="body" idx="1"/>
          </p:nvPr>
        </p:nvSpPr>
        <p:spPr>
          <a:xfrm>
            <a:off x="406908" y="946299"/>
            <a:ext cx="11412220" cy="2482702"/>
          </a:xfrm>
          <a:prstGeom prst="rect">
            <a:avLst/>
          </a:prstGeom>
          <a:noFill/>
          <a:ln>
            <a:noFill/>
          </a:ln>
        </p:spPr>
        <p:txBody>
          <a:bodyPr spcFirstLastPara="1" wrap="square" lIns="0" tIns="0" rIns="0" bIns="0" anchor="t" anchorCtr="0">
            <a:noAutofit/>
          </a:bodyPr>
          <a:lstStyle>
            <a:lvl1pPr marL="9525" lvl="0" indent="0" algn="l">
              <a:spcBef>
                <a:spcPts val="0"/>
              </a:spcBef>
              <a:spcAft>
                <a:spcPts val="0"/>
              </a:spcAft>
              <a:buSzPts val="1400"/>
              <a:buNone/>
              <a:tabLst/>
              <a:defRPr sz="14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232945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p:cSld name="Blank">
    <p:bg>
      <p:bgPr>
        <a:solidFill>
          <a:schemeClr val="lt1"/>
        </a:solidFill>
        <a:effectLst/>
      </p:bgPr>
    </p:bg>
    <p:spTree>
      <p:nvGrpSpPr>
        <p:cNvPr id="1" name="Shape 23"/>
        <p:cNvGrpSpPr/>
        <p:nvPr/>
      </p:nvGrpSpPr>
      <p:grpSpPr>
        <a:xfrm>
          <a:off x="0" y="0"/>
          <a:ext cx="0" cy="0"/>
          <a:chOff x="0" y="0"/>
          <a:chExt cx="0" cy="0"/>
        </a:xfrm>
      </p:grpSpPr>
      <p:sp>
        <p:nvSpPr>
          <p:cNvPr id="24" name="Google Shape;24;p8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1"/>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81"/>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05636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34"/>
        <p:cNvGrpSpPr/>
        <p:nvPr/>
      </p:nvGrpSpPr>
      <p:grpSpPr>
        <a:xfrm>
          <a:off x="0" y="0"/>
          <a:ext cx="0" cy="0"/>
          <a:chOff x="0" y="0"/>
          <a:chExt cx="0" cy="0"/>
        </a:xfrm>
      </p:grpSpPr>
      <p:sp>
        <p:nvSpPr>
          <p:cNvPr id="35" name="Google Shape;35;p85"/>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8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5"/>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85"/>
          <p:cNvSpPr txBox="1">
            <a:spLocks noGrp="1"/>
          </p:cNvSpPr>
          <p:nvPr>
            <p:ph type="sldNum" idx="12"/>
          </p:nvPr>
        </p:nvSpPr>
        <p:spPr>
          <a:xfrm>
            <a:off x="11561698" y="6416370"/>
            <a:ext cx="217170" cy="265009"/>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Calibri"/>
                <a:ea typeface="Calibri"/>
                <a:cs typeface="Calibri"/>
                <a:sym typeface="Calibri"/>
              </a:defRPr>
            </a:lvl1pPr>
            <a:lvl2pPr marL="38100" marR="0" lvl="1" indent="0" algn="l">
              <a:lnSpc>
                <a:spcPct val="87083"/>
              </a:lnSpc>
              <a:spcBef>
                <a:spcPts val="0"/>
              </a:spcBef>
              <a:buNone/>
              <a:defRPr sz="1200" b="0" i="0">
                <a:solidFill>
                  <a:schemeClr val="lt1"/>
                </a:solidFill>
                <a:latin typeface="Calibri"/>
                <a:ea typeface="Calibri"/>
                <a:cs typeface="Calibri"/>
                <a:sym typeface="Calibri"/>
              </a:defRPr>
            </a:lvl2pPr>
            <a:lvl3pPr marL="38100" marR="0" lvl="2" indent="0" algn="l">
              <a:lnSpc>
                <a:spcPct val="87083"/>
              </a:lnSpc>
              <a:spcBef>
                <a:spcPts val="0"/>
              </a:spcBef>
              <a:buNone/>
              <a:defRPr sz="1200" b="0" i="0">
                <a:solidFill>
                  <a:schemeClr val="lt1"/>
                </a:solidFill>
                <a:latin typeface="Calibri"/>
                <a:ea typeface="Calibri"/>
                <a:cs typeface="Calibri"/>
                <a:sym typeface="Calibri"/>
              </a:defRPr>
            </a:lvl3pPr>
            <a:lvl4pPr marL="38100" marR="0" lvl="3" indent="0" algn="l">
              <a:lnSpc>
                <a:spcPct val="87083"/>
              </a:lnSpc>
              <a:spcBef>
                <a:spcPts val="0"/>
              </a:spcBef>
              <a:buNone/>
              <a:defRPr sz="1200" b="0" i="0">
                <a:solidFill>
                  <a:schemeClr val="lt1"/>
                </a:solidFill>
                <a:latin typeface="Calibri"/>
                <a:ea typeface="Calibri"/>
                <a:cs typeface="Calibri"/>
                <a:sym typeface="Calibri"/>
              </a:defRPr>
            </a:lvl4pPr>
            <a:lvl5pPr marL="38100" marR="0" lvl="4" indent="0" algn="l">
              <a:lnSpc>
                <a:spcPct val="87083"/>
              </a:lnSpc>
              <a:spcBef>
                <a:spcPts val="0"/>
              </a:spcBef>
              <a:buNone/>
              <a:defRPr sz="1200" b="0" i="0">
                <a:solidFill>
                  <a:schemeClr val="lt1"/>
                </a:solidFill>
                <a:latin typeface="Calibri"/>
                <a:ea typeface="Calibri"/>
                <a:cs typeface="Calibri"/>
                <a:sym typeface="Calibri"/>
              </a:defRPr>
            </a:lvl5pPr>
            <a:lvl6pPr marL="38100" marR="0" lvl="5" indent="0" algn="l">
              <a:lnSpc>
                <a:spcPct val="87083"/>
              </a:lnSpc>
              <a:spcBef>
                <a:spcPts val="0"/>
              </a:spcBef>
              <a:buNone/>
              <a:defRPr sz="1200" b="0" i="0">
                <a:solidFill>
                  <a:schemeClr val="lt1"/>
                </a:solidFill>
                <a:latin typeface="Calibri"/>
                <a:ea typeface="Calibri"/>
                <a:cs typeface="Calibri"/>
                <a:sym typeface="Calibri"/>
              </a:defRPr>
            </a:lvl6pPr>
            <a:lvl7pPr marL="38100" marR="0" lvl="6" indent="0" algn="l">
              <a:lnSpc>
                <a:spcPct val="87083"/>
              </a:lnSpc>
              <a:spcBef>
                <a:spcPts val="0"/>
              </a:spcBef>
              <a:buNone/>
              <a:defRPr sz="1200" b="0" i="0">
                <a:solidFill>
                  <a:schemeClr val="lt1"/>
                </a:solidFill>
                <a:latin typeface="Calibri"/>
                <a:ea typeface="Calibri"/>
                <a:cs typeface="Calibri"/>
                <a:sym typeface="Calibri"/>
              </a:defRPr>
            </a:lvl7pPr>
            <a:lvl8pPr marL="38100" marR="0" lvl="7" indent="0" algn="l">
              <a:lnSpc>
                <a:spcPct val="87083"/>
              </a:lnSpc>
              <a:spcBef>
                <a:spcPts val="0"/>
              </a:spcBef>
              <a:buNone/>
              <a:defRPr sz="1200" b="0" i="0">
                <a:solidFill>
                  <a:schemeClr val="lt1"/>
                </a:solidFill>
                <a:latin typeface="Calibri"/>
                <a:ea typeface="Calibri"/>
                <a:cs typeface="Calibri"/>
                <a:sym typeface="Calibri"/>
              </a:defRPr>
            </a:lvl8pPr>
            <a:lvl9pPr marL="38100" marR="0" lvl="8" indent="0" algn="l">
              <a:lnSpc>
                <a:spcPct val="8708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
        <p:nvSpPr>
          <p:cNvPr id="40" name="Google Shape;40;p85"/>
          <p:cNvSpPr txBox="1"/>
          <p:nvPr/>
        </p:nvSpPr>
        <p:spPr>
          <a:xfrm>
            <a:off x="381000" y="457200"/>
            <a:ext cx="113978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938953"/>
                </a:solidFill>
                <a:latin typeface="Helvetica Neue"/>
                <a:ea typeface="Helvetica Neue"/>
                <a:cs typeface="Helvetica Neue"/>
                <a:sym typeface="Helvetica Neue"/>
              </a:rPr>
              <a:t>Ξκδηίι΄</a:t>
            </a:r>
            <a:endParaRPr/>
          </a:p>
        </p:txBody>
      </p:sp>
    </p:spTree>
    <p:extLst>
      <p:ext uri="{BB962C8B-B14F-4D97-AF65-F5344CB8AC3E}">
        <p14:creationId xmlns:p14="http://schemas.microsoft.com/office/powerpoint/2010/main" val="14011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41"/>
        <p:cNvGrpSpPr/>
        <p:nvPr/>
      </p:nvGrpSpPr>
      <p:grpSpPr>
        <a:xfrm>
          <a:off x="0" y="0"/>
          <a:ext cx="0" cy="0"/>
          <a:chOff x="0" y="0"/>
          <a:chExt cx="0" cy="0"/>
        </a:xfrm>
      </p:grpSpPr>
      <p:sp>
        <p:nvSpPr>
          <p:cNvPr id="42" name="Google Shape;42;p86"/>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8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6"/>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6"/>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22493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5" name="Google Shape;55;p88"/>
          <p:cNvSpPr txBox="1"/>
          <p:nvPr/>
        </p:nvSpPr>
        <p:spPr>
          <a:xfrm>
            <a:off x="6293851" y="942096"/>
            <a:ext cx="5551744" cy="4973810"/>
          </a:xfrm>
          <a:prstGeom prst="rect">
            <a:avLst/>
          </a:prstGeom>
          <a:solidFill>
            <a:srgbClr val="D0D8E8"/>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56" name="Google Shape;56;p88"/>
          <p:cNvSpPr/>
          <p:nvPr/>
        </p:nvSpPr>
        <p:spPr>
          <a:xfrm>
            <a:off x="360268" y="942096"/>
            <a:ext cx="5841973" cy="4973810"/>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285750" marR="0" lvl="0" indent="-196850" algn="l" rtl="0">
              <a:spcBef>
                <a:spcPts val="0"/>
              </a:spcBef>
              <a:spcAft>
                <a:spcPts val="0"/>
              </a:spcAft>
              <a:buClr>
                <a:srgbClr val="C00000"/>
              </a:buClr>
              <a:buSzPts val="1400"/>
              <a:buFont typeface="Courier New"/>
              <a:buNone/>
            </a:pPr>
            <a:endParaRPr sz="1400">
              <a:solidFill>
                <a:srgbClr val="002060"/>
              </a:solidFill>
              <a:latin typeface="Helvetica Neue"/>
              <a:ea typeface="Helvetica Neue"/>
              <a:cs typeface="Helvetica Neue"/>
              <a:sym typeface="Helvetica Neue"/>
            </a:endParaRPr>
          </a:p>
        </p:txBody>
      </p:sp>
      <p:graphicFrame>
        <p:nvGraphicFramePr>
          <p:cNvPr id="57" name="Google Shape;57;p88"/>
          <p:cNvGraphicFramePr/>
          <p:nvPr/>
        </p:nvGraphicFramePr>
        <p:xfrm>
          <a:off x="457200" y="5029200"/>
          <a:ext cx="5669825" cy="822975"/>
        </p:xfrm>
        <a:graphic>
          <a:graphicData uri="http://schemas.openxmlformats.org/drawingml/2006/table">
            <a:tbl>
              <a:tblPr firstRow="1" bandRow="1">
                <a:noFill/>
                <a:tableStyleId>{B7B5BB94-3356-4117-9A50-E106F8DC8A2C}</a:tableStyleId>
              </a:tblPr>
              <a:tblGrid>
                <a:gridCol w="369350">
                  <a:extLst>
                    <a:ext uri="{9D8B030D-6E8A-4147-A177-3AD203B41FA5}">
                      <a16:colId xmlns:a16="http://schemas.microsoft.com/office/drawing/2014/main" val="20000"/>
                    </a:ext>
                  </a:extLst>
                </a:gridCol>
                <a:gridCol w="351275">
                  <a:extLst>
                    <a:ext uri="{9D8B030D-6E8A-4147-A177-3AD203B41FA5}">
                      <a16:colId xmlns:a16="http://schemas.microsoft.com/office/drawing/2014/main" val="20001"/>
                    </a:ext>
                  </a:extLst>
                </a:gridCol>
                <a:gridCol w="351275">
                  <a:extLst>
                    <a:ext uri="{9D8B030D-6E8A-4147-A177-3AD203B41FA5}">
                      <a16:colId xmlns:a16="http://schemas.microsoft.com/office/drawing/2014/main" val="20002"/>
                    </a:ext>
                  </a:extLst>
                </a:gridCol>
                <a:gridCol w="351275">
                  <a:extLst>
                    <a:ext uri="{9D8B030D-6E8A-4147-A177-3AD203B41FA5}">
                      <a16:colId xmlns:a16="http://schemas.microsoft.com/office/drawing/2014/main" val="20003"/>
                    </a:ext>
                  </a:extLst>
                </a:gridCol>
                <a:gridCol w="351275">
                  <a:extLst>
                    <a:ext uri="{9D8B030D-6E8A-4147-A177-3AD203B41FA5}">
                      <a16:colId xmlns:a16="http://schemas.microsoft.com/office/drawing/2014/main" val="20004"/>
                    </a:ext>
                  </a:extLst>
                </a:gridCol>
                <a:gridCol w="351275">
                  <a:extLst>
                    <a:ext uri="{9D8B030D-6E8A-4147-A177-3AD203B41FA5}">
                      <a16:colId xmlns:a16="http://schemas.microsoft.com/office/drawing/2014/main" val="20005"/>
                    </a:ext>
                  </a:extLst>
                </a:gridCol>
                <a:gridCol w="351275">
                  <a:extLst>
                    <a:ext uri="{9D8B030D-6E8A-4147-A177-3AD203B41FA5}">
                      <a16:colId xmlns:a16="http://schemas.microsoft.com/office/drawing/2014/main" val="20006"/>
                    </a:ext>
                  </a:extLst>
                </a:gridCol>
                <a:gridCol w="351275">
                  <a:extLst>
                    <a:ext uri="{9D8B030D-6E8A-4147-A177-3AD203B41FA5}">
                      <a16:colId xmlns:a16="http://schemas.microsoft.com/office/drawing/2014/main" val="20007"/>
                    </a:ext>
                  </a:extLst>
                </a:gridCol>
                <a:gridCol w="351275">
                  <a:extLst>
                    <a:ext uri="{9D8B030D-6E8A-4147-A177-3AD203B41FA5}">
                      <a16:colId xmlns:a16="http://schemas.microsoft.com/office/drawing/2014/main" val="20008"/>
                    </a:ext>
                  </a:extLst>
                </a:gridCol>
                <a:gridCol w="351275">
                  <a:extLst>
                    <a:ext uri="{9D8B030D-6E8A-4147-A177-3AD203B41FA5}">
                      <a16:colId xmlns:a16="http://schemas.microsoft.com/office/drawing/2014/main" val="20009"/>
                    </a:ext>
                  </a:extLst>
                </a:gridCol>
                <a:gridCol w="351275">
                  <a:extLst>
                    <a:ext uri="{9D8B030D-6E8A-4147-A177-3AD203B41FA5}">
                      <a16:colId xmlns:a16="http://schemas.microsoft.com/office/drawing/2014/main" val="20010"/>
                    </a:ext>
                  </a:extLst>
                </a:gridCol>
                <a:gridCol w="351275">
                  <a:extLst>
                    <a:ext uri="{9D8B030D-6E8A-4147-A177-3AD203B41FA5}">
                      <a16:colId xmlns:a16="http://schemas.microsoft.com/office/drawing/2014/main" val="20011"/>
                    </a:ext>
                  </a:extLst>
                </a:gridCol>
                <a:gridCol w="351275">
                  <a:extLst>
                    <a:ext uri="{9D8B030D-6E8A-4147-A177-3AD203B41FA5}">
                      <a16:colId xmlns:a16="http://schemas.microsoft.com/office/drawing/2014/main" val="20012"/>
                    </a:ext>
                  </a:extLst>
                </a:gridCol>
                <a:gridCol w="360300">
                  <a:extLst>
                    <a:ext uri="{9D8B030D-6E8A-4147-A177-3AD203B41FA5}">
                      <a16:colId xmlns:a16="http://schemas.microsoft.com/office/drawing/2014/main" val="20013"/>
                    </a:ext>
                  </a:extLst>
                </a:gridCol>
                <a:gridCol w="360300">
                  <a:extLst>
                    <a:ext uri="{9D8B030D-6E8A-4147-A177-3AD203B41FA5}">
                      <a16:colId xmlns:a16="http://schemas.microsoft.com/office/drawing/2014/main" val="20014"/>
                    </a:ext>
                  </a:extLst>
                </a:gridCol>
                <a:gridCol w="364575">
                  <a:extLst>
                    <a:ext uri="{9D8B030D-6E8A-4147-A177-3AD203B41FA5}">
                      <a16:colId xmlns:a16="http://schemas.microsoft.com/office/drawing/2014/main" val="20015"/>
                    </a:ext>
                  </a:extLst>
                </a:gridCol>
              </a:tblGrid>
              <a:tr h="274325">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2022</a:t>
                      </a:r>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2023</a:t>
                      </a:r>
                      <a:endParaRPr/>
                    </a:p>
                  </a:txBody>
                  <a:tcPr marL="9525" marR="9525" marT="9525" marB="0" anchor="ctr">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2024</a:t>
                      </a:r>
                      <a:endParaRPr/>
                    </a:p>
                  </a:txBody>
                  <a:tcPr marL="9525" marR="9525" marT="9525" marB="0" anchor="ctr">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2025</a:t>
                      </a:r>
                      <a:endParaRPr/>
                    </a:p>
                  </a:txBody>
                  <a:tcPr marL="9525" marR="9525" marT="9525"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5">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6"/>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extLst>
                  <a:ext uri="{0D108BD9-81ED-4DB2-BD59-A6C34878D82A}">
                    <a16:rowId xmlns:a16="http://schemas.microsoft.com/office/drawing/2014/main" val="10002"/>
                  </a:ext>
                </a:extLst>
              </a:tr>
            </a:tbl>
          </a:graphicData>
        </a:graphic>
      </p:graphicFrame>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567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reserve="1" userDrawn="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 name="Google Shape;20;p78">
            <a:extLst>
              <a:ext uri="{FF2B5EF4-FFF2-40B4-BE49-F238E27FC236}">
                <a16:creationId xmlns:a16="http://schemas.microsoft.com/office/drawing/2014/main" id="{9C6010CA-EAAA-6A38-E539-B309801A07D2}"/>
              </a:ext>
            </a:extLst>
          </p:cNvPr>
          <p:cNvSpPr txBox="1">
            <a:spLocks noGrp="1"/>
          </p:cNvSpPr>
          <p:nvPr>
            <p:ph type="body" idx="1"/>
          </p:nvPr>
        </p:nvSpPr>
        <p:spPr>
          <a:xfrm>
            <a:off x="406908" y="946299"/>
            <a:ext cx="11412220" cy="2482702"/>
          </a:xfrm>
          <a:prstGeom prst="rect">
            <a:avLst/>
          </a:prstGeom>
          <a:noFill/>
          <a:ln>
            <a:noFill/>
          </a:ln>
        </p:spPr>
        <p:txBody>
          <a:bodyPr spcFirstLastPara="1" wrap="square" lIns="0" tIns="0" rIns="0" bIns="0" anchor="t" anchorCtr="0">
            <a:noAutofit/>
          </a:bodyPr>
          <a:lstStyle>
            <a:lvl1pPr marL="9525" lvl="0" indent="0" algn="l">
              <a:spcBef>
                <a:spcPts val="0"/>
              </a:spcBef>
              <a:spcAft>
                <a:spcPts val="0"/>
              </a:spcAft>
              <a:buSzPts val="1400"/>
              <a:buNone/>
              <a:tabLst/>
              <a:defRPr sz="14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5001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27"/>
        <p:cNvGrpSpPr/>
        <p:nvPr/>
      </p:nvGrpSpPr>
      <p:grpSpPr>
        <a:xfrm>
          <a:off x="0" y="0"/>
          <a:ext cx="0" cy="0"/>
          <a:chOff x="0" y="0"/>
          <a:chExt cx="0" cy="0"/>
        </a:xfrm>
      </p:grpSpPr>
      <p:sp>
        <p:nvSpPr>
          <p:cNvPr id="28" name="Google Shape;28;p8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lvl="0" indent="0" algn="l">
              <a:lnSpc>
                <a:spcPct val="87083"/>
              </a:lnSpc>
              <a:spcBef>
                <a:spcPts val="0"/>
              </a:spcBef>
              <a:buNone/>
              <a:defRPr/>
            </a:lvl1pPr>
            <a:lvl2pPr marL="38100" lvl="1" indent="0" algn="l">
              <a:lnSpc>
                <a:spcPct val="87083"/>
              </a:lnSpc>
              <a:spcBef>
                <a:spcPts val="0"/>
              </a:spcBef>
              <a:buNone/>
              <a:defRPr/>
            </a:lvl2pPr>
            <a:lvl3pPr marL="38100" lvl="2" indent="0" algn="l">
              <a:lnSpc>
                <a:spcPct val="87083"/>
              </a:lnSpc>
              <a:spcBef>
                <a:spcPts val="0"/>
              </a:spcBef>
              <a:buNone/>
              <a:defRPr/>
            </a:lvl3pPr>
            <a:lvl4pPr marL="38100" lvl="3" indent="0" algn="l">
              <a:lnSpc>
                <a:spcPct val="87083"/>
              </a:lnSpc>
              <a:spcBef>
                <a:spcPts val="0"/>
              </a:spcBef>
              <a:buNone/>
              <a:defRPr/>
            </a:lvl4pPr>
            <a:lvl5pPr marL="38100" lvl="4" indent="0" algn="l">
              <a:lnSpc>
                <a:spcPct val="87083"/>
              </a:lnSpc>
              <a:spcBef>
                <a:spcPts val="0"/>
              </a:spcBef>
              <a:buNone/>
              <a:defRPr/>
            </a:lvl5pPr>
            <a:lvl6pPr marL="38100" lvl="5" indent="0" algn="l">
              <a:lnSpc>
                <a:spcPct val="87083"/>
              </a:lnSpc>
              <a:spcBef>
                <a:spcPts val="0"/>
              </a:spcBef>
              <a:buNone/>
              <a:defRPr/>
            </a:lvl6pPr>
            <a:lvl7pPr marL="38100" lvl="6" indent="0" algn="l">
              <a:lnSpc>
                <a:spcPct val="87083"/>
              </a:lnSpc>
              <a:spcBef>
                <a:spcPts val="0"/>
              </a:spcBef>
              <a:buNone/>
              <a:defRPr/>
            </a:lvl7pPr>
            <a:lvl8pPr marL="38100" lvl="7" indent="0" algn="l">
              <a:lnSpc>
                <a:spcPct val="87083"/>
              </a:lnSpc>
              <a:spcBef>
                <a:spcPts val="0"/>
              </a:spcBef>
              <a:buNone/>
              <a:defRPr/>
            </a:lvl8pPr>
            <a:lvl9pPr marL="38100" lvl="8" indent="0" algn="l">
              <a:lnSpc>
                <a:spcPct val="87083"/>
              </a:lnSpc>
              <a:spcBef>
                <a:spcPts val="0"/>
              </a:spcBef>
              <a:buNone/>
              <a:defRPr/>
            </a:lvl9pPr>
          </a:lstStyle>
          <a:p>
            <a:pPr marL="38100" lvl="0" indent="0" algn="l" rtl="0">
              <a:spcBef>
                <a:spcPts val="0"/>
              </a:spcBef>
              <a:spcAft>
                <a:spcPts val="0"/>
              </a:spcAft>
              <a:buNone/>
            </a:pPr>
            <a:fld id="{00000000-1234-1234-1234-123412341234}" type="slidenum">
              <a:rPr lang="el-GR"/>
              <a:t>‹#›</a:t>
            </a:fld>
            <a:endParaRPr/>
          </a:p>
        </p:txBody>
      </p:sp>
      <p:sp>
        <p:nvSpPr>
          <p:cNvPr id="29" name="Google Shape;29;p82"/>
          <p:cNvSpPr txBox="1"/>
          <p:nvPr/>
        </p:nvSpPr>
        <p:spPr>
          <a:xfrm>
            <a:off x="6293851" y="942096"/>
            <a:ext cx="5551744" cy="4973810"/>
          </a:xfrm>
          <a:prstGeom prst="rect">
            <a:avLst/>
          </a:prstGeom>
          <a:solidFill>
            <a:srgbClr val="D0D8E8"/>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742950" marR="0" lvl="1" indent="-219075" algn="just" rtl="0">
              <a:spcBef>
                <a:spcPts val="0"/>
              </a:spcBef>
              <a:spcAft>
                <a:spcPts val="0"/>
              </a:spcAft>
              <a:buClr>
                <a:srgbClr val="000000"/>
              </a:buClr>
              <a:buSzPts val="1050"/>
              <a:buFont typeface="Courier New"/>
              <a:buNone/>
            </a:pPr>
            <a:endParaRPr sz="1800" b="0" i="0" u="none" strike="noStrike" cap="none">
              <a:solidFill>
                <a:srgbClr val="002060"/>
              </a:solidFill>
              <a:latin typeface="Calibri"/>
              <a:ea typeface="Calibri"/>
              <a:cs typeface="Calibri"/>
              <a:sym typeface="Calibri"/>
            </a:endParaRPr>
          </a:p>
        </p:txBody>
      </p:sp>
      <p:sp>
        <p:nvSpPr>
          <p:cNvPr id="30" name="Google Shape;30;p82"/>
          <p:cNvSpPr/>
          <p:nvPr/>
        </p:nvSpPr>
        <p:spPr>
          <a:xfrm>
            <a:off x="360268" y="942096"/>
            <a:ext cx="5841973" cy="4973810"/>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82"/>
          <p:cNvSpPr txBox="1">
            <a:spLocks noGrp="1"/>
          </p:cNvSpPr>
          <p:nvPr>
            <p:ph type="body" idx="1"/>
          </p:nvPr>
        </p:nvSpPr>
        <p:spPr>
          <a:xfrm>
            <a:off x="407638" y="1940845"/>
            <a:ext cx="5669906" cy="2984459"/>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1400"/>
              <a:buNone/>
              <a:defRPr sz="12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82"/>
          <p:cNvSpPr txBox="1">
            <a:spLocks noGrp="1"/>
          </p:cNvSpPr>
          <p:nvPr>
            <p:ph type="body" idx="2"/>
          </p:nvPr>
        </p:nvSpPr>
        <p:spPr>
          <a:xfrm>
            <a:off x="6400800" y="980375"/>
            <a:ext cx="5257800" cy="4935529"/>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1400"/>
              <a:buNone/>
              <a:defRPr sz="12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82"/>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48647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92"/>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9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92"/>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9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28723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9C30-AEBF-427D-BC8A-822C37A1B500}"/>
              </a:ext>
            </a:extLst>
          </p:cNvPr>
          <p:cNvSpPr>
            <a:spLocks noGrp="1"/>
          </p:cNvSpPr>
          <p:nvPr>
            <p:ph type="title"/>
          </p:nvPr>
        </p:nvSpPr>
        <p:spPr>
          <a:xfrm>
            <a:off x="232955" y="3021240"/>
            <a:ext cx="6655525" cy="1325563"/>
          </a:xfrm>
          <a:prstGeom prst="rect">
            <a:avLst/>
          </a:prstGeom>
        </p:spPr>
        <p:txBody>
          <a:bodyPr/>
          <a:lstStyle>
            <a:lvl1pPr>
              <a:defRPr sz="3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E6EAE545-8763-4DC6-9899-95C57F121DF7}"/>
              </a:ext>
            </a:extLst>
          </p:cNvPr>
          <p:cNvSpPr>
            <a:spLocks noGrp="1"/>
          </p:cNvSpPr>
          <p:nvPr>
            <p:ph type="sldNum" sz="quarter" idx="10"/>
          </p:nvPr>
        </p:nvSpPr>
        <p:spPr/>
        <p:txBody>
          <a:bodyPr/>
          <a:lstStyle/>
          <a:p>
            <a:fld id="{B764D7DB-E97F-4AF7-93C5-515654AF83C8}" type="slidenum">
              <a:rPr lang="en-US" smtClean="0"/>
              <a:t>‹#›</a:t>
            </a:fld>
            <a:endParaRPr lang="en-US"/>
          </a:p>
        </p:txBody>
      </p:sp>
    </p:spTree>
    <p:extLst>
      <p:ext uri="{BB962C8B-B14F-4D97-AF65-F5344CB8AC3E}">
        <p14:creationId xmlns:p14="http://schemas.microsoft.com/office/powerpoint/2010/main" val="313836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4.xml"/><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C36025-A96F-04FA-A947-0FDBE260925A}"/>
              </a:ext>
            </a:extLst>
          </p:cNvPr>
          <p:cNvGraphicFramePr>
            <a:graphicFrameLocks noChangeAspect="1"/>
          </p:cNvGraphicFramePr>
          <p:nvPr userDrawn="1">
            <p:custDataLst>
              <p:tags r:id="rId10"/>
            </p:custDataLst>
            <p:extLst>
              <p:ext uri="{D42A27DB-BD31-4B8C-83A1-F6EECF244321}">
                <p14:modId xmlns:p14="http://schemas.microsoft.com/office/powerpoint/2010/main" val="72628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84" imgH="484" progId="TCLayout.ActiveDocument.1">
                  <p:embed/>
                </p:oleObj>
              </mc:Choice>
              <mc:Fallback>
                <p:oleObj name="think-cell Slide" r:id="rId11" imgW="484" imgH="484" progId="TCLayout.ActiveDocument.1">
                  <p:embed/>
                  <p:pic>
                    <p:nvPicPr>
                      <p:cNvPr id="2" name="Object 1" hidden="1">
                        <a:extLst>
                          <a:ext uri="{FF2B5EF4-FFF2-40B4-BE49-F238E27FC236}">
                            <a16:creationId xmlns:a16="http://schemas.microsoft.com/office/drawing/2014/main" id="{59C36025-A96F-04FA-A947-0FDBE260925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1" name="Google Shape;11;p77"/>
          <p:cNvSpPr/>
          <p:nvPr/>
        </p:nvSpPr>
        <p:spPr>
          <a:xfrm>
            <a:off x="406908" y="822960"/>
            <a:ext cx="11412220" cy="0"/>
          </a:xfrm>
          <a:custGeom>
            <a:avLst/>
            <a:gdLst/>
            <a:ahLst/>
            <a:cxnLst/>
            <a:rect l="l" t="t" r="r" b="b"/>
            <a:pathLst>
              <a:path w="11412220" h="120000" extrusionOk="0">
                <a:moveTo>
                  <a:pt x="0" y="0"/>
                </a:moveTo>
                <a:lnTo>
                  <a:pt x="11411966" y="0"/>
                </a:lnTo>
              </a:path>
            </a:pathLst>
          </a:custGeom>
          <a:noFill/>
          <a:ln w="12175" cap="flat" cmpd="sng">
            <a:solidFill>
              <a:srgbClr val="4966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77"/>
          <p:cNvSpPr txBox="1">
            <a:spLocks noGrp="1"/>
          </p:cNvSpPr>
          <p:nvPr>
            <p:ph type="body" idx="1"/>
          </p:nvPr>
        </p:nvSpPr>
        <p:spPr>
          <a:xfrm>
            <a:off x="406908" y="1500885"/>
            <a:ext cx="11412220" cy="258635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1" u="none" strike="noStrike" cap="none">
                <a:solidFill>
                  <a:srgbClr val="00347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 name="Google Shape;16;p77"/>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rtl="0">
              <a:lnSpc>
                <a:spcPct val="87083"/>
              </a:lnSpc>
              <a:spcBef>
                <a:spcPts val="0"/>
              </a:spcBef>
              <a:buNone/>
              <a:defRPr sz="1200" b="0" i="0" u="none">
                <a:solidFill>
                  <a:schemeClr val="lt1"/>
                </a:solidFill>
                <a:latin typeface="Verdana"/>
                <a:ea typeface="Verdana"/>
                <a:cs typeface="Verdana"/>
                <a:sym typeface="Verdana"/>
              </a:defRPr>
            </a:lvl1pPr>
            <a:lvl2pPr marL="38100" marR="0" lvl="1" indent="0" algn="l" rtl="0">
              <a:lnSpc>
                <a:spcPct val="87083"/>
              </a:lnSpc>
              <a:spcBef>
                <a:spcPts val="0"/>
              </a:spcBef>
              <a:buNone/>
              <a:defRPr sz="1200" b="0" i="0" u="none">
                <a:solidFill>
                  <a:schemeClr val="lt1"/>
                </a:solidFill>
                <a:latin typeface="Verdana"/>
                <a:ea typeface="Verdana"/>
                <a:cs typeface="Verdana"/>
                <a:sym typeface="Verdana"/>
              </a:defRPr>
            </a:lvl2pPr>
            <a:lvl3pPr marL="38100" marR="0" lvl="2" indent="0" algn="l" rtl="0">
              <a:lnSpc>
                <a:spcPct val="87083"/>
              </a:lnSpc>
              <a:spcBef>
                <a:spcPts val="0"/>
              </a:spcBef>
              <a:buNone/>
              <a:defRPr sz="1200" b="0" i="0" u="none">
                <a:solidFill>
                  <a:schemeClr val="lt1"/>
                </a:solidFill>
                <a:latin typeface="Verdana"/>
                <a:ea typeface="Verdana"/>
                <a:cs typeface="Verdana"/>
                <a:sym typeface="Verdana"/>
              </a:defRPr>
            </a:lvl3pPr>
            <a:lvl4pPr marL="38100" marR="0" lvl="3" indent="0" algn="l" rtl="0">
              <a:lnSpc>
                <a:spcPct val="87083"/>
              </a:lnSpc>
              <a:spcBef>
                <a:spcPts val="0"/>
              </a:spcBef>
              <a:buNone/>
              <a:defRPr sz="1200" b="0" i="0" u="none">
                <a:solidFill>
                  <a:schemeClr val="lt1"/>
                </a:solidFill>
                <a:latin typeface="Verdana"/>
                <a:ea typeface="Verdana"/>
                <a:cs typeface="Verdana"/>
                <a:sym typeface="Verdana"/>
              </a:defRPr>
            </a:lvl4pPr>
            <a:lvl5pPr marL="38100" marR="0" lvl="4" indent="0" algn="l" rtl="0">
              <a:lnSpc>
                <a:spcPct val="87083"/>
              </a:lnSpc>
              <a:spcBef>
                <a:spcPts val="0"/>
              </a:spcBef>
              <a:buNone/>
              <a:defRPr sz="1200" b="0" i="0" u="none">
                <a:solidFill>
                  <a:schemeClr val="lt1"/>
                </a:solidFill>
                <a:latin typeface="Verdana"/>
                <a:ea typeface="Verdana"/>
                <a:cs typeface="Verdana"/>
                <a:sym typeface="Verdana"/>
              </a:defRPr>
            </a:lvl5pPr>
            <a:lvl6pPr marL="38100" marR="0" lvl="5" indent="0" algn="l" rtl="0">
              <a:lnSpc>
                <a:spcPct val="87083"/>
              </a:lnSpc>
              <a:spcBef>
                <a:spcPts val="0"/>
              </a:spcBef>
              <a:buNone/>
              <a:defRPr sz="1200" b="0" i="0" u="none">
                <a:solidFill>
                  <a:schemeClr val="lt1"/>
                </a:solidFill>
                <a:latin typeface="Verdana"/>
                <a:ea typeface="Verdana"/>
                <a:cs typeface="Verdana"/>
                <a:sym typeface="Verdana"/>
              </a:defRPr>
            </a:lvl6pPr>
            <a:lvl7pPr marL="38100" marR="0" lvl="6" indent="0" algn="l" rtl="0">
              <a:lnSpc>
                <a:spcPct val="87083"/>
              </a:lnSpc>
              <a:spcBef>
                <a:spcPts val="0"/>
              </a:spcBef>
              <a:buNone/>
              <a:defRPr sz="1200" b="0" i="0" u="none">
                <a:solidFill>
                  <a:schemeClr val="lt1"/>
                </a:solidFill>
                <a:latin typeface="Verdana"/>
                <a:ea typeface="Verdana"/>
                <a:cs typeface="Verdana"/>
                <a:sym typeface="Verdana"/>
              </a:defRPr>
            </a:lvl7pPr>
            <a:lvl8pPr marL="38100" marR="0" lvl="7" indent="0" algn="l" rtl="0">
              <a:lnSpc>
                <a:spcPct val="87083"/>
              </a:lnSpc>
              <a:spcBef>
                <a:spcPts val="0"/>
              </a:spcBef>
              <a:buNone/>
              <a:defRPr sz="1200" b="0" i="0" u="none">
                <a:solidFill>
                  <a:schemeClr val="lt1"/>
                </a:solidFill>
                <a:latin typeface="Verdana"/>
                <a:ea typeface="Verdana"/>
                <a:cs typeface="Verdana"/>
                <a:sym typeface="Verdana"/>
              </a:defRPr>
            </a:lvl8pPr>
            <a:lvl9pPr marL="38100" marR="0" lvl="8" indent="0" algn="l" rtl="0">
              <a:lnSpc>
                <a:spcPct val="87083"/>
              </a:lnSpc>
              <a:spcBef>
                <a:spcPts val="0"/>
              </a:spcBef>
              <a:buNone/>
              <a:defRPr sz="1200" b="0" i="0" u="none">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25260451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DD82F5-B3E6-CCF5-7DB9-7EAD3AD254D6}"/>
              </a:ext>
            </a:extLst>
          </p:cNvPr>
          <p:cNvGraphicFramePr>
            <a:graphicFrameLocks noChangeAspect="1"/>
          </p:cNvGraphicFramePr>
          <p:nvPr userDrawn="1">
            <p:custDataLst>
              <p:tags r:id="rId3"/>
            </p:custDataLst>
            <p:extLst>
              <p:ext uri="{D42A27DB-BD31-4B8C-83A1-F6EECF244321}">
                <p14:modId xmlns:p14="http://schemas.microsoft.com/office/powerpoint/2010/main" val="313683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4" progId="TCLayout.ActiveDocument.1">
                  <p:embed/>
                </p:oleObj>
              </mc:Choice>
              <mc:Fallback>
                <p:oleObj name="think-cell Slide" r:id="rId4" imgW="484" imgH="484" progId="TCLayout.ActiveDocument.1">
                  <p:embed/>
                  <p:pic>
                    <p:nvPicPr>
                      <p:cNvPr id="2" name="Object 1" hidden="1">
                        <a:extLst>
                          <a:ext uri="{FF2B5EF4-FFF2-40B4-BE49-F238E27FC236}">
                            <a16:creationId xmlns:a16="http://schemas.microsoft.com/office/drawing/2014/main" id="{28DD82F5-B3E6-CCF5-7DB9-7EAD3AD254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06C2DA08-9D6B-478F-8DBD-554955B61A79}"/>
              </a:ext>
            </a:extLst>
          </p:cNvPr>
          <p:cNvSpPr>
            <a:spLocks noGrp="1"/>
          </p:cNvSpPr>
          <p:nvPr>
            <p:ph type="sldNum" sz="quarter" idx="4"/>
          </p:nvPr>
        </p:nvSpPr>
        <p:spPr>
          <a:xfrm>
            <a:off x="9376955" y="64331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D7DB-E97F-4AF7-93C5-515654AF83C8}" type="slidenum">
              <a:rPr lang="en-US" smtClean="0"/>
              <a:t>‹#›</a:t>
            </a:fld>
            <a:endParaRPr lang="en-US"/>
          </a:p>
        </p:txBody>
      </p:sp>
      <p:sp>
        <p:nvSpPr>
          <p:cNvPr id="10" name="Google Shape;193;p5">
            <a:extLst>
              <a:ext uri="{FF2B5EF4-FFF2-40B4-BE49-F238E27FC236}">
                <a16:creationId xmlns:a16="http://schemas.microsoft.com/office/drawing/2014/main" id="{A64313E9-3225-4966-9DA5-2FF15B3FD4C1}"/>
              </a:ext>
            </a:extLst>
          </p:cNvPr>
          <p:cNvSpPr/>
          <p:nvPr userDrawn="1"/>
        </p:nvSpPr>
        <p:spPr>
          <a:xfrm>
            <a:off x="0" y="0"/>
            <a:ext cx="9491980"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 name="Google Shape;194;p5">
            <a:extLst>
              <a:ext uri="{FF2B5EF4-FFF2-40B4-BE49-F238E27FC236}">
                <a16:creationId xmlns:a16="http://schemas.microsoft.com/office/drawing/2014/main" id="{C62C4897-E1FF-4D56-8BB6-99DE9E5EE874}"/>
              </a:ext>
            </a:extLst>
          </p:cNvPr>
          <p:cNvPicPr preferRelativeResize="0"/>
          <p:nvPr userDrawn="1"/>
        </p:nvPicPr>
        <p:blipFill rotWithShape="1">
          <a:blip r:embed="rId6">
            <a:alphaModFix/>
          </a:blip>
          <a:srcRect/>
          <a:stretch/>
        </p:blipFill>
        <p:spPr>
          <a:xfrm>
            <a:off x="10218419" y="5173979"/>
            <a:ext cx="1188720" cy="1193292"/>
          </a:xfrm>
          <a:prstGeom prst="rect">
            <a:avLst/>
          </a:prstGeom>
          <a:noFill/>
          <a:ln>
            <a:noFill/>
          </a:ln>
        </p:spPr>
      </p:pic>
      <p:pic>
        <p:nvPicPr>
          <p:cNvPr id="12" name="Google Shape;197;p5">
            <a:extLst>
              <a:ext uri="{FF2B5EF4-FFF2-40B4-BE49-F238E27FC236}">
                <a16:creationId xmlns:a16="http://schemas.microsoft.com/office/drawing/2014/main" id="{0423CA16-3415-4941-B29C-EBF18170FF6D}"/>
              </a:ext>
            </a:extLst>
          </p:cNvPr>
          <p:cNvPicPr preferRelativeResize="0"/>
          <p:nvPr userDrawn="1"/>
        </p:nvPicPr>
        <p:blipFill rotWithShape="1">
          <a:blip r:embed="rId7">
            <a:alphaModFix/>
          </a:blip>
          <a:srcRect/>
          <a:stretch/>
        </p:blipFill>
        <p:spPr>
          <a:xfrm flipH="1">
            <a:off x="9758013" y="59725"/>
            <a:ext cx="2109532" cy="1080000"/>
          </a:xfrm>
          <a:prstGeom prst="rect">
            <a:avLst/>
          </a:prstGeom>
          <a:noFill/>
          <a:ln>
            <a:noFill/>
          </a:ln>
        </p:spPr>
      </p:pic>
    </p:spTree>
    <p:extLst>
      <p:ext uri="{BB962C8B-B14F-4D97-AF65-F5344CB8AC3E}">
        <p14:creationId xmlns:p14="http://schemas.microsoft.com/office/powerpoint/2010/main" val="1848613387"/>
      </p:ext>
    </p:extLst>
  </p:cSld>
  <p:clrMap bg1="lt1" tx1="dk1" bg2="lt2" tx2="dk2" accent1="accent1" accent2="accent2" accent3="accent3" accent4="accent4" accent5="accent5" accent6="accent6" hlink="hlink" folHlink="folHlink"/>
  <p:sldLayoutIdLst>
    <p:sldLayoutId id="214748364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9CD912-D17A-51D5-B1C3-8A36EAB262D4}"/>
              </a:ext>
            </a:extLst>
          </p:cNvPr>
          <p:cNvGraphicFramePr>
            <a:graphicFrameLocks noChangeAspect="1"/>
          </p:cNvGraphicFramePr>
          <p:nvPr userDrawn="1">
            <p:custDataLst>
              <p:tags r:id="rId6"/>
            </p:custDataLst>
            <p:extLst>
              <p:ext uri="{D42A27DB-BD31-4B8C-83A1-F6EECF244321}">
                <p14:modId xmlns:p14="http://schemas.microsoft.com/office/powerpoint/2010/main" val="178419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4" progId="TCLayout.ActiveDocument.1">
                  <p:embed/>
                </p:oleObj>
              </mc:Choice>
              <mc:Fallback>
                <p:oleObj name="think-cell Slide" r:id="rId7" imgW="484" imgH="484" progId="TCLayout.ActiveDocument.1">
                  <p:embed/>
                  <p:pic>
                    <p:nvPicPr>
                      <p:cNvPr id="2" name="Object 1" hidden="1">
                        <a:extLst>
                          <a:ext uri="{FF2B5EF4-FFF2-40B4-BE49-F238E27FC236}">
                            <a16:creationId xmlns:a16="http://schemas.microsoft.com/office/drawing/2014/main" id="{D19CD912-D17A-51D5-B1C3-8A36EAB262D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Google Shape;10;p77"/>
          <p:cNvSpPr/>
          <p:nvPr/>
        </p:nvSpPr>
        <p:spPr>
          <a:xfrm>
            <a:off x="0" y="6114286"/>
            <a:ext cx="12192000" cy="744220"/>
          </a:xfrm>
          <a:custGeom>
            <a:avLst/>
            <a:gdLst/>
            <a:ahLst/>
            <a:cxnLst/>
            <a:rect l="l" t="t" r="r" b="b"/>
            <a:pathLst>
              <a:path w="12192000" h="744220" extrusionOk="0">
                <a:moveTo>
                  <a:pt x="12192000" y="0"/>
                </a:moveTo>
                <a:lnTo>
                  <a:pt x="0" y="0"/>
                </a:lnTo>
                <a:lnTo>
                  <a:pt x="0" y="743710"/>
                </a:lnTo>
                <a:lnTo>
                  <a:pt x="12192000" y="743710"/>
                </a:lnTo>
                <a:lnTo>
                  <a:pt x="12192000"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77"/>
          <p:cNvSpPr/>
          <p:nvPr/>
        </p:nvSpPr>
        <p:spPr>
          <a:xfrm>
            <a:off x="406908" y="822960"/>
            <a:ext cx="11412220" cy="0"/>
          </a:xfrm>
          <a:custGeom>
            <a:avLst/>
            <a:gdLst/>
            <a:ahLst/>
            <a:cxnLst/>
            <a:rect l="l" t="t" r="r" b="b"/>
            <a:pathLst>
              <a:path w="11412220" h="120000" extrusionOk="0">
                <a:moveTo>
                  <a:pt x="0" y="0"/>
                </a:moveTo>
                <a:lnTo>
                  <a:pt x="11411966" y="0"/>
                </a:lnTo>
              </a:path>
            </a:pathLst>
          </a:custGeom>
          <a:noFill/>
          <a:ln w="12175" cap="flat" cmpd="sng">
            <a:solidFill>
              <a:srgbClr val="4966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77"/>
          <p:cNvSpPr txBox="1">
            <a:spLocks noGrp="1"/>
          </p:cNvSpPr>
          <p:nvPr>
            <p:ph type="body" idx="1"/>
          </p:nvPr>
        </p:nvSpPr>
        <p:spPr>
          <a:xfrm>
            <a:off x="406908" y="1500885"/>
            <a:ext cx="11412220" cy="258635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1" u="none" strike="noStrike" cap="none">
                <a:solidFill>
                  <a:srgbClr val="00347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 name="Google Shape;15;p7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77"/>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rtl="0">
              <a:lnSpc>
                <a:spcPct val="87083"/>
              </a:lnSpc>
              <a:spcBef>
                <a:spcPts val="0"/>
              </a:spcBef>
              <a:buNone/>
              <a:defRPr sz="1200" b="0" i="0" u="none">
                <a:solidFill>
                  <a:schemeClr val="lt1"/>
                </a:solidFill>
                <a:latin typeface="Verdana"/>
                <a:ea typeface="Verdana"/>
                <a:cs typeface="Verdana"/>
                <a:sym typeface="Verdana"/>
              </a:defRPr>
            </a:lvl1pPr>
            <a:lvl2pPr marL="38100" marR="0" lvl="1" indent="0" algn="l" rtl="0">
              <a:lnSpc>
                <a:spcPct val="87083"/>
              </a:lnSpc>
              <a:spcBef>
                <a:spcPts val="0"/>
              </a:spcBef>
              <a:buNone/>
              <a:defRPr sz="1200" b="0" i="0" u="none">
                <a:solidFill>
                  <a:schemeClr val="lt1"/>
                </a:solidFill>
                <a:latin typeface="Verdana"/>
                <a:ea typeface="Verdana"/>
                <a:cs typeface="Verdana"/>
                <a:sym typeface="Verdana"/>
              </a:defRPr>
            </a:lvl2pPr>
            <a:lvl3pPr marL="38100" marR="0" lvl="2" indent="0" algn="l" rtl="0">
              <a:lnSpc>
                <a:spcPct val="87083"/>
              </a:lnSpc>
              <a:spcBef>
                <a:spcPts val="0"/>
              </a:spcBef>
              <a:buNone/>
              <a:defRPr sz="1200" b="0" i="0" u="none">
                <a:solidFill>
                  <a:schemeClr val="lt1"/>
                </a:solidFill>
                <a:latin typeface="Verdana"/>
                <a:ea typeface="Verdana"/>
                <a:cs typeface="Verdana"/>
                <a:sym typeface="Verdana"/>
              </a:defRPr>
            </a:lvl3pPr>
            <a:lvl4pPr marL="38100" marR="0" lvl="3" indent="0" algn="l" rtl="0">
              <a:lnSpc>
                <a:spcPct val="87083"/>
              </a:lnSpc>
              <a:spcBef>
                <a:spcPts val="0"/>
              </a:spcBef>
              <a:buNone/>
              <a:defRPr sz="1200" b="0" i="0" u="none">
                <a:solidFill>
                  <a:schemeClr val="lt1"/>
                </a:solidFill>
                <a:latin typeface="Verdana"/>
                <a:ea typeface="Verdana"/>
                <a:cs typeface="Verdana"/>
                <a:sym typeface="Verdana"/>
              </a:defRPr>
            </a:lvl4pPr>
            <a:lvl5pPr marL="38100" marR="0" lvl="4" indent="0" algn="l" rtl="0">
              <a:lnSpc>
                <a:spcPct val="87083"/>
              </a:lnSpc>
              <a:spcBef>
                <a:spcPts val="0"/>
              </a:spcBef>
              <a:buNone/>
              <a:defRPr sz="1200" b="0" i="0" u="none">
                <a:solidFill>
                  <a:schemeClr val="lt1"/>
                </a:solidFill>
                <a:latin typeface="Verdana"/>
                <a:ea typeface="Verdana"/>
                <a:cs typeface="Verdana"/>
                <a:sym typeface="Verdana"/>
              </a:defRPr>
            </a:lvl5pPr>
            <a:lvl6pPr marL="38100" marR="0" lvl="5" indent="0" algn="l" rtl="0">
              <a:lnSpc>
                <a:spcPct val="87083"/>
              </a:lnSpc>
              <a:spcBef>
                <a:spcPts val="0"/>
              </a:spcBef>
              <a:buNone/>
              <a:defRPr sz="1200" b="0" i="0" u="none">
                <a:solidFill>
                  <a:schemeClr val="lt1"/>
                </a:solidFill>
                <a:latin typeface="Verdana"/>
                <a:ea typeface="Verdana"/>
                <a:cs typeface="Verdana"/>
                <a:sym typeface="Verdana"/>
              </a:defRPr>
            </a:lvl6pPr>
            <a:lvl7pPr marL="38100" marR="0" lvl="6" indent="0" algn="l" rtl="0">
              <a:lnSpc>
                <a:spcPct val="87083"/>
              </a:lnSpc>
              <a:spcBef>
                <a:spcPts val="0"/>
              </a:spcBef>
              <a:buNone/>
              <a:defRPr sz="1200" b="0" i="0" u="none">
                <a:solidFill>
                  <a:schemeClr val="lt1"/>
                </a:solidFill>
                <a:latin typeface="Verdana"/>
                <a:ea typeface="Verdana"/>
                <a:cs typeface="Verdana"/>
                <a:sym typeface="Verdana"/>
              </a:defRPr>
            </a:lvl7pPr>
            <a:lvl8pPr marL="38100" marR="0" lvl="7" indent="0" algn="l" rtl="0">
              <a:lnSpc>
                <a:spcPct val="87083"/>
              </a:lnSpc>
              <a:spcBef>
                <a:spcPts val="0"/>
              </a:spcBef>
              <a:buNone/>
              <a:defRPr sz="1200" b="0" i="0" u="none">
                <a:solidFill>
                  <a:schemeClr val="lt1"/>
                </a:solidFill>
                <a:latin typeface="Verdana"/>
                <a:ea typeface="Verdana"/>
                <a:cs typeface="Verdana"/>
                <a:sym typeface="Verdana"/>
              </a:defRPr>
            </a:lvl8pPr>
            <a:lvl9pPr marL="38100" marR="0" lvl="8" indent="0" algn="l" rtl="0">
              <a:lnSpc>
                <a:spcPct val="87083"/>
              </a:lnSpc>
              <a:spcBef>
                <a:spcPts val="0"/>
              </a:spcBef>
              <a:buNone/>
              <a:defRPr sz="1200" b="0" i="0" u="none">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pic>
        <p:nvPicPr>
          <p:cNvPr id="17" name="Google Shape;17;p77"/>
          <p:cNvPicPr preferRelativeResize="0"/>
          <p:nvPr/>
        </p:nvPicPr>
        <p:blipFill rotWithShape="1">
          <a:blip r:embed="rId9">
            <a:alphaModFix/>
          </a:blip>
          <a:srcRect/>
          <a:stretch/>
        </p:blipFill>
        <p:spPr>
          <a:xfrm flipH="1">
            <a:off x="304800" y="6172201"/>
            <a:ext cx="1260000" cy="645073"/>
          </a:xfrm>
          <a:prstGeom prst="rect">
            <a:avLst/>
          </a:prstGeom>
          <a:noFill/>
          <a:ln>
            <a:noFill/>
          </a:ln>
        </p:spPr>
      </p:pic>
    </p:spTree>
    <p:extLst>
      <p:ext uri="{BB962C8B-B14F-4D97-AF65-F5344CB8AC3E}">
        <p14:creationId xmlns:p14="http://schemas.microsoft.com/office/powerpoint/2010/main" val="3198846724"/>
      </p:ext>
    </p:extLst>
  </p:cSld>
  <p:clrMap bg1="lt1" tx1="dk1" bg2="dk2" tx2="lt2" accent1="accent1" accent2="accent2" accent3="accent3" accent4="accent4" accent5="accent5" accent6="accent6" hlink="hlink" folHlink="folHlink"/>
  <p:sldLayoutIdLst>
    <p:sldLayoutId id="2147483687" r:id="rId1"/>
    <p:sldLayoutId id="2147483690" r:id="rId2"/>
    <p:sldLayoutId id="2147483694" r:id="rId3"/>
    <p:sldLayoutId id="214748369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3C22A6B-8DA2-94A1-3457-0E7337D054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4" progId="TCLayout.ActiveDocument.1">
                  <p:embed/>
                </p:oleObj>
              </mc:Choice>
              <mc:Fallback>
                <p:oleObj name="think-cell Slide" r:id="rId4" imgW="484" imgH="484" progId="TCLayout.ActiveDocument.1">
                  <p:embed/>
                  <p:pic>
                    <p:nvPicPr>
                      <p:cNvPr id="2" name="Object 1" hidden="1">
                        <a:extLst>
                          <a:ext uri="{FF2B5EF4-FFF2-40B4-BE49-F238E27FC236}">
                            <a16:creationId xmlns:a16="http://schemas.microsoft.com/office/drawing/2014/main" id="{93C22A6B-8DA2-94A1-3457-0E7337D054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81" name="Google Shape;181;p1"/>
          <p:cNvGrpSpPr/>
          <p:nvPr/>
        </p:nvGrpSpPr>
        <p:grpSpPr>
          <a:xfrm>
            <a:off x="0" y="0"/>
            <a:ext cx="12191999" cy="6857997"/>
            <a:chOff x="0" y="0"/>
            <a:chExt cx="12191999" cy="6857997"/>
          </a:xfrm>
        </p:grpSpPr>
        <p:pic>
          <p:nvPicPr>
            <p:cNvPr id="182" name="Google Shape;182;p1"/>
            <p:cNvPicPr preferRelativeResize="0"/>
            <p:nvPr/>
          </p:nvPicPr>
          <p:blipFill rotWithShape="1">
            <a:blip r:embed="rId6">
              <a:alphaModFix/>
            </a:blip>
            <a:srcRect/>
            <a:stretch/>
          </p:blipFill>
          <p:spPr>
            <a:xfrm>
              <a:off x="0" y="0"/>
              <a:ext cx="12191999" cy="6857997"/>
            </a:xfrm>
            <a:prstGeom prst="rect">
              <a:avLst/>
            </a:prstGeom>
            <a:noFill/>
            <a:ln>
              <a:noFill/>
            </a:ln>
          </p:spPr>
        </p:pic>
        <p:sp>
          <p:nvSpPr>
            <p:cNvPr id="183" name="Google Shape;183;p1"/>
            <p:cNvSpPr/>
            <p:nvPr/>
          </p:nvSpPr>
          <p:spPr>
            <a:xfrm>
              <a:off x="1516380" y="1050036"/>
              <a:ext cx="4742815" cy="303530"/>
            </a:xfrm>
            <a:custGeom>
              <a:avLst/>
              <a:gdLst/>
              <a:ahLst/>
              <a:cxnLst/>
              <a:rect l="l" t="t" r="r" b="b"/>
              <a:pathLst>
                <a:path w="4742815" h="303530" extrusionOk="0">
                  <a:moveTo>
                    <a:pt x="4692142" y="0"/>
                  </a:moveTo>
                  <a:lnTo>
                    <a:pt x="0" y="0"/>
                  </a:lnTo>
                  <a:lnTo>
                    <a:pt x="0" y="252729"/>
                  </a:lnTo>
                  <a:lnTo>
                    <a:pt x="50545" y="303275"/>
                  </a:lnTo>
                  <a:lnTo>
                    <a:pt x="4742687" y="303275"/>
                  </a:lnTo>
                  <a:lnTo>
                    <a:pt x="4742687" y="50546"/>
                  </a:lnTo>
                  <a:lnTo>
                    <a:pt x="4692142"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4" name="Google Shape;184;p1"/>
          <p:cNvSpPr txBox="1"/>
          <p:nvPr/>
        </p:nvSpPr>
        <p:spPr>
          <a:xfrm>
            <a:off x="1640838" y="1019937"/>
            <a:ext cx="7359649" cy="321242"/>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l-GR" sz="2000" dirty="0">
                <a:solidFill>
                  <a:srgbClr val="FFFFFF"/>
                </a:solidFill>
                <a:latin typeface="Calibri" panose="020F0502020204030204" pitchFamily="34" charset="0"/>
                <a:ea typeface="Helvetica Neue"/>
                <a:cs typeface="Calibri" panose="020F0502020204030204" pitchFamily="34" charset="0"/>
                <a:sym typeface="Helvetica Neue"/>
              </a:rPr>
              <a:t>Υπουργείο Περιβάλλοντος και Ενέργειας</a:t>
            </a: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p:txBody>
      </p:sp>
      <p:sp>
        <p:nvSpPr>
          <p:cNvPr id="185" name="Google Shape;185;p1"/>
          <p:cNvSpPr/>
          <p:nvPr/>
        </p:nvSpPr>
        <p:spPr>
          <a:xfrm>
            <a:off x="373379" y="5843015"/>
            <a:ext cx="4741545" cy="302260"/>
          </a:xfrm>
          <a:custGeom>
            <a:avLst/>
            <a:gdLst/>
            <a:ahLst/>
            <a:cxnLst/>
            <a:rect l="l" t="t" r="r" b="b"/>
            <a:pathLst>
              <a:path w="4741545" h="302260" extrusionOk="0">
                <a:moveTo>
                  <a:pt x="4690872" y="0"/>
                </a:moveTo>
                <a:lnTo>
                  <a:pt x="0" y="0"/>
                </a:lnTo>
                <a:lnTo>
                  <a:pt x="0" y="251460"/>
                </a:lnTo>
                <a:lnTo>
                  <a:pt x="50292" y="301752"/>
                </a:lnTo>
                <a:lnTo>
                  <a:pt x="4741164" y="301752"/>
                </a:lnTo>
                <a:lnTo>
                  <a:pt x="4741164" y="50292"/>
                </a:lnTo>
                <a:lnTo>
                  <a:pt x="4690872"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
          <p:cNvSpPr txBox="1">
            <a:spLocks noGrp="1"/>
          </p:cNvSpPr>
          <p:nvPr>
            <p:ph type="title"/>
          </p:nvPr>
        </p:nvSpPr>
        <p:spPr>
          <a:xfrm>
            <a:off x="723391" y="2836493"/>
            <a:ext cx="7359650" cy="1952447"/>
          </a:xfrm>
          <a:prstGeom prst="rect">
            <a:avLst/>
          </a:prstGeom>
          <a:noFill/>
          <a:ln>
            <a:noFill/>
          </a:ln>
        </p:spPr>
        <p:txBody>
          <a:bodyPr spcFirstLastPara="1" wrap="square" lIns="0" tIns="13325" rIns="0" bIns="0" anchor="ctr" anchorCtr="0">
            <a:spAutoFit/>
          </a:bodyPr>
          <a:lstStyle/>
          <a:p>
            <a:pPr marL="12700" lvl="0" indent="0" rtl="0">
              <a:lnSpc>
                <a:spcPct val="150000"/>
              </a:lnSpc>
              <a:spcBef>
                <a:spcPts val="0"/>
              </a:spcBef>
              <a:spcAft>
                <a:spcPts val="0"/>
              </a:spcAft>
              <a:buNone/>
            </a:pPr>
            <a:r>
              <a:rPr lang="el-GR" sz="2800" dirty="0">
                <a:solidFill>
                  <a:srgbClr val="FFFFFF"/>
                </a:solidFill>
                <a:latin typeface="Calibri" panose="020F0502020204030204" pitchFamily="34" charset="0"/>
                <a:cs typeface="Calibri" panose="020F0502020204030204" pitchFamily="34" charset="0"/>
                <a:sym typeface="Helvetica Neue"/>
              </a:rPr>
              <a:t>Μ</a:t>
            </a:r>
            <a:r>
              <a:rPr lang="el-GR" sz="2800" dirty="0">
                <a:solidFill>
                  <a:srgbClr val="FFFFFF"/>
                </a:solidFill>
                <a:latin typeface="Calibri" panose="020F0502020204030204" pitchFamily="34" charset="0"/>
                <a:cs typeface="Calibri" panose="020F0502020204030204" pitchFamily="34" charset="0"/>
              </a:rPr>
              <a:t>έτρα για τη μείωση </a:t>
            </a:r>
            <a:r>
              <a:rPr lang="el-GR" sz="2800" dirty="0">
                <a:solidFill>
                  <a:srgbClr val="FFFFFF"/>
                </a:solidFill>
                <a:latin typeface="Calibri" panose="020F0502020204030204" pitchFamily="34" charset="0"/>
                <a:cs typeface="Calibri" panose="020F0502020204030204" pitchFamily="34" charset="0"/>
                <a:sym typeface="Helvetica Neue"/>
              </a:rPr>
              <a:t>του ενεργειακού κόστους και την εύρυθμη λειτουργία της λιανικής αγοράς ηλεκτρικής ενέργειας</a:t>
            </a:r>
            <a:endParaRPr sz="2800" dirty="0">
              <a:solidFill>
                <a:srgbClr val="FFFFFF"/>
              </a:solidFill>
              <a:latin typeface="Calibri" panose="020F0502020204030204" pitchFamily="34" charset="0"/>
              <a:cs typeface="Calibri" panose="020F0502020204030204" pitchFamily="34" charset="0"/>
              <a:sym typeface="Helvetica Neue"/>
            </a:endParaRPr>
          </a:p>
        </p:txBody>
      </p:sp>
      <p:sp>
        <p:nvSpPr>
          <p:cNvPr id="187" name="Google Shape;187;p1"/>
          <p:cNvSpPr txBox="1"/>
          <p:nvPr/>
        </p:nvSpPr>
        <p:spPr>
          <a:xfrm>
            <a:off x="723391" y="5444126"/>
            <a:ext cx="3998570" cy="1186217"/>
          </a:xfrm>
          <a:prstGeom prst="rect">
            <a:avLst/>
          </a:prstGeom>
          <a:noFill/>
          <a:ln>
            <a:noFill/>
          </a:ln>
        </p:spPr>
        <p:txBody>
          <a:bodyPr spcFirstLastPara="1" wrap="square" lIns="0" tIns="163825" rIns="0" bIns="0" anchor="t" anchorCtr="0">
            <a:spAutoFit/>
          </a:bodyPr>
          <a:lstStyle/>
          <a:p>
            <a:pPr marL="49530" marR="0" lvl="0" indent="0" algn="l" rtl="0">
              <a:lnSpc>
                <a:spcPct val="100000"/>
              </a:lnSpc>
              <a:spcBef>
                <a:spcPts val="1065"/>
              </a:spcBef>
              <a:spcAft>
                <a:spcPts val="0"/>
              </a:spcAft>
              <a:buNone/>
            </a:pPr>
            <a:endParaRPr lang="el-GR" sz="2400" dirty="0">
              <a:solidFill>
                <a:srgbClr val="FFFFFF"/>
              </a:solidFill>
              <a:latin typeface="Helvetica Neue"/>
              <a:ea typeface="Helvetica Neue"/>
              <a:cs typeface="Helvetica Neue"/>
              <a:sym typeface="Helvetica Neue"/>
            </a:endParaRPr>
          </a:p>
          <a:p>
            <a:pPr marL="49530" marR="0" lvl="0" indent="0" algn="l" rtl="0">
              <a:lnSpc>
                <a:spcPct val="100000"/>
              </a:lnSpc>
              <a:spcBef>
                <a:spcPts val="1065"/>
              </a:spcBef>
              <a:spcAft>
                <a:spcPts val="0"/>
              </a:spcAft>
              <a:buNone/>
            </a:pPr>
            <a:r>
              <a:rPr lang="el-GR" sz="2400" dirty="0">
                <a:solidFill>
                  <a:srgbClr val="FFFFFF"/>
                </a:solidFill>
                <a:latin typeface="Calibri" panose="020F0502020204030204" pitchFamily="34" charset="0"/>
                <a:ea typeface="Helvetica Neue"/>
                <a:cs typeface="Calibri" panose="020F0502020204030204" pitchFamily="34" charset="0"/>
                <a:sym typeface="Helvetica Neue"/>
              </a:rPr>
              <a:t>2 Νοεμβρίου 2023</a:t>
            </a:r>
            <a:endParaRPr lang="en-US" sz="2400" dirty="0">
              <a:solidFill>
                <a:srgbClr val="FFFFFF"/>
              </a:solidFill>
              <a:latin typeface="Calibri" panose="020F0502020204030204" pitchFamily="34" charset="0"/>
              <a:ea typeface="Helvetica Neue"/>
              <a:cs typeface="Calibri" panose="020F0502020204030204" pitchFamily="34" charset="0"/>
              <a:sym typeface="Helvetica Neue"/>
            </a:endParaRPr>
          </a:p>
        </p:txBody>
      </p:sp>
    </p:spTree>
  </p:cSld>
  <p:clrMapOvr>
    <a:masterClrMapping/>
  </p:clrMapOvr>
  <p:transition spd="slow" advTm="5272">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1D2886EA-5E2C-7B88-2038-9BE8955FE3BC}"/>
              </a:ext>
            </a:extLst>
          </p:cNvPr>
          <p:cNvSpPr/>
          <p:nvPr/>
        </p:nvSpPr>
        <p:spPr>
          <a:xfrm>
            <a:off x="470768" y="2167753"/>
            <a:ext cx="2083348" cy="3166557"/>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Αποτελεσματικές ποινές</a:t>
            </a:r>
          </a:p>
          <a:p>
            <a:pPr defTabSz="1088232"/>
            <a:endParaRPr lang="en-US" altLang="zh-CN" sz="1800" dirty="0">
              <a:solidFill>
                <a:schemeClr val="bg1"/>
              </a:solidFill>
              <a:latin typeface="Helvetica Neue" panose="020B0604020202020204" charset="0"/>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Σώρευση της επιβολής χρηματικών προστίμων και φυλάκισης (μέχρι σήμερα επιβάλλονται διαζευκτικά)</a:t>
            </a:r>
          </a:p>
        </p:txBody>
      </p:sp>
      <p:sp>
        <p:nvSpPr>
          <p:cNvPr id="5" name="Rectangle 4">
            <a:extLst>
              <a:ext uri="{FF2B5EF4-FFF2-40B4-BE49-F238E27FC236}">
                <a16:creationId xmlns:a16="http://schemas.microsoft.com/office/drawing/2014/main" id="{04329418-00B2-6139-D9E7-8E397AB63DA1}"/>
              </a:ext>
            </a:extLst>
          </p:cNvPr>
          <p:cNvSpPr/>
          <p:nvPr/>
        </p:nvSpPr>
        <p:spPr>
          <a:xfrm>
            <a:off x="3556095" y="1411916"/>
            <a:ext cx="2083348" cy="3273655"/>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Πειθαρχικά μέτρα</a:t>
            </a:r>
          </a:p>
          <a:p>
            <a:pPr defTabSz="1088232"/>
            <a:endParaRPr lang="en-US" dirty="0">
              <a:solidFill>
                <a:schemeClr val="bg1"/>
              </a:solidFill>
              <a:ea typeface="Open Sans" pitchFamily="34" charset="0"/>
              <a:cs typeface="Open Sans"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αναστολή λειτουργίας της επιχείρησης</a:t>
            </a:r>
            <a:r>
              <a:rPr lang="en-US" sz="1600" dirty="0">
                <a:solidFill>
                  <a:schemeClr val="bg1"/>
                </a:solidFill>
                <a:latin typeface="Calibri" panose="020F0502020204030204" pitchFamily="34" charset="0"/>
                <a:ea typeface="Open Sans" pitchFamily="34" charset="0"/>
                <a:cs typeface="Calibri" panose="020F0502020204030204" pitchFamily="34" charset="0"/>
              </a:rPr>
              <a:t> </a:t>
            </a:r>
            <a:r>
              <a:rPr lang="el-GR" sz="1600" dirty="0">
                <a:solidFill>
                  <a:schemeClr val="bg1"/>
                </a:solidFill>
                <a:latin typeface="Calibri" panose="020F0502020204030204" pitchFamily="34" charset="0"/>
                <a:ea typeface="Open Sans" pitchFamily="34" charset="0"/>
                <a:cs typeface="Calibri" panose="020F0502020204030204" pitchFamily="34" charset="0"/>
              </a:rPr>
              <a:t>και καθ’ υποτροπή μόνιμη</a:t>
            </a:r>
            <a:endParaRPr lang="en-US"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ή μόνιμη αφαίρεση της επαγγελματικής άδειας των συνεργών ηλεκτρολόγων </a:t>
            </a:r>
          </a:p>
        </p:txBody>
      </p:sp>
      <p:sp>
        <p:nvSpPr>
          <p:cNvPr id="6" name="Rectangle 7">
            <a:extLst>
              <a:ext uri="{FF2B5EF4-FFF2-40B4-BE49-F238E27FC236}">
                <a16:creationId xmlns:a16="http://schemas.microsoft.com/office/drawing/2014/main" id="{F085B2CA-9B0B-CA44-C988-71658356F759}"/>
              </a:ext>
            </a:extLst>
          </p:cNvPr>
          <p:cNvSpPr/>
          <p:nvPr/>
        </p:nvSpPr>
        <p:spPr>
          <a:xfrm>
            <a:off x="6365261" y="2167753"/>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Προληπτικά μέτρα</a:t>
            </a:r>
          </a:p>
          <a:p>
            <a:pPr defTabSz="1088232"/>
            <a:endParaRPr lang="en-US" altLang="zh-CN"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Για αλλαγή φορέα επιχείρησης στην ίδια παροχή, ο ΔΕΔΔΗΕ θα ζητά νέα ΥΔΕ </a:t>
            </a:r>
            <a:endParaRPr lang="en-US"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Δειγματοληπτικός έλεγχος των ΥΔΕ με το μητρώο εγκαταστατών ηλεκτρολόγων</a:t>
            </a:r>
          </a:p>
        </p:txBody>
      </p:sp>
      <p:sp>
        <p:nvSpPr>
          <p:cNvPr id="7" name="Rectangle 8">
            <a:extLst>
              <a:ext uri="{FF2B5EF4-FFF2-40B4-BE49-F238E27FC236}">
                <a16:creationId xmlns:a16="http://schemas.microsoft.com/office/drawing/2014/main" id="{BA8FCD69-562E-901F-068C-4DE200E17DC4}"/>
              </a:ext>
            </a:extLst>
          </p:cNvPr>
          <p:cNvSpPr/>
          <p:nvPr/>
        </p:nvSpPr>
        <p:spPr>
          <a:xfrm>
            <a:off x="9122011" y="1411917"/>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err="1">
                <a:solidFill>
                  <a:schemeClr val="bg1"/>
                </a:solidFill>
                <a:latin typeface="Calibri" panose="020F0502020204030204" pitchFamily="34" charset="0"/>
                <a:ea typeface="Open Sans" pitchFamily="34" charset="0"/>
                <a:cs typeface="Calibri" panose="020F0502020204030204" pitchFamily="34" charset="0"/>
              </a:rPr>
              <a:t>Εισπραξιμότητα</a:t>
            </a:r>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 προστίμων</a:t>
            </a:r>
          </a:p>
          <a:p>
            <a:pPr defTabSz="1088232"/>
            <a:endParaRPr lang="en-US" altLang="zh-CN" sz="1800" dirty="0">
              <a:solidFill>
                <a:schemeClr val="bg1"/>
              </a:solidFill>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Είσπραξη μέσω ΚΕΔΕ των ληξιπρόθεσμων και επιδικασθεισών απαιτήσεων του ΔΕΔΔΗΕ, που αφορούν </a:t>
            </a:r>
            <a:r>
              <a:rPr lang="el-GR" altLang="zh-CN" sz="1600" dirty="0" err="1">
                <a:solidFill>
                  <a:schemeClr val="bg1"/>
                </a:solidFill>
                <a:latin typeface="Calibri" panose="020F0502020204030204" pitchFamily="34" charset="0"/>
                <a:ea typeface="Open Sans" pitchFamily="34" charset="0"/>
                <a:cs typeface="Calibri" panose="020F0502020204030204" pitchFamily="34" charset="0"/>
              </a:rPr>
              <a:t>ρευματοκλοπές</a:t>
            </a:r>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p:txBody>
      </p:sp>
      <p:sp>
        <p:nvSpPr>
          <p:cNvPr id="8" name="Rectangle 4">
            <a:extLst>
              <a:ext uri="{FF2B5EF4-FFF2-40B4-BE49-F238E27FC236}">
                <a16:creationId xmlns:a16="http://schemas.microsoft.com/office/drawing/2014/main" id="{FAA1518A-33FB-4B69-7D3A-7AE29E47D9BD}"/>
              </a:ext>
            </a:extLst>
          </p:cNvPr>
          <p:cNvSpPr/>
          <p:nvPr/>
        </p:nvSpPr>
        <p:spPr>
          <a:xfrm>
            <a:off x="470768" y="1407242"/>
            <a:ext cx="2083348" cy="760511"/>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3" name="Group 526">
            <a:extLst>
              <a:ext uri="{FF2B5EF4-FFF2-40B4-BE49-F238E27FC236}">
                <a16:creationId xmlns:a16="http://schemas.microsoft.com/office/drawing/2014/main" id="{5B1253B3-67C4-E4F2-231B-6191D885B81D}"/>
              </a:ext>
            </a:extLst>
          </p:cNvPr>
          <p:cNvGrpSpPr>
            <a:grpSpLocks noChangeAspect="1"/>
          </p:cNvGrpSpPr>
          <p:nvPr/>
        </p:nvGrpSpPr>
        <p:grpSpPr bwMode="auto">
          <a:xfrm>
            <a:off x="1148210" y="1488657"/>
            <a:ext cx="720590" cy="597682"/>
            <a:chOff x="3464" y="1974"/>
            <a:chExt cx="340" cy="340"/>
          </a:xfrm>
          <a:solidFill>
            <a:srgbClr val="FFFFFF"/>
          </a:solidFill>
        </p:grpSpPr>
        <p:sp>
          <p:nvSpPr>
            <p:cNvPr id="14" name="Freeform 527">
              <a:extLst>
                <a:ext uri="{FF2B5EF4-FFF2-40B4-BE49-F238E27FC236}">
                  <a16:creationId xmlns:a16="http://schemas.microsoft.com/office/drawing/2014/main" id="{4A187C15-082E-858B-CB20-E3F7145297FB}"/>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0" name="Freeform 528">
              <a:extLst>
                <a:ext uri="{FF2B5EF4-FFF2-40B4-BE49-F238E27FC236}">
                  <a16:creationId xmlns:a16="http://schemas.microsoft.com/office/drawing/2014/main" id="{F499E17E-A0C9-2366-7D32-5C0F2EDC5122}"/>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1" name="Rectangle 4">
            <a:extLst>
              <a:ext uri="{FF2B5EF4-FFF2-40B4-BE49-F238E27FC236}">
                <a16:creationId xmlns:a16="http://schemas.microsoft.com/office/drawing/2014/main" id="{E9A48456-B07E-972C-FD5F-E92AB3F48E23}"/>
              </a:ext>
            </a:extLst>
          </p:cNvPr>
          <p:cNvSpPr/>
          <p:nvPr/>
        </p:nvSpPr>
        <p:spPr>
          <a:xfrm>
            <a:off x="3550875" y="4685572"/>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2" name="Group 526">
            <a:extLst>
              <a:ext uri="{FF2B5EF4-FFF2-40B4-BE49-F238E27FC236}">
                <a16:creationId xmlns:a16="http://schemas.microsoft.com/office/drawing/2014/main" id="{680C97EF-C186-7264-0B52-56743733DAAC}"/>
              </a:ext>
            </a:extLst>
          </p:cNvPr>
          <p:cNvGrpSpPr>
            <a:grpSpLocks/>
          </p:cNvGrpSpPr>
          <p:nvPr/>
        </p:nvGrpSpPr>
        <p:grpSpPr bwMode="auto">
          <a:xfrm>
            <a:off x="4236191" y="4735704"/>
            <a:ext cx="721877" cy="598606"/>
            <a:chOff x="3464" y="1974"/>
            <a:chExt cx="340" cy="340"/>
          </a:xfrm>
          <a:solidFill>
            <a:srgbClr val="FFFFFF"/>
          </a:solidFill>
        </p:grpSpPr>
        <p:sp>
          <p:nvSpPr>
            <p:cNvPr id="23" name="Freeform 527">
              <a:extLst>
                <a:ext uri="{FF2B5EF4-FFF2-40B4-BE49-F238E27FC236}">
                  <a16:creationId xmlns:a16="http://schemas.microsoft.com/office/drawing/2014/main" id="{2D917E1E-EBD4-28FF-9A4E-83E8CD6F7E84}"/>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4" name="Freeform 528">
              <a:extLst>
                <a:ext uri="{FF2B5EF4-FFF2-40B4-BE49-F238E27FC236}">
                  <a16:creationId xmlns:a16="http://schemas.microsoft.com/office/drawing/2014/main" id="{A97B9A1A-5EBF-92CB-61D6-9B98551F8660}"/>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5" name="Rectangle 4">
            <a:extLst>
              <a:ext uri="{FF2B5EF4-FFF2-40B4-BE49-F238E27FC236}">
                <a16:creationId xmlns:a16="http://schemas.microsoft.com/office/drawing/2014/main" id="{6DE5DCC9-F239-B9B0-2A6A-926C5F73833E}"/>
              </a:ext>
            </a:extLst>
          </p:cNvPr>
          <p:cNvSpPr/>
          <p:nvPr/>
        </p:nvSpPr>
        <p:spPr>
          <a:xfrm>
            <a:off x="6365261" y="1409814"/>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6" name="Group 526">
            <a:extLst>
              <a:ext uri="{FF2B5EF4-FFF2-40B4-BE49-F238E27FC236}">
                <a16:creationId xmlns:a16="http://schemas.microsoft.com/office/drawing/2014/main" id="{0BA03A67-8444-1B5A-7075-8E9E310EA1BE}"/>
              </a:ext>
            </a:extLst>
          </p:cNvPr>
          <p:cNvGrpSpPr>
            <a:grpSpLocks/>
          </p:cNvGrpSpPr>
          <p:nvPr/>
        </p:nvGrpSpPr>
        <p:grpSpPr bwMode="auto">
          <a:xfrm>
            <a:off x="7082201" y="1488657"/>
            <a:ext cx="624306" cy="600253"/>
            <a:chOff x="3464" y="1974"/>
            <a:chExt cx="340" cy="340"/>
          </a:xfrm>
          <a:solidFill>
            <a:srgbClr val="000000"/>
          </a:solidFill>
        </p:grpSpPr>
        <p:sp>
          <p:nvSpPr>
            <p:cNvPr id="27" name="Freeform 527">
              <a:extLst>
                <a:ext uri="{FF2B5EF4-FFF2-40B4-BE49-F238E27FC236}">
                  <a16:creationId xmlns:a16="http://schemas.microsoft.com/office/drawing/2014/main" id="{76BB2613-8734-A88D-0686-9EC3B63F9B7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sp>
          <p:nvSpPr>
            <p:cNvPr id="28" name="Freeform 528">
              <a:extLst>
                <a:ext uri="{FF2B5EF4-FFF2-40B4-BE49-F238E27FC236}">
                  <a16:creationId xmlns:a16="http://schemas.microsoft.com/office/drawing/2014/main" id="{F86528DC-399C-38D1-CEF0-ABE23E664558}"/>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grpSp>
      <p:sp>
        <p:nvSpPr>
          <p:cNvPr id="29" name="Rectangle 4">
            <a:extLst>
              <a:ext uri="{FF2B5EF4-FFF2-40B4-BE49-F238E27FC236}">
                <a16:creationId xmlns:a16="http://schemas.microsoft.com/office/drawing/2014/main" id="{96F0639A-516A-7D74-D677-8020798F2553}"/>
              </a:ext>
            </a:extLst>
          </p:cNvPr>
          <p:cNvSpPr/>
          <p:nvPr/>
        </p:nvSpPr>
        <p:spPr>
          <a:xfrm>
            <a:off x="9120188" y="4666197"/>
            <a:ext cx="2083348" cy="760511"/>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30" name="Group 526">
            <a:extLst>
              <a:ext uri="{FF2B5EF4-FFF2-40B4-BE49-F238E27FC236}">
                <a16:creationId xmlns:a16="http://schemas.microsoft.com/office/drawing/2014/main" id="{24EDD16F-0A26-7F4D-BEF4-5258728F095B}"/>
              </a:ext>
            </a:extLst>
          </p:cNvPr>
          <p:cNvGrpSpPr>
            <a:grpSpLocks/>
          </p:cNvGrpSpPr>
          <p:nvPr/>
        </p:nvGrpSpPr>
        <p:grpSpPr bwMode="auto">
          <a:xfrm>
            <a:off x="9869440" y="4720627"/>
            <a:ext cx="662517" cy="598859"/>
            <a:chOff x="3464" y="1974"/>
            <a:chExt cx="340" cy="340"/>
          </a:xfrm>
          <a:solidFill>
            <a:srgbClr val="FFFFFF"/>
          </a:solidFill>
        </p:grpSpPr>
        <p:sp>
          <p:nvSpPr>
            <p:cNvPr id="31" name="Freeform 527">
              <a:extLst>
                <a:ext uri="{FF2B5EF4-FFF2-40B4-BE49-F238E27FC236}">
                  <a16:creationId xmlns:a16="http://schemas.microsoft.com/office/drawing/2014/main" id="{2ED06852-5362-4D3C-E830-2898C46F213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sp>
          <p:nvSpPr>
            <p:cNvPr id="32" name="Freeform 528">
              <a:extLst>
                <a:ext uri="{FF2B5EF4-FFF2-40B4-BE49-F238E27FC236}">
                  <a16:creationId xmlns:a16="http://schemas.microsoft.com/office/drawing/2014/main" id="{259F1136-78D3-1EFC-E1C4-E781A360FC4B}"/>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grpSp>
      <p:cxnSp>
        <p:nvCxnSpPr>
          <p:cNvPr id="33" name="Elbow Connector 2">
            <a:extLst>
              <a:ext uri="{FF2B5EF4-FFF2-40B4-BE49-F238E27FC236}">
                <a16:creationId xmlns:a16="http://schemas.microsoft.com/office/drawing/2014/main" id="{CA159CC6-7AD1-FB73-5553-6A4291340FF2}"/>
              </a:ext>
            </a:extLst>
          </p:cNvPr>
          <p:cNvCxnSpPr>
            <a:cxnSpLocks/>
            <a:stCxn id="8" idx="3"/>
            <a:endCxn id="21" idx="1"/>
          </p:cNvCxnSpPr>
          <p:nvPr/>
        </p:nvCxnSpPr>
        <p:spPr>
          <a:xfrm>
            <a:off x="2554116" y="1787498"/>
            <a:ext cx="996759" cy="327833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4">
            <a:extLst>
              <a:ext uri="{FF2B5EF4-FFF2-40B4-BE49-F238E27FC236}">
                <a16:creationId xmlns:a16="http://schemas.microsoft.com/office/drawing/2014/main" id="{E2420363-A73E-8B5F-A322-BA8829D0D0C0}"/>
              </a:ext>
            </a:extLst>
          </p:cNvPr>
          <p:cNvCxnSpPr>
            <a:stCxn id="21" idx="3"/>
            <a:endCxn id="25" idx="1"/>
          </p:cNvCxnSpPr>
          <p:nvPr/>
        </p:nvCxnSpPr>
        <p:spPr>
          <a:xfrm flipV="1">
            <a:off x="5634223" y="1790070"/>
            <a:ext cx="731038" cy="3275758"/>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8">
            <a:extLst>
              <a:ext uri="{FF2B5EF4-FFF2-40B4-BE49-F238E27FC236}">
                <a16:creationId xmlns:a16="http://schemas.microsoft.com/office/drawing/2014/main" id="{C51A2ABC-59F1-CB7D-A933-DF89FC372340}"/>
              </a:ext>
            </a:extLst>
          </p:cNvPr>
          <p:cNvCxnSpPr>
            <a:stCxn id="25" idx="3"/>
            <a:endCxn id="29" idx="1"/>
          </p:cNvCxnSpPr>
          <p:nvPr/>
        </p:nvCxnSpPr>
        <p:spPr>
          <a:xfrm>
            <a:off x="8448609" y="1790070"/>
            <a:ext cx="671579" cy="325638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a:extLst>
              <a:ext uri="{FF2B5EF4-FFF2-40B4-BE49-F238E27FC236}">
                <a16:creationId xmlns:a16="http://schemas.microsoft.com/office/drawing/2014/main" id="{58260625-2BDF-6373-104F-AF2C12FF7D2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10</a:t>
            </a:fld>
            <a:endParaRPr lang="el-GR"/>
          </a:p>
        </p:txBody>
      </p:sp>
    </p:spTree>
    <p:extLst>
      <p:ext uri="{BB962C8B-B14F-4D97-AF65-F5344CB8AC3E}">
        <p14:creationId xmlns:p14="http://schemas.microsoft.com/office/powerpoint/2010/main" val="12808776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E9F44E-B876-1EF7-415E-94DD75E22475}"/>
              </a:ext>
            </a:extLst>
          </p:cNvPr>
          <p:cNvSpPr/>
          <p:nvPr/>
        </p:nvSpPr>
        <p:spPr>
          <a:xfrm>
            <a:off x="7585945"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A6CE551-CC70-5244-EE7E-E816DFE4C5C5}"/>
              </a:ext>
            </a:extLst>
          </p:cNvPr>
          <p:cNvSpPr/>
          <p:nvPr/>
        </p:nvSpPr>
        <p:spPr>
          <a:xfrm>
            <a:off x="3797232"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9" name="Ορθογώνιο 4">
            <a:extLst>
              <a:ext uri="{FF2B5EF4-FFF2-40B4-BE49-F238E27FC236}">
                <a16:creationId xmlns:a16="http://schemas.microsoft.com/office/drawing/2014/main" id="{E9B19D54-7F0E-7D6B-163F-5EEA6CD838B3}"/>
              </a:ext>
            </a:extLst>
          </p:cNvPr>
          <p:cNvSpPr/>
          <p:nvPr/>
        </p:nvSpPr>
        <p:spPr>
          <a:xfrm>
            <a:off x="573125" y="1657561"/>
            <a:ext cx="3348000"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προμηθευτή χωρίς την εξόφληση σημαντικών οφειλών</a:t>
            </a:r>
          </a:p>
          <a:p>
            <a:pPr defTabSz="1219170"/>
            <a:endParaRPr lang="el-GR" sz="1800" dirty="0">
              <a:solidFill>
                <a:srgbClr val="002060"/>
              </a:solidFill>
              <a:latin typeface="Helvetica Neue" panose="020B0604020202020204" charset="0"/>
              <a:ea typeface="Verdana" panose="020B0604030504040204" pitchFamily="34" charset="0"/>
            </a:endParaRPr>
          </a:p>
        </p:txBody>
      </p:sp>
      <p:sp>
        <p:nvSpPr>
          <p:cNvPr id="10" name="Ορθογώνιο 18">
            <a:extLst>
              <a:ext uri="{FF2B5EF4-FFF2-40B4-BE49-F238E27FC236}">
                <a16:creationId xmlns:a16="http://schemas.microsoft.com/office/drawing/2014/main" id="{B0C59D1E-A390-DBE0-35D6-897AA1D402A0}"/>
              </a:ext>
            </a:extLst>
          </p:cNvPr>
          <p:cNvSpPr/>
          <p:nvPr/>
        </p:nvSpPr>
        <p:spPr>
          <a:xfrm>
            <a:off x="573125"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Το πραγματικό πρόβλημα</a:t>
            </a:r>
          </a:p>
        </p:txBody>
      </p:sp>
      <p:sp>
        <p:nvSpPr>
          <p:cNvPr id="11" name="Ορθογώνιο 4">
            <a:extLst>
              <a:ext uri="{FF2B5EF4-FFF2-40B4-BE49-F238E27FC236}">
                <a16:creationId xmlns:a16="http://schemas.microsoft.com/office/drawing/2014/main" id="{EF3E168F-AEAB-4977-31A9-C64953EB7B11}"/>
              </a:ext>
            </a:extLst>
          </p:cNvPr>
          <p:cNvSpPr/>
          <p:nvPr/>
        </p:nvSpPr>
        <p:spPr>
          <a:xfrm>
            <a:off x="4307843"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με ανεξόφλητες οφειλές τουλάχιστον σε 2 προμηθευτές από καταναλωτές εντός πενταετίας.</a:t>
            </a:r>
          </a:p>
          <a:p>
            <a:pPr defTabSz="1219170"/>
            <a:endPar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endParaRPr>
          </a:p>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πενταετία εκκινεί από 1.1.2020.</a:t>
            </a:r>
          </a:p>
        </p:txBody>
      </p:sp>
      <p:sp>
        <p:nvSpPr>
          <p:cNvPr id="12" name="Ορθογώνιο 18">
            <a:extLst>
              <a:ext uri="{FF2B5EF4-FFF2-40B4-BE49-F238E27FC236}">
                <a16:creationId xmlns:a16="http://schemas.microsoft.com/office/drawing/2014/main" id="{29B3A469-ABBB-1CD7-B27D-1028ADC6BCF6}"/>
              </a:ext>
            </a:extLst>
          </p:cNvPr>
          <p:cNvSpPr/>
          <p:nvPr/>
        </p:nvSpPr>
        <p:spPr>
          <a:xfrm>
            <a:off x="4307843"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Στρατηγικοί κακοπληρωτές</a:t>
            </a:r>
          </a:p>
        </p:txBody>
      </p:sp>
      <p:sp>
        <p:nvSpPr>
          <p:cNvPr id="15" name="Ορθογώνιο 4">
            <a:extLst>
              <a:ext uri="{FF2B5EF4-FFF2-40B4-BE49-F238E27FC236}">
                <a16:creationId xmlns:a16="http://schemas.microsoft.com/office/drawing/2014/main" id="{546D035F-5D12-D852-21ED-6FDEBD1C5656}"/>
              </a:ext>
            </a:extLst>
          </p:cNvPr>
          <p:cNvSpPr/>
          <p:nvPr/>
        </p:nvSpPr>
        <p:spPr>
          <a:xfrm>
            <a:off x="8130696"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αλλαγή προμηθευτή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διέπεται</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από το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Ενωσιακό</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και το Εθνικό δίκαιο και αποτελεί θεμελιώδες δικαίωμα του καταναλωτή </a:t>
            </a:r>
          </a:p>
        </p:txBody>
      </p:sp>
      <p:sp>
        <p:nvSpPr>
          <p:cNvPr id="16" name="Ορθογώνιο 18">
            <a:extLst>
              <a:ext uri="{FF2B5EF4-FFF2-40B4-BE49-F238E27FC236}">
                <a16:creationId xmlns:a16="http://schemas.microsoft.com/office/drawing/2014/main" id="{9902535D-3096-45C6-CB5D-44BA52068AD0}"/>
              </a:ext>
            </a:extLst>
          </p:cNvPr>
          <p:cNvSpPr/>
          <p:nvPr/>
        </p:nvSpPr>
        <p:spPr>
          <a:xfrm>
            <a:off x="8130696"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err="1">
                <a:solidFill>
                  <a:prstClr val="white"/>
                </a:solidFill>
                <a:latin typeface="Calibri" panose="020F0502020204030204" pitchFamily="34" charset="0"/>
                <a:ea typeface="+mn-ea"/>
                <a:cs typeface="Calibri" panose="020F0502020204030204" pitchFamily="34" charset="0"/>
              </a:rPr>
              <a:t>Ενωσιακό</a:t>
            </a:r>
            <a:r>
              <a:rPr lang="el-GR" sz="2000" kern="1200" dirty="0">
                <a:solidFill>
                  <a:prstClr val="white"/>
                </a:solidFill>
                <a:latin typeface="Calibri" panose="020F0502020204030204" pitchFamily="34" charset="0"/>
                <a:ea typeface="+mn-ea"/>
                <a:cs typeface="Calibri" panose="020F0502020204030204" pitchFamily="34" charset="0"/>
              </a:rPr>
              <a:t> και Εθνικό Δίκαιο</a:t>
            </a:r>
          </a:p>
        </p:txBody>
      </p:sp>
      <p:sp>
        <p:nvSpPr>
          <p:cNvPr id="5" name="Title 2">
            <a:extLst>
              <a:ext uri="{FF2B5EF4-FFF2-40B4-BE49-F238E27FC236}">
                <a16:creationId xmlns:a16="http://schemas.microsoft.com/office/drawing/2014/main"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11</a:t>
            </a:fld>
            <a:endParaRPr lang="el-GR"/>
          </a:p>
        </p:txBody>
      </p:sp>
      <p:sp>
        <p:nvSpPr>
          <p:cNvPr id="3" name="Rectangle 2">
            <a:extLst>
              <a:ext uri="{FF2B5EF4-FFF2-40B4-BE49-F238E27FC236}">
                <a16:creationId xmlns:a16="http://schemas.microsoft.com/office/drawing/2014/main" id="{918FDF29-8377-ECC8-E916-6ECDD1CE5DFB}"/>
              </a:ext>
            </a:extLst>
          </p:cNvPr>
          <p:cNvSpPr/>
          <p:nvPr/>
        </p:nvSpPr>
        <p:spPr>
          <a:xfrm>
            <a:off x="573125" y="4098331"/>
            <a:ext cx="3348000" cy="1436291"/>
          </a:xfrm>
          <a:prstGeom prst="rect">
            <a:avLst/>
          </a:prstGeom>
          <a:solidFill>
            <a:schemeClr val="bg2">
              <a:lumMod val="20000"/>
              <a:lumOff val="80000"/>
              <a:alpha val="86000"/>
            </a:schemeClr>
          </a:solidFill>
          <a:ln w="9525" cap="rnd">
            <a:solidFill>
              <a:schemeClr val="bg2"/>
            </a:solidFill>
          </a:ln>
        </p:spPr>
        <p:txBody>
          <a:bodyPr wrap="square">
            <a:spAutoFit/>
          </a:bodyPr>
          <a:lstStyle/>
          <a:p>
            <a:pPr lvl="0" algn="ctr" defTabSz="1219170" eaLnBrk="0" fontAlgn="base" hangingPunct="0">
              <a:spcBef>
                <a:spcPts val="1200"/>
              </a:spcBef>
              <a:spcAft>
                <a:spcPts val="800"/>
              </a:spcAft>
            </a:pP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Ληξιπρόθεσμες οφειλές</a:t>
            </a:r>
          </a:p>
          <a:p>
            <a:pPr lvl="0" algn="ctr" defTabSz="1219170" eaLnBrk="0" fontAlgn="base" hangingPunct="0">
              <a:spcBef>
                <a:spcPts val="1200"/>
              </a:spcBef>
              <a:spcAft>
                <a:spcPts val="800"/>
              </a:spcAft>
            </a:pPr>
            <a:r>
              <a:rPr lang="el-GR" sz="2000" b="1" dirty="0">
                <a:solidFill>
                  <a:srgbClr val="8064A2">
                    <a:lumMod val="75000"/>
                  </a:srgbClr>
                </a:solidFill>
                <a:latin typeface="Calibri" panose="020F0502020204030204" pitchFamily="34" charset="0"/>
                <a:ea typeface="Verdana" panose="020B0604030504040204" pitchFamily="34" charset="0"/>
                <a:cs typeface="Calibri" panose="020F0502020204030204" pitchFamily="34" charset="0"/>
              </a:rPr>
              <a:t>€2.840.766.064</a:t>
            </a:r>
          </a:p>
          <a:p>
            <a:pPr lvl="0" algn="ctr" defTabSz="1219170" eaLnBrk="0" fontAlgn="base" hangingPunct="0">
              <a:spcBef>
                <a:spcPts val="1200"/>
              </a:spcBef>
              <a:spcAft>
                <a:spcPts val="800"/>
              </a:spcAft>
            </a:pPr>
            <a:r>
              <a:rPr lang="el-GR"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(στοιχεία Αυγούστου 2023)</a:t>
            </a:r>
            <a:endParaRPr lang="en-US" sz="1300" dirty="0">
              <a:solidFill>
                <a:schemeClr val="bg1"/>
              </a:solidFill>
            </a:endParaRPr>
          </a:p>
        </p:txBody>
      </p:sp>
      <p:sp>
        <p:nvSpPr>
          <p:cNvPr id="18" name="Rectangle 17">
            <a:extLst>
              <a:ext uri="{FF2B5EF4-FFF2-40B4-BE49-F238E27FC236}">
                <a16:creationId xmlns:a16="http://schemas.microsoft.com/office/drawing/2014/main" id="{0B745D3F-8C83-B2E3-D2F3-59FC8CE2536F}"/>
              </a:ext>
            </a:extLst>
          </p:cNvPr>
          <p:cNvSpPr/>
          <p:nvPr/>
        </p:nvSpPr>
        <p:spPr>
          <a:xfrm>
            <a:off x="4319978"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Υφιστάμενων Πελατών</a:t>
            </a:r>
            <a:endParaRPr kumimoji="0" lang="en-US" sz="2000" b="1" i="0" u="none" strike="noStrike" kern="0" cap="none" spc="0" normalizeH="0" baseline="0" noProof="0" dirty="0">
              <a:ln>
                <a:noFill/>
              </a:ln>
              <a:solidFill>
                <a:srgbClr val="FFC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€1.198.524.620</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
        <p:nvSpPr>
          <p:cNvPr id="21" name="Rectangle 20">
            <a:extLst>
              <a:ext uri="{FF2B5EF4-FFF2-40B4-BE49-F238E27FC236}">
                <a16:creationId xmlns:a16="http://schemas.microsoft.com/office/drawing/2014/main" id="{0DCE1907-03EF-CD2D-3BBA-41916C2C41DF}"/>
              </a:ext>
            </a:extLst>
          </p:cNvPr>
          <p:cNvSpPr/>
          <p:nvPr/>
        </p:nvSpPr>
        <p:spPr>
          <a:xfrm>
            <a:off x="8140052"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Παλαιών Πελατών</a:t>
            </a: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€1.642.241.444</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18549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3"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περιεχομένου 3">
            <a:extLst>
              <a:ext uri="{FF2B5EF4-FFF2-40B4-BE49-F238E27FC236}">
                <a16:creationId xmlns:a16="http://schemas.microsoft.com/office/drawing/2014/main" id="{E540F318-3C47-E21B-8466-9D43F9995C78}"/>
              </a:ext>
            </a:extLst>
          </p:cNvPr>
          <p:cNvSpPr txBox="1">
            <a:spLocks/>
          </p:cNvSpPr>
          <p:nvPr/>
        </p:nvSpPr>
        <p:spPr>
          <a:xfrm>
            <a:off x="388882" y="1313896"/>
            <a:ext cx="11371960" cy="4083838"/>
          </a:xfrm>
          <a:prstGeom prst="rect">
            <a:avLst/>
          </a:prstGeom>
          <a:ln>
            <a:solidFill>
              <a:schemeClr val="tx1"/>
            </a:solidFill>
            <a:prstDash val="lgDash"/>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just" defTabSz="457200">
              <a:buClrTx/>
              <a:buNone/>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Στρατηγικός κακοπληρωτής</a:t>
            </a:r>
            <a:r>
              <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 </a:t>
            </a:r>
            <a:endPar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Έχει ληξιπρόθεσμες οφειλές σε 2 προηγούμενους προμηθευτές και ληξιπρόθεσμες οφειλές στον τρέχοντα, σε διάστημα 5 ετών, με χρόνο εκκίνησης την 1.1.2020</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Συνέπειες:</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Μη δυνατότητα αλλαγής προμηθευτή χωρίς να έχει αποπληρώσει/ διακανονίσει τις οφειλές του στον τρέχοντα προμηθευτή</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indent="0" algn="just">
              <a:spcBef>
                <a:spcPts val="0"/>
              </a:spcBef>
              <a:spcAft>
                <a:spcPts val="0"/>
              </a:spcAft>
              <a:buClrTx/>
              <a:buSzTx/>
              <a:buNone/>
              <a:defRPr/>
            </a:pPr>
            <a:r>
              <a:rPr kumimoji="0" lang="el-GR" sz="2000" b="1" i="0" u="sng"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Αλλαγή του </a:t>
            </a:r>
            <a:r>
              <a:rPr lang="el-GR" sz="2000" b="1" u="sng" kern="1200" dirty="0">
                <a:solidFill>
                  <a:schemeClr val="bg2"/>
                </a:solidFill>
                <a:latin typeface="Calibri" panose="020F0502020204030204" pitchFamily="34" charset="0"/>
                <a:ea typeface="+mn-ea"/>
                <a:cs typeface="Calibri" panose="020F0502020204030204" pitchFamily="34" charset="0"/>
              </a:rPr>
              <a:t>Κώδικα Προμήθειας Ηλεκτρικής Ενέργειας:</a:t>
            </a:r>
            <a:endParaRPr lang="el-GR" sz="2000"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Υιοθέτηση της πρότασης της ΡΑΑΕΥ που προβλέπει την επισήμανση οφειλετών σε περιπτώσεις ληξιπρόθεσμων οφειλών.</a:t>
            </a:r>
          </a:p>
          <a:p>
            <a:pPr marL="285750" marR="0" lvl="0" indent="-285750" algn="l" defTabSz="457200" rtl="0" eaLnBrk="1" fontAlgn="auto" latinLnBrk="0" hangingPunct="1">
              <a:lnSpc>
                <a:spcPct val="100000"/>
              </a:lnSpc>
              <a:spcBef>
                <a:spcPct val="20000"/>
              </a:spcBef>
              <a:spcAft>
                <a:spcPts val="600"/>
              </a:spcAft>
              <a:buClr>
                <a:srgbClr val="90298D">
                  <a:lumMod val="75000"/>
                </a:srgbClr>
              </a:buClr>
              <a:buSzPct val="145000"/>
              <a:buFont typeface="Arial"/>
              <a:buChar char="•"/>
              <a:tabLst/>
              <a:defRPr/>
            </a:pPr>
            <a:endParaRPr kumimoji="0" lang="el-GR" sz="2000" b="0" i="0" u="none" strike="noStrike" kern="1200" cap="none" spc="0" normalizeH="0" baseline="0" noProof="0" dirty="0">
              <a:ln>
                <a:noFill/>
              </a:ln>
              <a:solidFill>
                <a:srgbClr val="696969"/>
              </a:solidFill>
              <a:effectLst/>
              <a:uLnTx/>
              <a:uFillTx/>
              <a:latin typeface="Corbel"/>
              <a:ea typeface="+mn-ea"/>
              <a:cs typeface="+mn-cs"/>
            </a:endParaRPr>
          </a:p>
        </p:txBody>
      </p:sp>
      <p:sp>
        <p:nvSpPr>
          <p:cNvPr id="2" name="Θέση αριθμού διαφάνειας 1">
            <a:extLst>
              <a:ext uri="{FF2B5EF4-FFF2-40B4-BE49-F238E27FC236}">
                <a16:creationId xmlns:a16="http://schemas.microsoft.com/office/drawing/2014/main" id="{16198E2E-21B9-88F1-9543-A9EA3E33F2C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12</a:t>
            </a:fld>
            <a:endParaRPr lang="el-GR"/>
          </a:p>
        </p:txBody>
      </p:sp>
      <p:sp>
        <p:nvSpPr>
          <p:cNvPr id="6" name="Title 2">
            <a:extLst>
              <a:ext uri="{FF2B5EF4-FFF2-40B4-BE49-F238E27FC236}">
                <a16:creationId xmlns:a16="http://schemas.microsoft.com/office/drawing/2014/main" id="{86437ACB-7FDB-9F23-83C1-D91DBF57FB0E}"/>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039289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2D90C23D-3A0D-A7F8-9CAA-A0949B10A05C}"/>
              </a:ext>
            </a:extLst>
          </p:cNvPr>
          <p:cNvSpPr/>
          <p:nvPr/>
        </p:nvSpPr>
        <p:spPr>
          <a:xfrm>
            <a:off x="398008" y="1726581"/>
            <a:ext cx="1085359" cy="686731"/>
          </a:xfrm>
          <a:prstGeom prst="rect">
            <a:avLst/>
          </a:prstGeom>
          <a:solidFill>
            <a:srgbClr val="0D8390"/>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80FA3772-A796-CC1C-4541-53472C62BA5B}"/>
              </a:ext>
            </a:extLst>
          </p:cNvPr>
          <p:cNvSpPr/>
          <p:nvPr/>
        </p:nvSpPr>
        <p:spPr>
          <a:xfrm>
            <a:off x="398008" y="2412381"/>
            <a:ext cx="1085359" cy="686731"/>
          </a:xfrm>
          <a:prstGeom prst="rect">
            <a:avLst/>
          </a:prstGeom>
          <a:solidFill>
            <a:srgbClr val="26890D"/>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4C90AD29-DE33-995A-B660-A7CF077F725C}"/>
              </a:ext>
            </a:extLst>
          </p:cNvPr>
          <p:cNvSpPr/>
          <p:nvPr/>
        </p:nvSpPr>
        <p:spPr>
          <a:xfrm>
            <a:off x="398008" y="3086751"/>
            <a:ext cx="1085359" cy="686731"/>
          </a:xfrm>
          <a:prstGeom prst="rect">
            <a:avLst/>
          </a:prstGeom>
          <a:solidFill>
            <a:srgbClr val="046A38"/>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E562267B-5E38-8C0E-4AEB-A0FC0ED6D58E}"/>
              </a:ext>
            </a:extLst>
          </p:cNvPr>
          <p:cNvSpPr/>
          <p:nvPr/>
        </p:nvSpPr>
        <p:spPr>
          <a:xfrm>
            <a:off x="398008" y="3772551"/>
            <a:ext cx="1085359" cy="686731"/>
          </a:xfrm>
          <a:prstGeom prst="rect">
            <a:avLst/>
          </a:prstGeom>
          <a:solidFill>
            <a:srgbClr val="43B02A"/>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234D2775-3539-6484-316F-5F83B25F3292}"/>
              </a:ext>
            </a:extLst>
          </p:cNvPr>
          <p:cNvSpPr/>
          <p:nvPr/>
        </p:nvSpPr>
        <p:spPr>
          <a:xfrm>
            <a:off x="398008" y="4449303"/>
            <a:ext cx="1085359" cy="686731"/>
          </a:xfrm>
          <a:prstGeom prst="rect">
            <a:avLst/>
          </a:prstGeom>
          <a:solidFill>
            <a:srgbClr val="86BC25"/>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4" name="Isosceles Triangle 103">
            <a:extLst>
              <a:ext uri="{FF2B5EF4-FFF2-40B4-BE49-F238E27FC236}">
                <a16:creationId xmlns:a16="http://schemas.microsoft.com/office/drawing/2014/main" id="{10283F29-FD4D-0E88-E75B-6B766F348B58}"/>
              </a:ext>
            </a:extLst>
          </p:cNvPr>
          <p:cNvSpPr/>
          <p:nvPr/>
        </p:nvSpPr>
        <p:spPr>
          <a:xfrm rot="16200000">
            <a:off x="1091892" y="3375505"/>
            <a:ext cx="244005" cy="420185"/>
          </a:xfrm>
          <a:prstGeom prst="triangle">
            <a:avLst/>
          </a:prstGeom>
          <a:solidFill>
            <a:srgbClr val="046A38">
              <a:lumMod val="50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5" name="Round Same Side Corner Rectangle 132">
            <a:extLst>
              <a:ext uri="{FF2B5EF4-FFF2-40B4-BE49-F238E27FC236}">
                <a16:creationId xmlns:a16="http://schemas.microsoft.com/office/drawing/2014/main" id="{0FF182AB-D713-6F01-518A-1582FECD9280}"/>
              </a:ext>
            </a:extLst>
          </p:cNvPr>
          <p:cNvSpPr/>
          <p:nvPr/>
        </p:nvSpPr>
        <p:spPr>
          <a:xfrm rot="5400000">
            <a:off x="5928829" y="-1989010"/>
            <a:ext cx="769372" cy="10619432"/>
          </a:xfrm>
          <a:prstGeom prst="round2SameRect">
            <a:avLst>
              <a:gd name="adj1" fmla="val 50000"/>
              <a:gd name="adj2" fmla="val 0"/>
            </a:avLst>
          </a:prstGeom>
          <a:solidFill>
            <a:srgbClr val="046A38"/>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6" name="Isosceles Triangle 105">
            <a:extLst>
              <a:ext uri="{FF2B5EF4-FFF2-40B4-BE49-F238E27FC236}">
                <a16:creationId xmlns:a16="http://schemas.microsoft.com/office/drawing/2014/main" id="{54DE0844-7571-07A1-43F3-813F46EC91A3}"/>
              </a:ext>
            </a:extLst>
          </p:cNvPr>
          <p:cNvSpPr/>
          <p:nvPr/>
        </p:nvSpPr>
        <p:spPr>
          <a:xfrm rot="16200000">
            <a:off x="1077743" y="4054024"/>
            <a:ext cx="272303" cy="420183"/>
          </a:xfrm>
          <a:prstGeom prst="triangle">
            <a:avLst/>
          </a:prstGeom>
          <a:solidFill>
            <a:srgbClr val="43B02A">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7" name="Round Same Side Corner Rectangle 134">
            <a:extLst>
              <a:ext uri="{FF2B5EF4-FFF2-40B4-BE49-F238E27FC236}">
                <a16:creationId xmlns:a16="http://schemas.microsoft.com/office/drawing/2014/main" id="{A4CC297F-9CB3-A224-F330-1546D7CC104A}"/>
              </a:ext>
            </a:extLst>
          </p:cNvPr>
          <p:cNvSpPr/>
          <p:nvPr/>
        </p:nvSpPr>
        <p:spPr>
          <a:xfrm rot="5400000">
            <a:off x="5980207" y="-1260875"/>
            <a:ext cx="666610" cy="10619427"/>
          </a:xfrm>
          <a:prstGeom prst="round2SameRect">
            <a:avLst>
              <a:gd name="adj1" fmla="val 50000"/>
              <a:gd name="adj2" fmla="val 0"/>
            </a:avLst>
          </a:prstGeom>
          <a:solidFill>
            <a:srgbClr val="43B02A"/>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8" name="Isosceles Triangle 107">
            <a:extLst>
              <a:ext uri="{FF2B5EF4-FFF2-40B4-BE49-F238E27FC236}">
                <a16:creationId xmlns:a16="http://schemas.microsoft.com/office/drawing/2014/main" id="{03490C06-0C7E-E265-70B3-984F101605B3}"/>
              </a:ext>
            </a:extLst>
          </p:cNvPr>
          <p:cNvSpPr/>
          <p:nvPr/>
        </p:nvSpPr>
        <p:spPr>
          <a:xfrm rot="16200000">
            <a:off x="1077740" y="4727206"/>
            <a:ext cx="272303" cy="420183"/>
          </a:xfrm>
          <a:prstGeom prst="triangle">
            <a:avLst/>
          </a:prstGeom>
          <a:solidFill>
            <a:srgbClr val="86BC25">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9" name="Round Same Side Corner Rectangle 136">
            <a:extLst>
              <a:ext uri="{FF2B5EF4-FFF2-40B4-BE49-F238E27FC236}">
                <a16:creationId xmlns:a16="http://schemas.microsoft.com/office/drawing/2014/main" id="{DAB63B41-15E1-AEA4-A309-E7462D5A2CB5}"/>
              </a:ext>
            </a:extLst>
          </p:cNvPr>
          <p:cNvSpPr/>
          <p:nvPr/>
        </p:nvSpPr>
        <p:spPr>
          <a:xfrm rot="5400000">
            <a:off x="5980206" y="-584121"/>
            <a:ext cx="666610" cy="10619426"/>
          </a:xfrm>
          <a:prstGeom prst="round2SameRect">
            <a:avLst>
              <a:gd name="adj1" fmla="val 50000"/>
              <a:gd name="adj2" fmla="val 0"/>
            </a:avLst>
          </a:prstGeom>
          <a:solidFill>
            <a:srgbClr val="86BC25"/>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0" name="Isosceles Triangle 109">
            <a:extLst>
              <a:ext uri="{FF2B5EF4-FFF2-40B4-BE49-F238E27FC236}">
                <a16:creationId xmlns:a16="http://schemas.microsoft.com/office/drawing/2014/main" id="{CB48F50C-DE5B-B1E3-4821-E25433395408}"/>
              </a:ext>
            </a:extLst>
          </p:cNvPr>
          <p:cNvSpPr/>
          <p:nvPr/>
        </p:nvSpPr>
        <p:spPr>
          <a:xfrm rot="16200000">
            <a:off x="1091893" y="2659570"/>
            <a:ext cx="244005" cy="420185"/>
          </a:xfrm>
          <a:prstGeom prst="triangle">
            <a:avLst/>
          </a:prstGeom>
          <a:solidFill>
            <a:srgbClr val="26890D">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1" name="Round Same Side Corner Rectangle 138">
            <a:extLst>
              <a:ext uri="{FF2B5EF4-FFF2-40B4-BE49-F238E27FC236}">
                <a16:creationId xmlns:a16="http://schemas.microsoft.com/office/drawing/2014/main" id="{A137BBAF-E5F8-8271-CAB9-3A06D7F26E35}"/>
              </a:ext>
            </a:extLst>
          </p:cNvPr>
          <p:cNvSpPr/>
          <p:nvPr/>
        </p:nvSpPr>
        <p:spPr>
          <a:xfrm rot="5400000">
            <a:off x="6005738" y="-2681474"/>
            <a:ext cx="615554" cy="10619432"/>
          </a:xfrm>
          <a:prstGeom prst="round2SameRect">
            <a:avLst>
              <a:gd name="adj1" fmla="val 50000"/>
              <a:gd name="adj2" fmla="val 0"/>
            </a:avLst>
          </a:prstGeom>
          <a:solidFill>
            <a:srgbClr val="26890D"/>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2" name="Isosceles Triangle 111">
            <a:extLst>
              <a:ext uri="{FF2B5EF4-FFF2-40B4-BE49-F238E27FC236}">
                <a16:creationId xmlns:a16="http://schemas.microsoft.com/office/drawing/2014/main" id="{63767BB7-1EF0-AADB-7D3C-84EF66259A93}"/>
              </a:ext>
            </a:extLst>
          </p:cNvPr>
          <p:cNvSpPr/>
          <p:nvPr/>
        </p:nvSpPr>
        <p:spPr>
          <a:xfrm rot="16200000">
            <a:off x="1091894" y="1973770"/>
            <a:ext cx="244005" cy="420185"/>
          </a:xfrm>
          <a:prstGeom prst="triangle">
            <a:avLst/>
          </a:prstGeom>
          <a:solidFill>
            <a:srgbClr val="0D8390">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3" name="Round Same Side Corner Rectangle 140">
            <a:extLst>
              <a:ext uri="{FF2B5EF4-FFF2-40B4-BE49-F238E27FC236}">
                <a16:creationId xmlns:a16="http://schemas.microsoft.com/office/drawing/2014/main" id="{689E376B-CAD5-2B6F-45EE-C6F0ADA01D23}"/>
              </a:ext>
            </a:extLst>
          </p:cNvPr>
          <p:cNvSpPr/>
          <p:nvPr/>
        </p:nvSpPr>
        <p:spPr>
          <a:xfrm rot="5400000">
            <a:off x="5980205" y="-3337155"/>
            <a:ext cx="666610" cy="10619429"/>
          </a:xfrm>
          <a:prstGeom prst="round2SameRect">
            <a:avLst>
              <a:gd name="adj1" fmla="val 50000"/>
              <a:gd name="adj2" fmla="val 0"/>
            </a:avLst>
          </a:prstGeom>
          <a:solidFill>
            <a:srgbClr val="0D8390"/>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8350D4AD-65C3-F2B1-036B-69C7783508C9}"/>
              </a:ext>
            </a:extLst>
          </p:cNvPr>
          <p:cNvSpPr txBox="1"/>
          <p:nvPr/>
        </p:nvSpPr>
        <p:spPr>
          <a:xfrm>
            <a:off x="442173" y="1699244"/>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1</a:t>
            </a:r>
          </a:p>
        </p:txBody>
      </p:sp>
      <p:sp>
        <p:nvSpPr>
          <p:cNvPr id="115" name="TextBox 114">
            <a:extLst>
              <a:ext uri="{FF2B5EF4-FFF2-40B4-BE49-F238E27FC236}">
                <a16:creationId xmlns:a16="http://schemas.microsoft.com/office/drawing/2014/main" id="{7EBEE1E7-B038-83FF-435D-B944EB91CB51}"/>
              </a:ext>
            </a:extLst>
          </p:cNvPr>
          <p:cNvSpPr txBox="1"/>
          <p:nvPr/>
        </p:nvSpPr>
        <p:spPr>
          <a:xfrm>
            <a:off x="442173" y="2395581"/>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2</a:t>
            </a:r>
          </a:p>
        </p:txBody>
      </p:sp>
      <p:sp>
        <p:nvSpPr>
          <p:cNvPr id="116" name="TextBox 115">
            <a:extLst>
              <a:ext uri="{FF2B5EF4-FFF2-40B4-BE49-F238E27FC236}">
                <a16:creationId xmlns:a16="http://schemas.microsoft.com/office/drawing/2014/main" id="{A9CC863B-3A53-E93F-F365-B0D72286B056}"/>
              </a:ext>
            </a:extLst>
          </p:cNvPr>
          <p:cNvSpPr txBox="1"/>
          <p:nvPr/>
        </p:nvSpPr>
        <p:spPr>
          <a:xfrm>
            <a:off x="442173" y="30699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3</a:t>
            </a:r>
          </a:p>
        </p:txBody>
      </p:sp>
      <p:sp>
        <p:nvSpPr>
          <p:cNvPr id="117" name="TextBox 116">
            <a:extLst>
              <a:ext uri="{FF2B5EF4-FFF2-40B4-BE49-F238E27FC236}">
                <a16:creationId xmlns:a16="http://schemas.microsoft.com/office/drawing/2014/main" id="{7E8428B3-78CD-57A3-3B75-0A7C79D9020F}"/>
              </a:ext>
            </a:extLst>
          </p:cNvPr>
          <p:cNvSpPr txBox="1"/>
          <p:nvPr/>
        </p:nvSpPr>
        <p:spPr>
          <a:xfrm>
            <a:off x="442173" y="37557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4</a:t>
            </a:r>
          </a:p>
        </p:txBody>
      </p:sp>
      <p:sp>
        <p:nvSpPr>
          <p:cNvPr id="118" name="TextBox 117">
            <a:extLst>
              <a:ext uri="{FF2B5EF4-FFF2-40B4-BE49-F238E27FC236}">
                <a16:creationId xmlns:a16="http://schemas.microsoft.com/office/drawing/2014/main" id="{19021C3F-6CA6-557C-A229-FD2868788C4E}"/>
              </a:ext>
            </a:extLst>
          </p:cNvPr>
          <p:cNvSpPr txBox="1"/>
          <p:nvPr/>
        </p:nvSpPr>
        <p:spPr>
          <a:xfrm>
            <a:off x="442173" y="4429232"/>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5</a:t>
            </a:r>
          </a:p>
        </p:txBody>
      </p:sp>
      <p:sp>
        <p:nvSpPr>
          <p:cNvPr id="119" name="Rectangle 118">
            <a:extLst>
              <a:ext uri="{FF2B5EF4-FFF2-40B4-BE49-F238E27FC236}">
                <a16:creationId xmlns:a16="http://schemas.microsoft.com/office/drawing/2014/main" id="{4A4207CD-F88E-2185-EDC0-34EEE427D4F6}"/>
              </a:ext>
            </a:extLst>
          </p:cNvPr>
          <p:cNvSpPr/>
          <p:nvPr/>
        </p:nvSpPr>
        <p:spPr>
          <a:xfrm>
            <a:off x="1130956" y="1774933"/>
            <a:ext cx="9642793" cy="492443"/>
          </a:xfrm>
          <a:prstGeom prst="rect">
            <a:avLst/>
          </a:prstGeom>
        </p:spPr>
        <p:txBody>
          <a:bodyPr wrap="square" lIns="0" tIns="0" rIns="0" bIns="0">
            <a:spAutoFit/>
          </a:bodyPr>
          <a:lstStyle/>
          <a:p>
            <a:pPr>
              <a:buClrTx/>
              <a:buFontTx/>
              <a:buNone/>
            </a:pPr>
            <a:r>
              <a:rPr lang="el-GR" sz="1600" b="1" kern="1200" dirty="0">
                <a:solidFill>
                  <a:prstClr val="white"/>
                </a:solidFill>
                <a:latin typeface="Calibri" panose="020F0502020204030204" pitchFamily="34" charset="0"/>
                <a:ea typeface="+mn-ea"/>
                <a:cs typeface="Calibri" panose="020F0502020204030204" pitchFamily="34" charset="0"/>
              </a:rPr>
              <a:t>Λόγω του βήματος της πρότερης επισήμανσης, αναμένεται να μειωθούν σημαντικά οι εντολές απενεργοποίησης μετρητή</a:t>
            </a:r>
          </a:p>
        </p:txBody>
      </p:sp>
      <p:sp>
        <p:nvSpPr>
          <p:cNvPr id="120" name="Rectangle 119">
            <a:extLst>
              <a:ext uri="{FF2B5EF4-FFF2-40B4-BE49-F238E27FC236}">
                <a16:creationId xmlns:a16="http://schemas.microsoft.com/office/drawing/2014/main" id="{6BC18A84-53BC-359A-8D5B-72DB94020FE6}"/>
              </a:ext>
            </a:extLst>
          </p:cNvPr>
          <p:cNvSpPr/>
          <p:nvPr/>
        </p:nvSpPr>
        <p:spPr>
          <a:xfrm>
            <a:off x="1130956" y="2484089"/>
            <a:ext cx="10057240"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Επιλύεται το πρόβλημα αλλαγής προμηθευτή με ληξιπρόθεσμες οφειλές</a:t>
            </a:r>
          </a:p>
        </p:txBody>
      </p:sp>
      <p:sp>
        <p:nvSpPr>
          <p:cNvPr id="121" name="Rectangle 120">
            <a:extLst>
              <a:ext uri="{FF2B5EF4-FFF2-40B4-BE49-F238E27FC236}">
                <a16:creationId xmlns:a16="http://schemas.microsoft.com/office/drawing/2014/main" id="{B4E99049-D9ED-22E2-2A4D-F876F110F19F}"/>
              </a:ext>
            </a:extLst>
          </p:cNvPr>
          <p:cNvSpPr/>
          <p:nvPr/>
        </p:nvSpPr>
        <p:spPr>
          <a:xfrm>
            <a:off x="1130958" y="3064522"/>
            <a:ext cx="10492266" cy="553998"/>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Περιορίζεται το πρόβλημα των στρατηγικών κακοπληρωτών καθώς περιορίζεται η δυνατότητα αλλαγής προμηθευτή στους ασυνεπείς καταναλωτές</a:t>
            </a:r>
          </a:p>
        </p:txBody>
      </p:sp>
      <p:sp>
        <p:nvSpPr>
          <p:cNvPr id="122" name="Rectangle 121">
            <a:extLst>
              <a:ext uri="{FF2B5EF4-FFF2-40B4-BE49-F238E27FC236}">
                <a16:creationId xmlns:a16="http://schemas.microsoft.com/office/drawing/2014/main" id="{90CFC0F4-C6B6-ACC9-346A-455353199681}"/>
              </a:ext>
            </a:extLst>
          </p:cNvPr>
          <p:cNvSpPr/>
          <p:nvPr/>
        </p:nvSpPr>
        <p:spPr>
          <a:xfrm>
            <a:off x="1130957" y="3842699"/>
            <a:ext cx="9642793"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Η λύση έχει αναλογικότητα ως προς το δικαίωμα για ελεύθερη αλλαγή προμηθευτή (βλ. </a:t>
            </a:r>
            <a:r>
              <a:rPr lang="el-GR" sz="1800" b="1" kern="1200" dirty="0" err="1">
                <a:solidFill>
                  <a:prstClr val="white"/>
                </a:solidFill>
                <a:latin typeface="Calibri" panose="020F0502020204030204" pitchFamily="34" charset="0"/>
                <a:ea typeface="+mn-ea"/>
                <a:cs typeface="Calibri" panose="020F0502020204030204" pitchFamily="34" charset="0"/>
              </a:rPr>
              <a:t>ΣτΕ</a:t>
            </a:r>
            <a:r>
              <a:rPr lang="el-GR" sz="1800" b="1" kern="1200" dirty="0">
                <a:solidFill>
                  <a:prstClr val="white"/>
                </a:solidFill>
                <a:latin typeface="Calibri" panose="020F0502020204030204" pitchFamily="34" charset="0"/>
                <a:ea typeface="+mn-ea"/>
                <a:cs typeface="Calibri" panose="020F0502020204030204" pitchFamily="34" charset="0"/>
              </a:rPr>
              <a:t>)</a:t>
            </a:r>
            <a:endParaRPr lang="en-US" sz="1800" kern="1200" dirty="0">
              <a:solidFill>
                <a:prstClr val="white"/>
              </a:solidFill>
              <a:latin typeface="Calibri" panose="020F0502020204030204" pitchFamily="34" charset="0"/>
              <a:ea typeface="+mn-ea"/>
              <a:cs typeface="Calibri" panose="020F0502020204030204" pitchFamily="34" charset="0"/>
            </a:endParaRPr>
          </a:p>
        </p:txBody>
      </p:sp>
      <p:sp>
        <p:nvSpPr>
          <p:cNvPr id="123" name="Rectangle 122">
            <a:extLst>
              <a:ext uri="{FF2B5EF4-FFF2-40B4-BE49-F238E27FC236}">
                <a16:creationId xmlns:a16="http://schemas.microsoft.com/office/drawing/2014/main" id="{214028A6-B148-FBBD-8C27-53D0A85DC740}"/>
              </a:ext>
            </a:extLst>
          </p:cNvPr>
          <p:cNvSpPr/>
          <p:nvPr/>
        </p:nvSpPr>
        <p:spPr>
          <a:xfrm>
            <a:off x="1130956" y="4424736"/>
            <a:ext cx="10215917" cy="492443"/>
          </a:xfrm>
          <a:prstGeom prst="rect">
            <a:avLst/>
          </a:prstGeom>
        </p:spPr>
        <p:txBody>
          <a:bodyPr wrap="square" lIns="0" tIns="0" rIns="0" bIns="0">
            <a:spAutoFit/>
          </a:bodyPr>
          <a:lstStyle/>
          <a:p>
            <a:pPr>
              <a:buClrTx/>
              <a:buFontTx/>
              <a:buNone/>
            </a:pPr>
            <a:r>
              <a:rPr lang="el-GR" sz="1600" b="1" kern="1200" dirty="0">
                <a:solidFill>
                  <a:schemeClr val="bg1"/>
                </a:solidFill>
                <a:latin typeface="Calibri" panose="020F0502020204030204" pitchFamily="34" charset="0"/>
                <a:ea typeface="+mn-ea"/>
                <a:cs typeface="Calibri" panose="020F0502020204030204" pitchFamily="34" charset="0"/>
              </a:rPr>
              <a:t>Ελαχιστοποιούνται οι επισφάλειες των προμηθευτών, όφελος το οποίο αναμένεται να </a:t>
            </a:r>
            <a:r>
              <a:rPr lang="el-GR" sz="1600" b="1" kern="1200" dirty="0" err="1">
                <a:solidFill>
                  <a:schemeClr val="bg1"/>
                </a:solidFill>
                <a:latin typeface="Calibri" panose="020F0502020204030204" pitchFamily="34" charset="0"/>
                <a:ea typeface="+mn-ea"/>
                <a:cs typeface="Calibri" panose="020F0502020204030204" pitchFamily="34" charset="0"/>
              </a:rPr>
              <a:t>μετακυλιστεί</a:t>
            </a:r>
            <a:r>
              <a:rPr lang="el-GR" sz="1600" b="1" kern="1200" dirty="0">
                <a:solidFill>
                  <a:schemeClr val="bg1"/>
                </a:solidFill>
                <a:latin typeface="Calibri" panose="020F0502020204030204" pitchFamily="34" charset="0"/>
                <a:ea typeface="+mn-ea"/>
                <a:cs typeface="Calibri" panose="020F0502020204030204" pitchFamily="34" charset="0"/>
              </a:rPr>
              <a:t> στα Τιμολόγια των καταναλωτών μειώνοντας το ενεργειακό κόστος</a:t>
            </a:r>
            <a:endParaRPr lang="en-US" sz="1600" kern="1200" dirty="0">
              <a:solidFill>
                <a:schemeClr val="bg1"/>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87274BD0-1065-047D-1202-6470ED4CC7DC}"/>
              </a:ext>
            </a:extLst>
          </p:cNvPr>
          <p:cNvSpPr/>
          <p:nvPr/>
        </p:nvSpPr>
        <p:spPr bwMode="gray">
          <a:xfrm>
            <a:off x="406908" y="902316"/>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Πλεονεκτήματα λύσης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ACED3632-7AC8-33D7-23C9-B4BA4ED9465C}"/>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13</a:t>
            </a:fld>
            <a:endParaRPr lang="el-GR"/>
          </a:p>
        </p:txBody>
      </p:sp>
      <p:sp>
        <p:nvSpPr>
          <p:cNvPr id="6" name="Title 2">
            <a:extLst>
              <a:ext uri="{FF2B5EF4-FFF2-40B4-BE49-F238E27FC236}">
                <a16:creationId xmlns:a16="http://schemas.microsoft.com/office/drawing/2014/main" id="{E7F9C3BD-CB48-B489-467C-46F3656FA6A0}"/>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7120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Oval">
            <a:extLst>
              <a:ext uri="{FF2B5EF4-FFF2-40B4-BE49-F238E27FC236}">
                <a16:creationId xmlns:a16="http://schemas.microsoft.com/office/drawing/2014/main" id="{1CAD15AB-715C-B2BE-5164-4461306AC36D}"/>
              </a:ext>
            </a:extLst>
          </p:cNvPr>
          <p:cNvSpPr/>
          <p:nvPr/>
        </p:nvSpPr>
        <p:spPr>
          <a:xfrm>
            <a:off x="406908" y="961095"/>
            <a:ext cx="4752000" cy="4752000"/>
          </a:xfrm>
          <a:prstGeom prst="ellipse">
            <a:avLst/>
          </a:prstGeom>
          <a:solidFill>
            <a:srgbClr val="F7EB46"/>
          </a:solidFill>
          <a:ln w="12700">
            <a:miter lim="400000"/>
          </a:ln>
        </p:spPr>
        <p:txBody>
          <a:bodyPr lIns="50800" tIns="50800" rIns="50800" bIns="50800" anchor="ctr"/>
          <a:lstStyle/>
          <a:p>
            <a:pPr defTabSz="1828800">
              <a:defRPr sz="3600">
                <a:solidFill>
                  <a:srgbClr val="B4F5A8"/>
                </a:solidFill>
                <a:latin typeface="Calibri"/>
                <a:ea typeface="Calibri"/>
                <a:cs typeface="Calibri"/>
                <a:sym typeface="Calibri"/>
              </a:defRPr>
            </a:pPr>
            <a:endParaRPr/>
          </a:p>
        </p:txBody>
      </p:sp>
      <p:sp>
        <p:nvSpPr>
          <p:cNvPr id="16" name="Πρόγραμμα «Απόλλων»,  ο θεός του φωτός  &amp; του ήλιου">
            <a:extLst>
              <a:ext uri="{FF2B5EF4-FFF2-40B4-BE49-F238E27FC236}">
                <a16:creationId xmlns:a16="http://schemas.microsoft.com/office/drawing/2014/main" id="{1FB12BFD-BC3D-A457-DA94-DB9DDF9F5CC1}"/>
              </a:ext>
            </a:extLst>
          </p:cNvPr>
          <p:cNvSpPr txBox="1"/>
          <p:nvPr/>
        </p:nvSpPr>
        <p:spPr>
          <a:xfrm>
            <a:off x="-80325" y="2127086"/>
            <a:ext cx="5726465" cy="2420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4000" b="1" dirty="0" err="1">
                <a:solidFill>
                  <a:srgbClr val="045F7E"/>
                </a:solidFill>
                <a:latin typeface="Calibri" panose="020F0502020204030204" pitchFamily="34" charset="0"/>
                <a:ea typeface="Avenir Heavy"/>
                <a:cs typeface="Calibri" panose="020F0502020204030204" pitchFamily="34" charset="0"/>
                <a:sym typeface="Avenir Heavy"/>
              </a:rPr>
              <a:t>Πρόγρ</a:t>
            </a:r>
            <a:r>
              <a:rPr sz="4000" b="1" dirty="0">
                <a:solidFill>
                  <a:srgbClr val="045F7E"/>
                </a:solidFill>
                <a:latin typeface="Calibri" panose="020F0502020204030204" pitchFamily="34" charset="0"/>
                <a:ea typeface="Avenir Heavy"/>
                <a:cs typeface="Calibri" panose="020F0502020204030204" pitchFamily="34" charset="0"/>
                <a:sym typeface="Avenir Heavy"/>
              </a:rPr>
              <a:t>αμμα</a:t>
            </a:r>
            <a:endParaRPr lang="en-US" sz="3600" b="1" dirty="0">
              <a:solidFill>
                <a:srgbClr val="045F7E"/>
              </a:solidFill>
              <a:latin typeface="Calibri" panose="020F0502020204030204" pitchFamily="34" charset="0"/>
              <a:ea typeface="Avenir Heavy"/>
              <a:cs typeface="Calibri" panose="020F0502020204030204" pitchFamily="34" charset="0"/>
              <a:sym typeface="Avenir Heavy"/>
            </a:endParaRPr>
          </a:p>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5400" b="1" dirty="0">
                <a:solidFill>
                  <a:srgbClr val="045F7E"/>
                </a:solidFill>
                <a:latin typeface="Calibri" panose="020F0502020204030204" pitchFamily="34" charset="0"/>
                <a:ea typeface="Avenir Heavy"/>
                <a:cs typeface="Calibri" panose="020F0502020204030204" pitchFamily="34" charset="0"/>
                <a:sym typeface="Avenir Heavy"/>
              </a:rPr>
              <a:t>«Απ</a:t>
            </a:r>
            <a:r>
              <a:rPr sz="5400" b="1" dirty="0" err="1">
                <a:solidFill>
                  <a:srgbClr val="045F7E"/>
                </a:solidFill>
                <a:latin typeface="Calibri" panose="020F0502020204030204" pitchFamily="34" charset="0"/>
                <a:ea typeface="Avenir Heavy"/>
                <a:cs typeface="Calibri" panose="020F0502020204030204" pitchFamily="34" charset="0"/>
                <a:sym typeface="Avenir Heavy"/>
              </a:rPr>
              <a:t>όλλων</a:t>
            </a:r>
            <a:r>
              <a:rPr sz="5400" b="1" dirty="0">
                <a:solidFill>
                  <a:srgbClr val="045F7E"/>
                </a:solidFill>
                <a:latin typeface="Calibri" panose="020F0502020204030204" pitchFamily="34" charset="0"/>
                <a:ea typeface="Avenir Heavy"/>
                <a:cs typeface="Calibri" panose="020F0502020204030204" pitchFamily="34" charset="0"/>
                <a:sym typeface="Avenir Heavy"/>
              </a:rPr>
              <a:t>»</a:t>
            </a:r>
            <a:br>
              <a:rPr sz="36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ο θεός του φωτός</a:t>
            </a:r>
            <a:br>
              <a:rPr sz="22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 &amp; του ήλιου</a:t>
            </a:r>
          </a:p>
        </p:txBody>
      </p:sp>
      <p:sp>
        <p:nvSpPr>
          <p:cNvPr id="2" name="Θέση αριθμού διαφάνειας 1">
            <a:extLst>
              <a:ext uri="{FF2B5EF4-FFF2-40B4-BE49-F238E27FC236}">
                <a16:creationId xmlns:a16="http://schemas.microsoft.com/office/drawing/2014/main" id="{0B268A55-34CF-83DF-D7CD-935C813CAB7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14</a:t>
            </a:fld>
            <a:endParaRPr lang="el-GR"/>
          </a:p>
        </p:txBody>
      </p:sp>
      <p:sp>
        <p:nvSpPr>
          <p:cNvPr id="3" name="Rectangle 2">
            <a:extLst>
              <a:ext uri="{FF2B5EF4-FFF2-40B4-BE49-F238E27FC236}">
                <a16:creationId xmlns:a16="http://schemas.microsoft.com/office/drawing/2014/main" id="{1C9F42B8-3D37-CD60-4E30-B8C708FF6E54}"/>
              </a:ext>
            </a:extLst>
          </p:cNvPr>
          <p:cNvSpPr/>
          <p:nvPr/>
        </p:nvSpPr>
        <p:spPr>
          <a:xfrm>
            <a:off x="6092888" y="874454"/>
            <a:ext cx="5135385" cy="5109091"/>
          </a:xfrm>
          <a:prstGeom prst="rect">
            <a:avLst/>
          </a:prstGeom>
          <a:solidFill>
            <a:schemeClr val="bg2">
              <a:lumMod val="20000"/>
              <a:lumOff val="80000"/>
              <a:alpha val="28000"/>
            </a:schemeClr>
          </a:solidFill>
          <a:ln w="25400" cap="rnd" cmpd="thickThin">
            <a:solidFill>
              <a:schemeClr val="tx1"/>
            </a:solidFill>
            <a:prstDash val="solid"/>
          </a:ln>
        </p:spPr>
        <p:txBody>
          <a:bodyPr wrap="square">
            <a:spAutoFit/>
          </a:bodyPr>
          <a:lstStyle/>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Το μεγαλύτερο Πρόγραμμα Ενεργειακού Συμψηφισμού </a:t>
            </a:r>
          </a:p>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στη χώρα</a:t>
            </a:r>
            <a:endParaRPr lang="en-US" altLang="zh-CN" kern="1200" dirty="0">
              <a:solidFill>
                <a:prstClr val="black"/>
              </a:solidFill>
              <a:latin typeface="Helvetica Neue" panose="020B0604020202020204" charset="0"/>
              <a:ea typeface="宋体" panose="02010600030101010101" pitchFamily="2" charset="-122"/>
            </a:endParaRPr>
          </a:p>
          <a:p>
            <a:pPr>
              <a:buClrTx/>
              <a:defRPr/>
            </a:pPr>
            <a:endParaRPr lang="el-GR" altLang="zh-CN" b="1"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2000" b="1" dirty="0">
                <a:solidFill>
                  <a:schemeClr val="bg2"/>
                </a:solidFill>
                <a:latin typeface="Calibri" panose="020F0502020204030204" pitchFamily="34" charset="0"/>
                <a:ea typeface="Helvetica Neue Medium"/>
                <a:cs typeface="Calibri" panose="020F0502020204030204" pitchFamily="34" charset="0"/>
              </a:rPr>
              <a:t>Στόχος</a:t>
            </a:r>
            <a:r>
              <a:rPr lang="en-US" altLang="zh-CN" sz="2000" b="1" dirty="0">
                <a:solidFill>
                  <a:schemeClr val="bg2"/>
                </a:solidFill>
                <a:latin typeface="Calibri" panose="020F0502020204030204" pitchFamily="34" charset="0"/>
                <a:ea typeface="Helvetica Neue Medium"/>
                <a:cs typeface="Calibri" panose="020F0502020204030204" pitchFamily="34" charset="0"/>
              </a:rPr>
              <a:t>:</a:t>
            </a:r>
            <a:r>
              <a:rPr lang="el-GR" altLang="zh-CN" sz="2000" b="1" dirty="0">
                <a:solidFill>
                  <a:schemeClr val="bg2"/>
                </a:solidFill>
                <a:latin typeface="Calibri" panose="020F0502020204030204" pitchFamily="34" charset="0"/>
                <a:ea typeface="Helvetica Neue Medium"/>
                <a:cs typeface="Calibri" panose="020F0502020204030204" pitchFamily="34" charset="0"/>
              </a:rPr>
              <a:t> </a:t>
            </a:r>
          </a:p>
          <a:p>
            <a:pPr>
              <a:buClrTx/>
              <a:defRPr/>
            </a:pPr>
            <a:endParaRPr lang="en-US" altLang="zh-CN" sz="1800" b="1" dirty="0">
              <a:solidFill>
                <a:schemeClr val="bg2"/>
              </a:solidFill>
              <a:latin typeface="Calibri" panose="020F0502020204030204" pitchFamily="34" charset="0"/>
              <a:ea typeface="Helvetica Neue Medium"/>
              <a:cs typeface="Calibri" panose="020F0502020204030204" pitchFamily="34" charset="0"/>
            </a:endParaRPr>
          </a:p>
          <a:p>
            <a:pPr marL="342900"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κ</a:t>
            </a:r>
            <a:r>
              <a:rPr lang="el-GR" altLang="zh-CN" sz="2000" b="1" dirty="0">
                <a:solidFill>
                  <a:schemeClr val="bg2"/>
                </a:solidFill>
                <a:latin typeface="Calibri" panose="020F0502020204030204" pitchFamily="34" charset="0"/>
                <a:ea typeface="Helvetica Neue Medium"/>
                <a:cs typeface="Calibri" panose="020F0502020204030204" pitchFamily="34" charset="0"/>
              </a:rPr>
              <a:t>ά</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λυψη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των</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ακών αναγκών</a:t>
            </a:r>
            <a:r>
              <a:rPr lang="en-US" altLang="zh-CN" sz="1800" b="1"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των ΟΤΑ α’ και β’ βαθμού, των ΔΕΥΑ και των ΓΟΕΒ/ΤΟΕΒ,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συγκεκριμένα: </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lvl="5">
              <a:buClrTx/>
              <a:defRPr/>
            </a:pPr>
            <a:endParaRPr lang="en-US" sz="1600" b="1"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endParaRPr>
          </a:p>
          <a:p>
            <a:pPr marL="631825" lvl="8" indent="-360363">
              <a:buClrTx/>
              <a:buFont typeface="Wingdings" panose="05000000000000000000" pitchFamily="2" charset="2"/>
              <a:buChar char="Ø"/>
              <a:defRPr/>
            </a:pP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Του</a:t>
            </a:r>
            <a:r>
              <a:rPr lang="el-GR" sz="1600" kern="1200" dirty="0">
                <a:solidFill>
                  <a:srgbClr val="FF0000"/>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n-US" sz="2000" b="1" dirty="0">
                <a:solidFill>
                  <a:schemeClr val="bg2"/>
                </a:solidFill>
                <a:latin typeface="Calibri" panose="020F0502020204030204" pitchFamily="34" charset="0"/>
                <a:ea typeface="Helvetica Neue Medium"/>
                <a:cs typeface="Calibri" panose="020F0502020204030204" pitchFamily="34" charset="0"/>
                <a:sym typeface="Helvetica Neue Medium"/>
              </a:rPr>
              <a:t>90</a:t>
            </a: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a:t>
            </a: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l-GR" sz="1600"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rPr>
              <a:t>της κατανάλωσης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και </a:t>
            </a:r>
          </a:p>
          <a:p>
            <a:pPr marL="631825" lvl="3" indent="-360363">
              <a:buClrTx/>
              <a:buFont typeface="Wingdings" panose="05000000000000000000" pitchFamily="2" charset="2"/>
              <a:buChar char="Ø"/>
              <a:defRPr/>
            </a:pP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Του </a:t>
            </a:r>
            <a:r>
              <a:rPr lang="el-GR" altLang="zh-CN" sz="2000" b="1" dirty="0">
                <a:solidFill>
                  <a:schemeClr val="bg2"/>
                </a:solidFill>
                <a:latin typeface="Calibri" panose="020F0502020204030204" pitchFamily="34" charset="0"/>
                <a:ea typeface="Helvetica Neue Medium"/>
                <a:cs typeface="Calibri" panose="020F0502020204030204" pitchFamily="34" charset="0"/>
              </a:rPr>
              <a:t>50%</a:t>
            </a:r>
            <a:r>
              <a:rPr lang="el-GR" altLang="zh-CN" sz="1600" kern="1200" dirty="0">
                <a:solidFill>
                  <a:srgbClr val="FF0000"/>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της κατανάλωσης των ΟΤΑ Α’ και Β’, των ΔΕΥΑ και των ΓΟΕΒ/ΤΟΕΒ</a:t>
            </a:r>
          </a:p>
          <a:p>
            <a:pPr marL="342900" lvl="1" indent="-342900">
              <a:buClrTx/>
              <a:buFont typeface="Wingdings" panose="05000000000000000000" pitchFamily="2" charset="2"/>
              <a:buChar char="Ø"/>
              <a:defRPr/>
            </a:pPr>
            <a:endPar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342900" lvl="1"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με</a:t>
            </a:r>
            <a:r>
              <a:rPr lang="el-GR" altLang="zh-CN" sz="2000" b="1" dirty="0">
                <a:solidFill>
                  <a:schemeClr val="bg2"/>
                </a:solidFill>
                <a:latin typeface="Calibri" panose="020F0502020204030204" pitchFamily="34" charset="0"/>
                <a:ea typeface="Helvetica Neue Medium"/>
                <a:cs typeface="Calibri" panose="020F0502020204030204" pitchFamily="34" charset="0"/>
              </a:rPr>
              <a:t>ί</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ωση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του</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ακού τους κόστους,</a:t>
            </a:r>
            <a:r>
              <a:rPr lang="en-US" altLang="zh-CN" sz="2000"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μέσ</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ω</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τη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εγκ</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ατάσταση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νέων</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σταθμών ΑΠΕ</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με εφαρμογή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εικονικ</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τα</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υτοχρονισμένο</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υ</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συμψηφισμ</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4812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BC25DE41-5BC9-4E1B-E992-DA6E1A4ACB1B}"/>
              </a:ext>
            </a:extLst>
          </p:cNvPr>
          <p:cNvSpPr>
            <a:spLocks/>
          </p:cNvSpPr>
          <p:nvPr/>
        </p:nvSpPr>
        <p:spPr bwMode="auto">
          <a:xfrm>
            <a:off x="4599656" y="1854019"/>
            <a:ext cx="17463" cy="12700"/>
          </a:xfrm>
          <a:custGeom>
            <a:avLst/>
            <a:gdLst>
              <a:gd name="T0" fmla="*/ 0 w 7"/>
              <a:gd name="T1" fmla="*/ 5 h 5"/>
              <a:gd name="T2" fmla="*/ 7 w 7"/>
              <a:gd name="T3" fmla="*/ 0 h 5"/>
            </a:gdLst>
            <a:ahLst/>
            <a:cxnLst>
              <a:cxn ang="0">
                <a:pos x="T0" y="T1"/>
              </a:cxn>
              <a:cxn ang="0">
                <a:pos x="T2" y="T3"/>
              </a:cxn>
            </a:cxnLst>
            <a:rect l="0" t="0" r="r" b="b"/>
            <a:pathLst>
              <a:path w="7" h="5">
                <a:moveTo>
                  <a:pt x="0" y="5"/>
                </a:moveTo>
                <a:cubicBezTo>
                  <a:pt x="2" y="3"/>
                  <a:pt x="5" y="2"/>
                  <a:pt x="7" y="0"/>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6">
            <a:extLst>
              <a:ext uri="{FF2B5EF4-FFF2-40B4-BE49-F238E27FC236}">
                <a16:creationId xmlns:a16="http://schemas.microsoft.com/office/drawing/2014/main" id="{9494831F-316D-1464-FA00-3F34A734590F}"/>
              </a:ext>
            </a:extLst>
          </p:cNvPr>
          <p:cNvSpPr>
            <a:spLocks/>
          </p:cNvSpPr>
          <p:nvPr/>
        </p:nvSpPr>
        <p:spPr bwMode="auto">
          <a:xfrm>
            <a:off x="4229769" y="1965144"/>
            <a:ext cx="241300" cy="561975"/>
          </a:xfrm>
          <a:custGeom>
            <a:avLst/>
            <a:gdLst>
              <a:gd name="T0" fmla="*/ 0 w 93"/>
              <a:gd name="T1" fmla="*/ 218 h 218"/>
              <a:gd name="T2" fmla="*/ 0 w 93"/>
              <a:gd name="T3" fmla="*/ 217 h 218"/>
              <a:gd name="T4" fmla="*/ 93 w 93"/>
              <a:gd name="T5" fmla="*/ 0 h 218"/>
            </a:gdLst>
            <a:ahLst/>
            <a:cxnLst>
              <a:cxn ang="0">
                <a:pos x="T0" y="T1"/>
              </a:cxn>
              <a:cxn ang="0">
                <a:pos x="T2" y="T3"/>
              </a:cxn>
              <a:cxn ang="0">
                <a:pos x="T4" y="T5"/>
              </a:cxn>
            </a:cxnLst>
            <a:rect l="0" t="0" r="r" b="b"/>
            <a:pathLst>
              <a:path w="93" h="218">
                <a:moveTo>
                  <a:pt x="0" y="218"/>
                </a:moveTo>
                <a:cubicBezTo>
                  <a:pt x="0" y="218"/>
                  <a:pt x="0" y="217"/>
                  <a:pt x="0" y="217"/>
                </a:cubicBezTo>
                <a:cubicBezTo>
                  <a:pt x="0" y="132"/>
                  <a:pt x="36" y="55"/>
                  <a:pt x="93" y="0"/>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9ED9DE27-DD5F-81D3-BC93-6744FE98E24D}"/>
              </a:ext>
            </a:extLst>
          </p:cNvPr>
          <p:cNvSpPr>
            <a:spLocks/>
          </p:cNvSpPr>
          <p:nvPr/>
        </p:nvSpPr>
        <p:spPr bwMode="auto">
          <a:xfrm>
            <a:off x="5780756" y="2496956"/>
            <a:ext cx="0" cy="20638"/>
          </a:xfrm>
          <a:custGeom>
            <a:avLst/>
            <a:gdLst>
              <a:gd name="T0" fmla="*/ 0 h 8"/>
              <a:gd name="T1" fmla="*/ 8 h 8"/>
            </a:gdLst>
            <a:ahLst/>
            <a:cxnLst>
              <a:cxn ang="0">
                <a:pos x="0" y="T0"/>
              </a:cxn>
              <a:cxn ang="0">
                <a:pos x="0" y="T1"/>
              </a:cxn>
            </a:cxnLst>
            <a:rect l="0" t="0" r="r" b="b"/>
            <a:pathLst>
              <a:path h="8">
                <a:moveTo>
                  <a:pt x="0" y="0"/>
                </a:moveTo>
                <a:cubicBezTo>
                  <a:pt x="0" y="3"/>
                  <a:pt x="0" y="6"/>
                  <a:pt x="0" y="8"/>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5804A4A0-7318-295D-C28A-19EE40A6D8B8}"/>
              </a:ext>
            </a:extLst>
          </p:cNvPr>
          <p:cNvSpPr>
            <a:spLocks/>
          </p:cNvSpPr>
          <p:nvPr/>
        </p:nvSpPr>
        <p:spPr bwMode="auto">
          <a:xfrm>
            <a:off x="5396581" y="1854019"/>
            <a:ext cx="363538" cy="487363"/>
          </a:xfrm>
          <a:custGeom>
            <a:avLst/>
            <a:gdLst>
              <a:gd name="T0" fmla="*/ 0 w 141"/>
              <a:gd name="T1" fmla="*/ 0 h 189"/>
              <a:gd name="T2" fmla="*/ 141 w 141"/>
              <a:gd name="T3" fmla="*/ 189 h 189"/>
            </a:gdLst>
            <a:ahLst/>
            <a:cxnLst>
              <a:cxn ang="0">
                <a:pos x="T0" y="T1"/>
              </a:cxn>
              <a:cxn ang="0">
                <a:pos x="T2" y="T3"/>
              </a:cxn>
            </a:cxnLst>
            <a:rect l="0" t="0" r="r" b="b"/>
            <a:pathLst>
              <a:path w="141" h="189">
                <a:moveTo>
                  <a:pt x="0" y="0"/>
                </a:moveTo>
                <a:cubicBezTo>
                  <a:pt x="69" y="41"/>
                  <a:pt x="121" y="108"/>
                  <a:pt x="141" y="189"/>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9">
            <a:extLst>
              <a:ext uri="{FF2B5EF4-FFF2-40B4-BE49-F238E27FC236}">
                <a16:creationId xmlns:a16="http://schemas.microsoft.com/office/drawing/2014/main" id="{01837F86-3A1E-23CA-5C90-130B26B2D878}"/>
              </a:ext>
            </a:extLst>
          </p:cNvPr>
          <p:cNvSpPr>
            <a:spLocks noChangeArrowheads="1"/>
          </p:cNvSpPr>
          <p:nvPr/>
        </p:nvSpPr>
        <p:spPr bwMode="auto">
          <a:xfrm>
            <a:off x="4852069" y="2369956"/>
            <a:ext cx="309563" cy="309563"/>
          </a:xfrm>
          <a:prstGeom prst="ellipse">
            <a:avLst/>
          </a:pr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8F54F556-AF96-4EDA-808E-2FC2BED0EB24}"/>
              </a:ext>
            </a:extLst>
          </p:cNvPr>
          <p:cNvSpPr>
            <a:spLocks/>
          </p:cNvSpPr>
          <p:nvPr/>
        </p:nvSpPr>
        <p:spPr bwMode="auto">
          <a:xfrm>
            <a:off x="4904456" y="1231719"/>
            <a:ext cx="206375" cy="1176338"/>
          </a:xfrm>
          <a:custGeom>
            <a:avLst/>
            <a:gdLst>
              <a:gd name="T0" fmla="*/ 0 w 130"/>
              <a:gd name="T1" fmla="*/ 741 h 741"/>
              <a:gd name="T2" fmla="*/ 32 w 130"/>
              <a:gd name="T3" fmla="*/ 0 h 741"/>
              <a:gd name="T4" fmla="*/ 97 w 130"/>
              <a:gd name="T5" fmla="*/ 0 h 741"/>
              <a:gd name="T6" fmla="*/ 130 w 130"/>
              <a:gd name="T7" fmla="*/ 741 h 741"/>
            </a:gdLst>
            <a:ahLst/>
            <a:cxnLst>
              <a:cxn ang="0">
                <a:pos x="T0" y="T1"/>
              </a:cxn>
              <a:cxn ang="0">
                <a:pos x="T2" y="T3"/>
              </a:cxn>
              <a:cxn ang="0">
                <a:pos x="T4" y="T5"/>
              </a:cxn>
              <a:cxn ang="0">
                <a:pos x="T6" y="T7"/>
              </a:cxn>
            </a:cxnLst>
            <a:rect l="0" t="0" r="r" b="b"/>
            <a:pathLst>
              <a:path w="130" h="741">
                <a:moveTo>
                  <a:pt x="0" y="741"/>
                </a:moveTo>
                <a:lnTo>
                  <a:pt x="32" y="0"/>
                </a:lnTo>
                <a:lnTo>
                  <a:pt x="97" y="0"/>
                </a:lnTo>
                <a:lnTo>
                  <a:pt x="130" y="741"/>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4038806B-5A3F-39A6-80C9-87953747F50A}"/>
              </a:ext>
            </a:extLst>
          </p:cNvPr>
          <p:cNvSpPr>
            <a:spLocks/>
          </p:cNvSpPr>
          <p:nvPr/>
        </p:nvSpPr>
        <p:spPr bwMode="auto">
          <a:xfrm>
            <a:off x="5061619" y="2489019"/>
            <a:ext cx="1098550" cy="727075"/>
          </a:xfrm>
          <a:custGeom>
            <a:avLst/>
            <a:gdLst>
              <a:gd name="T0" fmla="*/ 60 w 692"/>
              <a:gd name="T1" fmla="*/ 0 h 458"/>
              <a:gd name="T2" fmla="*/ 692 w 692"/>
              <a:gd name="T3" fmla="*/ 401 h 458"/>
              <a:gd name="T4" fmla="*/ 658 w 692"/>
              <a:gd name="T5" fmla="*/ 458 h 458"/>
              <a:gd name="T6" fmla="*/ 0 w 692"/>
              <a:gd name="T7" fmla="*/ 114 h 458"/>
            </a:gdLst>
            <a:ahLst/>
            <a:cxnLst>
              <a:cxn ang="0">
                <a:pos x="T0" y="T1"/>
              </a:cxn>
              <a:cxn ang="0">
                <a:pos x="T2" y="T3"/>
              </a:cxn>
              <a:cxn ang="0">
                <a:pos x="T4" y="T5"/>
              </a:cxn>
              <a:cxn ang="0">
                <a:pos x="T6" y="T7"/>
              </a:cxn>
            </a:cxnLst>
            <a:rect l="0" t="0" r="r" b="b"/>
            <a:pathLst>
              <a:path w="692" h="458">
                <a:moveTo>
                  <a:pt x="60" y="0"/>
                </a:moveTo>
                <a:lnTo>
                  <a:pt x="692" y="401"/>
                </a:lnTo>
                <a:lnTo>
                  <a:pt x="658" y="458"/>
                </a:lnTo>
                <a:lnTo>
                  <a:pt x="0" y="114"/>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9276A338-FC9E-DB15-6DC2-BF8DF90BCE59}"/>
              </a:ext>
            </a:extLst>
          </p:cNvPr>
          <p:cNvSpPr>
            <a:spLocks/>
          </p:cNvSpPr>
          <p:nvPr/>
        </p:nvSpPr>
        <p:spPr bwMode="auto">
          <a:xfrm>
            <a:off x="3874169" y="2496956"/>
            <a:ext cx="1084263" cy="722313"/>
          </a:xfrm>
          <a:custGeom>
            <a:avLst/>
            <a:gdLst>
              <a:gd name="T0" fmla="*/ 614 w 683"/>
              <a:gd name="T1" fmla="*/ 0 h 455"/>
              <a:gd name="T2" fmla="*/ 0 w 683"/>
              <a:gd name="T3" fmla="*/ 398 h 455"/>
              <a:gd name="T4" fmla="*/ 33 w 683"/>
              <a:gd name="T5" fmla="*/ 455 h 455"/>
              <a:gd name="T6" fmla="*/ 683 w 683"/>
              <a:gd name="T7" fmla="*/ 110 h 455"/>
            </a:gdLst>
            <a:ahLst/>
            <a:cxnLst>
              <a:cxn ang="0">
                <a:pos x="T0" y="T1"/>
              </a:cxn>
              <a:cxn ang="0">
                <a:pos x="T2" y="T3"/>
              </a:cxn>
              <a:cxn ang="0">
                <a:pos x="T4" y="T5"/>
              </a:cxn>
              <a:cxn ang="0">
                <a:pos x="T6" y="T7"/>
              </a:cxn>
            </a:cxnLst>
            <a:rect l="0" t="0" r="r" b="b"/>
            <a:pathLst>
              <a:path w="683" h="455">
                <a:moveTo>
                  <a:pt x="614" y="0"/>
                </a:moveTo>
                <a:lnTo>
                  <a:pt x="0" y="398"/>
                </a:lnTo>
                <a:lnTo>
                  <a:pt x="33" y="455"/>
                </a:lnTo>
                <a:lnTo>
                  <a:pt x="683" y="110"/>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5FED6CC8-15C3-C7F5-5908-971A8FA27622}"/>
              </a:ext>
            </a:extLst>
          </p:cNvPr>
          <p:cNvSpPr>
            <a:spLocks noChangeShapeType="1"/>
          </p:cNvSpPr>
          <p:nvPr/>
        </p:nvSpPr>
        <p:spPr bwMode="auto">
          <a:xfrm flipV="1">
            <a:off x="4790156" y="2704919"/>
            <a:ext cx="103188" cy="931863"/>
          </a:xfrm>
          <a:prstGeom prst="line">
            <a:avLst/>
          </a:prstGeom>
          <a:noFill/>
          <a:ln w="301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A784B1F1-6EFE-EF62-C842-E70AA0586AE1}"/>
              </a:ext>
            </a:extLst>
          </p:cNvPr>
          <p:cNvSpPr>
            <a:spLocks noChangeShapeType="1"/>
          </p:cNvSpPr>
          <p:nvPr/>
        </p:nvSpPr>
        <p:spPr bwMode="auto">
          <a:xfrm>
            <a:off x="5128294" y="2704919"/>
            <a:ext cx="219075" cy="1951038"/>
          </a:xfrm>
          <a:prstGeom prst="line">
            <a:avLst/>
          </a:prstGeom>
          <a:noFill/>
          <a:ln w="301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95752935-A80F-6E88-FA4F-DC79E52F29A8}"/>
              </a:ext>
            </a:extLst>
          </p:cNvPr>
          <p:cNvSpPr>
            <a:spLocks/>
          </p:cNvSpPr>
          <p:nvPr/>
        </p:nvSpPr>
        <p:spPr bwMode="auto">
          <a:xfrm>
            <a:off x="3567781" y="3639956"/>
            <a:ext cx="1568450" cy="2241550"/>
          </a:xfrm>
          <a:custGeom>
            <a:avLst/>
            <a:gdLst>
              <a:gd name="T0" fmla="*/ 0 w 988"/>
              <a:gd name="T1" fmla="*/ 1276 h 1412"/>
              <a:gd name="T2" fmla="*/ 0 w 988"/>
              <a:gd name="T3" fmla="*/ 793 h 1412"/>
              <a:gd name="T4" fmla="*/ 188 w 988"/>
              <a:gd name="T5" fmla="*/ 793 h 1412"/>
              <a:gd name="T6" fmla="*/ 188 w 988"/>
              <a:gd name="T7" fmla="*/ 689 h 1412"/>
              <a:gd name="T8" fmla="*/ 278 w 988"/>
              <a:gd name="T9" fmla="*/ 689 h 1412"/>
              <a:gd name="T10" fmla="*/ 278 w 988"/>
              <a:gd name="T11" fmla="*/ 595 h 1412"/>
              <a:gd name="T12" fmla="*/ 536 w 988"/>
              <a:gd name="T13" fmla="*/ 595 h 1412"/>
              <a:gd name="T14" fmla="*/ 536 w 988"/>
              <a:gd name="T15" fmla="*/ 0 h 1412"/>
              <a:gd name="T16" fmla="*/ 898 w 988"/>
              <a:gd name="T17" fmla="*/ 0 h 1412"/>
              <a:gd name="T18" fmla="*/ 898 w 988"/>
              <a:gd name="T19" fmla="*/ 198 h 1412"/>
              <a:gd name="T20" fmla="*/ 988 w 988"/>
              <a:gd name="T21" fmla="*/ 198 h 1412"/>
              <a:gd name="T22" fmla="*/ 988 w 988"/>
              <a:gd name="T23" fmla="*/ 1412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1412">
                <a:moveTo>
                  <a:pt x="0" y="1276"/>
                </a:moveTo>
                <a:lnTo>
                  <a:pt x="0" y="793"/>
                </a:lnTo>
                <a:lnTo>
                  <a:pt x="188" y="793"/>
                </a:lnTo>
                <a:lnTo>
                  <a:pt x="188" y="689"/>
                </a:lnTo>
                <a:lnTo>
                  <a:pt x="278" y="689"/>
                </a:lnTo>
                <a:lnTo>
                  <a:pt x="278" y="595"/>
                </a:lnTo>
                <a:lnTo>
                  <a:pt x="536" y="595"/>
                </a:lnTo>
                <a:lnTo>
                  <a:pt x="536" y="0"/>
                </a:lnTo>
                <a:lnTo>
                  <a:pt x="898" y="0"/>
                </a:lnTo>
                <a:lnTo>
                  <a:pt x="898" y="198"/>
                </a:lnTo>
                <a:lnTo>
                  <a:pt x="988" y="198"/>
                </a:lnTo>
                <a:lnTo>
                  <a:pt x="988" y="1412"/>
                </a:lnTo>
              </a:path>
            </a:pathLst>
          </a:custGeom>
          <a:noFill/>
          <a:ln w="20638" cap="flat">
            <a:solidFill>
              <a:srgbClr val="C1C3C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21BBF6B9-D49D-ACB3-528F-006A150F08BA}"/>
              </a:ext>
            </a:extLst>
          </p:cNvPr>
          <p:cNvSpPr>
            <a:spLocks noChangeShapeType="1"/>
          </p:cNvSpPr>
          <p:nvPr/>
        </p:nvSpPr>
        <p:spPr bwMode="auto">
          <a:xfrm>
            <a:off x="5763294" y="3443106"/>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E331B5A1-4F75-964B-BE4F-E3BD57D50113}"/>
              </a:ext>
            </a:extLst>
          </p:cNvPr>
          <p:cNvSpPr>
            <a:spLocks/>
          </p:cNvSpPr>
          <p:nvPr/>
        </p:nvSpPr>
        <p:spPr bwMode="auto">
          <a:xfrm>
            <a:off x="5202906" y="2808106"/>
            <a:ext cx="2557463" cy="2879725"/>
          </a:xfrm>
          <a:custGeom>
            <a:avLst/>
            <a:gdLst>
              <a:gd name="T0" fmla="*/ 0 w 1611"/>
              <a:gd name="T1" fmla="*/ 1665 h 1814"/>
              <a:gd name="T2" fmla="*/ 73 w 1611"/>
              <a:gd name="T3" fmla="*/ 1665 h 1814"/>
              <a:gd name="T4" fmla="*/ 73 w 1611"/>
              <a:gd name="T5" fmla="*/ 1150 h 1814"/>
              <a:gd name="T6" fmla="*/ 135 w 1611"/>
              <a:gd name="T7" fmla="*/ 1150 h 1814"/>
              <a:gd name="T8" fmla="*/ 135 w 1611"/>
              <a:gd name="T9" fmla="*/ 488 h 1814"/>
              <a:gd name="T10" fmla="*/ 169 w 1611"/>
              <a:gd name="T11" fmla="*/ 488 h 1814"/>
              <a:gd name="T12" fmla="*/ 169 w 1611"/>
              <a:gd name="T13" fmla="*/ 334 h 1814"/>
              <a:gd name="T14" fmla="*/ 351 w 1611"/>
              <a:gd name="T15" fmla="*/ 334 h 1814"/>
              <a:gd name="T16" fmla="*/ 351 w 1611"/>
              <a:gd name="T17" fmla="*/ 376 h 1814"/>
              <a:gd name="T18" fmla="*/ 375 w 1611"/>
              <a:gd name="T19" fmla="*/ 376 h 1814"/>
              <a:gd name="T20" fmla="*/ 375 w 1611"/>
              <a:gd name="T21" fmla="*/ 428 h 1814"/>
              <a:gd name="T22" fmla="*/ 400 w 1611"/>
              <a:gd name="T23" fmla="*/ 428 h 1814"/>
              <a:gd name="T24" fmla="*/ 400 w 1611"/>
              <a:gd name="T25" fmla="*/ 1665 h 1814"/>
              <a:gd name="T26" fmla="*/ 478 w 1611"/>
              <a:gd name="T27" fmla="*/ 1665 h 1814"/>
              <a:gd name="T28" fmla="*/ 478 w 1611"/>
              <a:gd name="T29" fmla="*/ 1026 h 1814"/>
              <a:gd name="T30" fmla="*/ 519 w 1611"/>
              <a:gd name="T31" fmla="*/ 1026 h 1814"/>
              <a:gd name="T32" fmla="*/ 519 w 1611"/>
              <a:gd name="T33" fmla="*/ 818 h 1814"/>
              <a:gd name="T34" fmla="*/ 727 w 1611"/>
              <a:gd name="T35" fmla="*/ 818 h 1814"/>
              <a:gd name="T36" fmla="*/ 727 w 1611"/>
              <a:gd name="T37" fmla="*/ 709 h 1814"/>
              <a:gd name="T38" fmla="*/ 868 w 1611"/>
              <a:gd name="T39" fmla="*/ 709 h 1814"/>
              <a:gd name="T40" fmla="*/ 868 w 1611"/>
              <a:gd name="T41" fmla="*/ 592 h 1814"/>
              <a:gd name="T42" fmla="*/ 935 w 1611"/>
              <a:gd name="T43" fmla="*/ 592 h 1814"/>
              <a:gd name="T44" fmla="*/ 935 w 1611"/>
              <a:gd name="T45" fmla="*/ 309 h 1814"/>
              <a:gd name="T46" fmla="*/ 969 w 1611"/>
              <a:gd name="T47" fmla="*/ 309 h 1814"/>
              <a:gd name="T48" fmla="*/ 969 w 1611"/>
              <a:gd name="T49" fmla="*/ 0 h 1814"/>
              <a:gd name="T50" fmla="*/ 1146 w 1611"/>
              <a:gd name="T51" fmla="*/ 0 h 1814"/>
              <a:gd name="T52" fmla="*/ 1146 w 1611"/>
              <a:gd name="T53" fmla="*/ 309 h 1814"/>
              <a:gd name="T54" fmla="*/ 1169 w 1611"/>
              <a:gd name="T55" fmla="*/ 309 h 1814"/>
              <a:gd name="T56" fmla="*/ 1169 w 1611"/>
              <a:gd name="T57" fmla="*/ 418 h 1814"/>
              <a:gd name="T58" fmla="*/ 1230 w 1611"/>
              <a:gd name="T59" fmla="*/ 418 h 1814"/>
              <a:gd name="T60" fmla="*/ 1230 w 1611"/>
              <a:gd name="T61" fmla="*/ 592 h 1814"/>
              <a:gd name="T62" fmla="*/ 1253 w 1611"/>
              <a:gd name="T63" fmla="*/ 592 h 1814"/>
              <a:gd name="T64" fmla="*/ 1253 w 1611"/>
              <a:gd name="T65" fmla="*/ 1117 h 1814"/>
              <a:gd name="T66" fmla="*/ 1349 w 1611"/>
              <a:gd name="T67" fmla="*/ 1117 h 1814"/>
              <a:gd name="T68" fmla="*/ 1349 w 1611"/>
              <a:gd name="T69" fmla="*/ 478 h 1814"/>
              <a:gd name="T70" fmla="*/ 1554 w 1611"/>
              <a:gd name="T71" fmla="*/ 478 h 1814"/>
              <a:gd name="T72" fmla="*/ 1554 w 1611"/>
              <a:gd name="T73" fmla="*/ 1015 h 1814"/>
              <a:gd name="T74" fmla="*/ 1611 w 1611"/>
              <a:gd name="T75" fmla="*/ 1015 h 1814"/>
              <a:gd name="T76" fmla="*/ 1611 w 1611"/>
              <a:gd name="T77"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1" h="1814">
                <a:moveTo>
                  <a:pt x="0" y="1665"/>
                </a:moveTo>
                <a:lnTo>
                  <a:pt x="73" y="1665"/>
                </a:lnTo>
                <a:lnTo>
                  <a:pt x="73" y="1150"/>
                </a:lnTo>
                <a:lnTo>
                  <a:pt x="135" y="1150"/>
                </a:lnTo>
                <a:lnTo>
                  <a:pt x="135" y="488"/>
                </a:lnTo>
                <a:lnTo>
                  <a:pt x="169" y="488"/>
                </a:lnTo>
                <a:lnTo>
                  <a:pt x="169" y="334"/>
                </a:lnTo>
                <a:lnTo>
                  <a:pt x="351" y="334"/>
                </a:lnTo>
                <a:lnTo>
                  <a:pt x="351" y="376"/>
                </a:lnTo>
                <a:lnTo>
                  <a:pt x="375" y="376"/>
                </a:lnTo>
                <a:lnTo>
                  <a:pt x="375" y="428"/>
                </a:lnTo>
                <a:lnTo>
                  <a:pt x="400" y="428"/>
                </a:lnTo>
                <a:lnTo>
                  <a:pt x="400" y="1665"/>
                </a:lnTo>
                <a:lnTo>
                  <a:pt x="478" y="1665"/>
                </a:lnTo>
                <a:lnTo>
                  <a:pt x="478" y="1026"/>
                </a:lnTo>
                <a:lnTo>
                  <a:pt x="519" y="1026"/>
                </a:lnTo>
                <a:lnTo>
                  <a:pt x="519" y="818"/>
                </a:lnTo>
                <a:lnTo>
                  <a:pt x="727" y="818"/>
                </a:lnTo>
                <a:lnTo>
                  <a:pt x="727" y="709"/>
                </a:lnTo>
                <a:lnTo>
                  <a:pt x="868" y="709"/>
                </a:lnTo>
                <a:lnTo>
                  <a:pt x="868" y="592"/>
                </a:lnTo>
                <a:lnTo>
                  <a:pt x="935" y="592"/>
                </a:lnTo>
                <a:lnTo>
                  <a:pt x="935" y="309"/>
                </a:lnTo>
                <a:lnTo>
                  <a:pt x="969" y="309"/>
                </a:lnTo>
                <a:lnTo>
                  <a:pt x="969" y="0"/>
                </a:lnTo>
                <a:lnTo>
                  <a:pt x="1146" y="0"/>
                </a:lnTo>
                <a:lnTo>
                  <a:pt x="1146" y="309"/>
                </a:lnTo>
                <a:lnTo>
                  <a:pt x="1169" y="309"/>
                </a:lnTo>
                <a:lnTo>
                  <a:pt x="1169" y="418"/>
                </a:lnTo>
                <a:lnTo>
                  <a:pt x="1230" y="418"/>
                </a:lnTo>
                <a:lnTo>
                  <a:pt x="1230" y="592"/>
                </a:lnTo>
                <a:lnTo>
                  <a:pt x="1253" y="592"/>
                </a:lnTo>
                <a:lnTo>
                  <a:pt x="1253" y="1117"/>
                </a:lnTo>
                <a:lnTo>
                  <a:pt x="1349" y="1117"/>
                </a:lnTo>
                <a:lnTo>
                  <a:pt x="1349" y="478"/>
                </a:lnTo>
                <a:lnTo>
                  <a:pt x="1554" y="478"/>
                </a:lnTo>
                <a:lnTo>
                  <a:pt x="1554" y="1015"/>
                </a:lnTo>
                <a:lnTo>
                  <a:pt x="1611" y="1015"/>
                </a:lnTo>
                <a:lnTo>
                  <a:pt x="1611" y="1814"/>
                </a:lnTo>
              </a:path>
            </a:pathLst>
          </a:custGeom>
          <a:noFill/>
          <a:ln w="20638" cap="flat">
            <a:solidFill>
              <a:srgbClr val="9698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376BD6A4-B7F2-68CE-0969-7B2F40A5267C}"/>
              </a:ext>
            </a:extLst>
          </p:cNvPr>
          <p:cNvSpPr>
            <a:spLocks/>
          </p:cNvSpPr>
          <p:nvPr/>
        </p:nvSpPr>
        <p:spPr bwMode="auto">
          <a:xfrm>
            <a:off x="7744494" y="3211331"/>
            <a:ext cx="2995613" cy="2260600"/>
          </a:xfrm>
          <a:custGeom>
            <a:avLst/>
            <a:gdLst>
              <a:gd name="T0" fmla="*/ 0 w 1887"/>
              <a:gd name="T1" fmla="*/ 1411 h 1424"/>
              <a:gd name="T2" fmla="*/ 136 w 1887"/>
              <a:gd name="T3" fmla="*/ 1411 h 1424"/>
              <a:gd name="T4" fmla="*/ 136 w 1887"/>
              <a:gd name="T5" fmla="*/ 722 h 1424"/>
              <a:gd name="T6" fmla="*/ 166 w 1887"/>
              <a:gd name="T7" fmla="*/ 722 h 1424"/>
              <a:gd name="T8" fmla="*/ 166 w 1887"/>
              <a:gd name="T9" fmla="*/ 671 h 1424"/>
              <a:gd name="T10" fmla="*/ 218 w 1887"/>
              <a:gd name="T11" fmla="*/ 671 h 1424"/>
              <a:gd name="T12" fmla="*/ 218 w 1887"/>
              <a:gd name="T13" fmla="*/ 224 h 1424"/>
              <a:gd name="T14" fmla="*/ 437 w 1887"/>
              <a:gd name="T15" fmla="*/ 224 h 1424"/>
              <a:gd name="T16" fmla="*/ 437 w 1887"/>
              <a:gd name="T17" fmla="*/ 338 h 1424"/>
              <a:gd name="T18" fmla="*/ 517 w 1887"/>
              <a:gd name="T19" fmla="*/ 338 h 1424"/>
              <a:gd name="T20" fmla="*/ 517 w 1887"/>
              <a:gd name="T21" fmla="*/ 385 h 1424"/>
              <a:gd name="T22" fmla="*/ 567 w 1887"/>
              <a:gd name="T23" fmla="*/ 385 h 1424"/>
              <a:gd name="T24" fmla="*/ 567 w 1887"/>
              <a:gd name="T25" fmla="*/ 1411 h 1424"/>
              <a:gd name="T26" fmla="*/ 604 w 1887"/>
              <a:gd name="T27" fmla="*/ 1411 h 1424"/>
              <a:gd name="T28" fmla="*/ 604 w 1887"/>
              <a:gd name="T29" fmla="*/ 408 h 1424"/>
              <a:gd name="T30" fmla="*/ 630 w 1887"/>
              <a:gd name="T31" fmla="*/ 408 h 1424"/>
              <a:gd name="T32" fmla="*/ 630 w 1887"/>
              <a:gd name="T33" fmla="*/ 180 h 1424"/>
              <a:gd name="T34" fmla="*/ 687 w 1887"/>
              <a:gd name="T35" fmla="*/ 180 h 1424"/>
              <a:gd name="T36" fmla="*/ 687 w 1887"/>
              <a:gd name="T37" fmla="*/ 0 h 1424"/>
              <a:gd name="T38" fmla="*/ 973 w 1887"/>
              <a:gd name="T39" fmla="*/ 0 h 1424"/>
              <a:gd name="T40" fmla="*/ 973 w 1887"/>
              <a:gd name="T41" fmla="*/ 671 h 1424"/>
              <a:gd name="T42" fmla="*/ 1098 w 1887"/>
              <a:gd name="T43" fmla="*/ 671 h 1424"/>
              <a:gd name="T44" fmla="*/ 1098 w 1887"/>
              <a:gd name="T45" fmla="*/ 696 h 1424"/>
              <a:gd name="T46" fmla="*/ 1157 w 1887"/>
              <a:gd name="T47" fmla="*/ 696 h 1424"/>
              <a:gd name="T48" fmla="*/ 1157 w 1887"/>
              <a:gd name="T49" fmla="*/ 821 h 1424"/>
              <a:gd name="T50" fmla="*/ 1215 w 1887"/>
              <a:gd name="T51" fmla="*/ 821 h 1424"/>
              <a:gd name="T52" fmla="*/ 1215 w 1887"/>
              <a:gd name="T53" fmla="*/ 408 h 1424"/>
              <a:gd name="T54" fmla="*/ 1436 w 1887"/>
              <a:gd name="T55" fmla="*/ 408 h 1424"/>
              <a:gd name="T56" fmla="*/ 1436 w 1887"/>
              <a:gd name="T57" fmla="*/ 722 h 1424"/>
              <a:gd name="T58" fmla="*/ 1508 w 1887"/>
              <a:gd name="T59" fmla="*/ 722 h 1424"/>
              <a:gd name="T60" fmla="*/ 1508 w 1887"/>
              <a:gd name="T61" fmla="*/ 761 h 1424"/>
              <a:gd name="T62" fmla="*/ 1584 w 1887"/>
              <a:gd name="T63" fmla="*/ 761 h 1424"/>
              <a:gd name="T64" fmla="*/ 1584 w 1887"/>
              <a:gd name="T65" fmla="*/ 647 h 1424"/>
              <a:gd name="T66" fmla="*/ 1630 w 1887"/>
              <a:gd name="T67" fmla="*/ 647 h 1424"/>
              <a:gd name="T68" fmla="*/ 1630 w 1887"/>
              <a:gd name="T69" fmla="*/ 523 h 1424"/>
              <a:gd name="T70" fmla="*/ 1679 w 1887"/>
              <a:gd name="T71" fmla="*/ 523 h 1424"/>
              <a:gd name="T72" fmla="*/ 1679 w 1887"/>
              <a:gd name="T73" fmla="*/ 436 h 1424"/>
              <a:gd name="T74" fmla="*/ 1887 w 1887"/>
              <a:gd name="T75" fmla="*/ 436 h 1424"/>
              <a:gd name="T76" fmla="*/ 1887 w 1887"/>
              <a:gd name="T7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7" h="1424">
                <a:moveTo>
                  <a:pt x="0" y="1411"/>
                </a:moveTo>
                <a:lnTo>
                  <a:pt x="136" y="1411"/>
                </a:lnTo>
                <a:lnTo>
                  <a:pt x="136" y="722"/>
                </a:lnTo>
                <a:lnTo>
                  <a:pt x="166" y="722"/>
                </a:lnTo>
                <a:lnTo>
                  <a:pt x="166" y="671"/>
                </a:lnTo>
                <a:lnTo>
                  <a:pt x="218" y="671"/>
                </a:lnTo>
                <a:lnTo>
                  <a:pt x="218" y="224"/>
                </a:lnTo>
                <a:lnTo>
                  <a:pt x="437" y="224"/>
                </a:lnTo>
                <a:lnTo>
                  <a:pt x="437" y="338"/>
                </a:lnTo>
                <a:lnTo>
                  <a:pt x="517" y="338"/>
                </a:lnTo>
                <a:lnTo>
                  <a:pt x="517" y="385"/>
                </a:lnTo>
                <a:lnTo>
                  <a:pt x="567" y="385"/>
                </a:lnTo>
                <a:lnTo>
                  <a:pt x="567" y="1411"/>
                </a:lnTo>
                <a:lnTo>
                  <a:pt x="604" y="1411"/>
                </a:lnTo>
                <a:lnTo>
                  <a:pt x="604" y="408"/>
                </a:lnTo>
                <a:lnTo>
                  <a:pt x="630" y="408"/>
                </a:lnTo>
                <a:lnTo>
                  <a:pt x="630" y="180"/>
                </a:lnTo>
                <a:lnTo>
                  <a:pt x="687" y="180"/>
                </a:lnTo>
                <a:lnTo>
                  <a:pt x="687" y="0"/>
                </a:lnTo>
                <a:lnTo>
                  <a:pt x="973" y="0"/>
                </a:lnTo>
                <a:lnTo>
                  <a:pt x="973" y="671"/>
                </a:lnTo>
                <a:lnTo>
                  <a:pt x="1098" y="671"/>
                </a:lnTo>
                <a:lnTo>
                  <a:pt x="1098" y="696"/>
                </a:lnTo>
                <a:lnTo>
                  <a:pt x="1157" y="696"/>
                </a:lnTo>
                <a:lnTo>
                  <a:pt x="1157" y="821"/>
                </a:lnTo>
                <a:lnTo>
                  <a:pt x="1215" y="821"/>
                </a:lnTo>
                <a:lnTo>
                  <a:pt x="1215" y="408"/>
                </a:lnTo>
                <a:lnTo>
                  <a:pt x="1436" y="408"/>
                </a:lnTo>
                <a:lnTo>
                  <a:pt x="1436" y="722"/>
                </a:lnTo>
                <a:lnTo>
                  <a:pt x="1508" y="722"/>
                </a:lnTo>
                <a:lnTo>
                  <a:pt x="1508" y="761"/>
                </a:lnTo>
                <a:lnTo>
                  <a:pt x="1584" y="761"/>
                </a:lnTo>
                <a:lnTo>
                  <a:pt x="1584" y="647"/>
                </a:lnTo>
                <a:lnTo>
                  <a:pt x="1630" y="647"/>
                </a:lnTo>
                <a:lnTo>
                  <a:pt x="1630" y="523"/>
                </a:lnTo>
                <a:lnTo>
                  <a:pt x="1679" y="523"/>
                </a:lnTo>
                <a:lnTo>
                  <a:pt x="1679" y="436"/>
                </a:lnTo>
                <a:lnTo>
                  <a:pt x="1887" y="436"/>
                </a:lnTo>
                <a:lnTo>
                  <a:pt x="1887" y="1424"/>
                </a:lnTo>
              </a:path>
            </a:pathLst>
          </a:custGeom>
          <a:noFill/>
          <a:ln w="20638" cap="flat">
            <a:solidFill>
              <a:srgbClr val="C1C3C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6301BE8D-23EA-477F-D51D-8209E3219675}"/>
              </a:ext>
            </a:extLst>
          </p:cNvPr>
          <p:cNvSpPr>
            <a:spLocks noChangeArrowheads="1"/>
          </p:cNvSpPr>
          <p:nvPr/>
        </p:nvSpPr>
        <p:spPr bwMode="auto">
          <a:xfrm>
            <a:off x="10890919" y="5597344"/>
            <a:ext cx="106363" cy="282575"/>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1A18EEA6-38E3-7163-FAD1-D6053A47B307}"/>
              </a:ext>
            </a:extLst>
          </p:cNvPr>
          <p:cNvSpPr>
            <a:spLocks noChangeArrowheads="1"/>
          </p:cNvSpPr>
          <p:nvPr/>
        </p:nvSpPr>
        <p:spPr bwMode="auto">
          <a:xfrm>
            <a:off x="10757569" y="4598806"/>
            <a:ext cx="374650" cy="1066800"/>
          </a:xfrm>
          <a:prstGeom prst="ellipse">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B5024B3B-0633-F408-E919-86BD48B64DA5}"/>
              </a:ext>
            </a:extLst>
          </p:cNvPr>
          <p:cNvSpPr>
            <a:spLocks noChangeArrowheads="1"/>
          </p:cNvSpPr>
          <p:nvPr/>
        </p:nvSpPr>
        <p:spPr bwMode="auto">
          <a:xfrm>
            <a:off x="8173119" y="5683069"/>
            <a:ext cx="76200" cy="20161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id="{1DBDE6B1-4936-18DA-D17A-61E9B03CC08B}"/>
              </a:ext>
            </a:extLst>
          </p:cNvPr>
          <p:cNvSpPr>
            <a:spLocks/>
          </p:cNvSpPr>
          <p:nvPr/>
        </p:nvSpPr>
        <p:spPr bwMode="auto">
          <a:xfrm>
            <a:off x="8096919" y="5306831"/>
            <a:ext cx="233363" cy="463550"/>
          </a:xfrm>
          <a:custGeom>
            <a:avLst/>
            <a:gdLst>
              <a:gd name="T0" fmla="*/ 45 w 90"/>
              <a:gd name="T1" fmla="*/ 0 h 180"/>
              <a:gd name="T2" fmla="*/ 2 w 90"/>
              <a:gd name="T3" fmla="*/ 137 h 180"/>
              <a:gd name="T4" fmla="*/ 45 w 90"/>
              <a:gd name="T5" fmla="*/ 180 h 180"/>
              <a:gd name="T6" fmla="*/ 87 w 90"/>
              <a:gd name="T7" fmla="*/ 137 h 180"/>
              <a:gd name="T8" fmla="*/ 45 w 90"/>
              <a:gd name="T9" fmla="*/ 0 h 180"/>
            </a:gdLst>
            <a:ahLst/>
            <a:cxnLst>
              <a:cxn ang="0">
                <a:pos x="T0" y="T1"/>
              </a:cxn>
              <a:cxn ang="0">
                <a:pos x="T2" y="T3"/>
              </a:cxn>
              <a:cxn ang="0">
                <a:pos x="T4" y="T5"/>
              </a:cxn>
              <a:cxn ang="0">
                <a:pos x="T6" y="T7"/>
              </a:cxn>
              <a:cxn ang="0">
                <a:pos x="T8" y="T9"/>
              </a:cxn>
            </a:cxnLst>
            <a:rect l="0" t="0" r="r" b="b"/>
            <a:pathLst>
              <a:path w="90" h="180">
                <a:moveTo>
                  <a:pt x="45" y="0"/>
                </a:moveTo>
                <a:cubicBezTo>
                  <a:pt x="45" y="0"/>
                  <a:pt x="0" y="100"/>
                  <a:pt x="2" y="137"/>
                </a:cubicBezTo>
                <a:cubicBezTo>
                  <a:pt x="4" y="175"/>
                  <a:pt x="45" y="180"/>
                  <a:pt x="45" y="180"/>
                </a:cubicBezTo>
                <a:cubicBezTo>
                  <a:pt x="45" y="180"/>
                  <a:pt x="85" y="175"/>
                  <a:pt x="87" y="137"/>
                </a:cubicBezTo>
                <a:cubicBezTo>
                  <a:pt x="90" y="100"/>
                  <a:pt x="45" y="0"/>
                  <a:pt x="45"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ED575EC2-CC74-AEBA-B415-88EE096FC3FE}"/>
              </a:ext>
            </a:extLst>
          </p:cNvPr>
          <p:cNvSpPr>
            <a:spLocks noChangeArrowheads="1"/>
          </p:cNvSpPr>
          <p:nvPr/>
        </p:nvSpPr>
        <p:spPr bwMode="auto">
          <a:xfrm>
            <a:off x="7017419" y="5575119"/>
            <a:ext cx="104775" cy="28416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691AD486-0C6C-6D41-C686-8676655F6357}"/>
              </a:ext>
            </a:extLst>
          </p:cNvPr>
          <p:cNvSpPr>
            <a:spLocks/>
          </p:cNvSpPr>
          <p:nvPr/>
        </p:nvSpPr>
        <p:spPr bwMode="auto">
          <a:xfrm>
            <a:off x="6898356" y="4981394"/>
            <a:ext cx="346075" cy="712788"/>
          </a:xfrm>
          <a:custGeom>
            <a:avLst/>
            <a:gdLst>
              <a:gd name="T0" fmla="*/ 67 w 134"/>
              <a:gd name="T1" fmla="*/ 0 h 276"/>
              <a:gd name="T2" fmla="*/ 3 w 134"/>
              <a:gd name="T3" fmla="*/ 211 h 276"/>
              <a:gd name="T4" fmla="*/ 67 w 134"/>
              <a:gd name="T5" fmla="*/ 276 h 276"/>
              <a:gd name="T6" fmla="*/ 130 w 134"/>
              <a:gd name="T7" fmla="*/ 211 h 276"/>
              <a:gd name="T8" fmla="*/ 67 w 134"/>
              <a:gd name="T9" fmla="*/ 0 h 276"/>
            </a:gdLst>
            <a:ahLst/>
            <a:cxnLst>
              <a:cxn ang="0">
                <a:pos x="T0" y="T1"/>
              </a:cxn>
              <a:cxn ang="0">
                <a:pos x="T2" y="T3"/>
              </a:cxn>
              <a:cxn ang="0">
                <a:pos x="T4" y="T5"/>
              </a:cxn>
              <a:cxn ang="0">
                <a:pos x="T6" y="T7"/>
              </a:cxn>
              <a:cxn ang="0">
                <a:pos x="T8" y="T9"/>
              </a:cxn>
            </a:cxnLst>
            <a:rect l="0" t="0" r="r" b="b"/>
            <a:pathLst>
              <a:path w="134" h="276">
                <a:moveTo>
                  <a:pt x="67" y="0"/>
                </a:moveTo>
                <a:cubicBezTo>
                  <a:pt x="67" y="0"/>
                  <a:pt x="0" y="153"/>
                  <a:pt x="3" y="211"/>
                </a:cubicBezTo>
                <a:cubicBezTo>
                  <a:pt x="7" y="268"/>
                  <a:pt x="67" y="276"/>
                  <a:pt x="67" y="276"/>
                </a:cubicBezTo>
                <a:cubicBezTo>
                  <a:pt x="67" y="276"/>
                  <a:pt x="127" y="268"/>
                  <a:pt x="130" y="211"/>
                </a:cubicBezTo>
                <a:cubicBezTo>
                  <a:pt x="134" y="153"/>
                  <a:pt x="67" y="0"/>
                  <a:pt x="67"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FC5FCCB-1272-ED86-41FE-BD978C23BC44}"/>
              </a:ext>
            </a:extLst>
          </p:cNvPr>
          <p:cNvSpPr>
            <a:spLocks noChangeArrowheads="1"/>
          </p:cNvSpPr>
          <p:nvPr/>
        </p:nvSpPr>
        <p:spPr bwMode="auto">
          <a:xfrm>
            <a:off x="8339806" y="5732281"/>
            <a:ext cx="128588" cy="322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1D319F8F-44BA-D9CD-F05A-6D696023D5F8}"/>
              </a:ext>
            </a:extLst>
          </p:cNvPr>
          <p:cNvSpPr>
            <a:spLocks noChangeArrowheads="1"/>
          </p:cNvSpPr>
          <p:nvPr/>
        </p:nvSpPr>
        <p:spPr bwMode="auto">
          <a:xfrm>
            <a:off x="8339806" y="5732281"/>
            <a:ext cx="128588" cy="322263"/>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83A9CE34-8597-F7F5-9C27-AD0AE400C7F0}"/>
              </a:ext>
            </a:extLst>
          </p:cNvPr>
          <p:cNvSpPr>
            <a:spLocks noChangeArrowheads="1"/>
          </p:cNvSpPr>
          <p:nvPr/>
        </p:nvSpPr>
        <p:spPr bwMode="auto">
          <a:xfrm>
            <a:off x="8450931" y="5786256"/>
            <a:ext cx="100013" cy="250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74BC9414-7E40-F2E5-853D-24D82C72048A}"/>
              </a:ext>
            </a:extLst>
          </p:cNvPr>
          <p:cNvSpPr>
            <a:spLocks noChangeArrowheads="1"/>
          </p:cNvSpPr>
          <p:nvPr/>
        </p:nvSpPr>
        <p:spPr bwMode="auto">
          <a:xfrm>
            <a:off x="8450931" y="5786256"/>
            <a:ext cx="100013" cy="25082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CF6F8563-1290-0DA4-A730-33971ED608C3}"/>
              </a:ext>
            </a:extLst>
          </p:cNvPr>
          <p:cNvSpPr>
            <a:spLocks noChangeArrowheads="1"/>
          </p:cNvSpPr>
          <p:nvPr/>
        </p:nvSpPr>
        <p:spPr bwMode="auto">
          <a:xfrm>
            <a:off x="8550944" y="5802131"/>
            <a:ext cx="254000"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68D8C3DD-C950-41AF-B4A0-C8E73F38B806}"/>
              </a:ext>
            </a:extLst>
          </p:cNvPr>
          <p:cNvSpPr>
            <a:spLocks noChangeArrowheads="1"/>
          </p:cNvSpPr>
          <p:nvPr/>
        </p:nvSpPr>
        <p:spPr bwMode="auto">
          <a:xfrm>
            <a:off x="8550944" y="5802131"/>
            <a:ext cx="254000" cy="21907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1A339CD9-14A8-2EEB-C819-1BAD94FB065E}"/>
              </a:ext>
            </a:extLst>
          </p:cNvPr>
          <p:cNvSpPr>
            <a:spLocks noChangeArrowheads="1"/>
          </p:cNvSpPr>
          <p:nvPr/>
        </p:nvSpPr>
        <p:spPr bwMode="auto">
          <a:xfrm>
            <a:off x="8784306" y="5848169"/>
            <a:ext cx="198438" cy="173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6C4886C8-8E2A-B3E2-7EA5-E3947A435139}"/>
              </a:ext>
            </a:extLst>
          </p:cNvPr>
          <p:cNvSpPr>
            <a:spLocks noChangeArrowheads="1"/>
          </p:cNvSpPr>
          <p:nvPr/>
        </p:nvSpPr>
        <p:spPr bwMode="auto">
          <a:xfrm>
            <a:off x="8784306" y="5848169"/>
            <a:ext cx="198438" cy="173038"/>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CC3A031E-035F-FFE6-EFCC-197B84FDBB5C}"/>
              </a:ext>
            </a:extLst>
          </p:cNvPr>
          <p:cNvSpPr>
            <a:spLocks noChangeArrowheads="1"/>
          </p:cNvSpPr>
          <p:nvPr/>
        </p:nvSpPr>
        <p:spPr bwMode="auto">
          <a:xfrm>
            <a:off x="5244181" y="5319531"/>
            <a:ext cx="58738" cy="53657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E98D2470-810D-D11D-9786-B2AD2108E927}"/>
              </a:ext>
            </a:extLst>
          </p:cNvPr>
          <p:cNvSpPr>
            <a:spLocks/>
          </p:cNvSpPr>
          <p:nvPr/>
        </p:nvSpPr>
        <p:spPr bwMode="auto">
          <a:xfrm>
            <a:off x="4890169" y="4957581"/>
            <a:ext cx="766763" cy="515938"/>
          </a:xfrm>
          <a:custGeom>
            <a:avLst/>
            <a:gdLst>
              <a:gd name="T0" fmla="*/ 235 w 297"/>
              <a:gd name="T1" fmla="*/ 45 h 200"/>
              <a:gd name="T2" fmla="*/ 178 w 297"/>
              <a:gd name="T3" fmla="*/ 0 h 200"/>
              <a:gd name="T4" fmla="*/ 129 w 297"/>
              <a:gd name="T5" fmla="*/ 21 h 200"/>
              <a:gd name="T6" fmla="*/ 99 w 297"/>
              <a:gd name="T7" fmla="*/ 11 h 200"/>
              <a:gd name="T8" fmla="*/ 55 w 297"/>
              <a:gd name="T9" fmla="*/ 48 h 200"/>
              <a:gd name="T10" fmla="*/ 56 w 297"/>
              <a:gd name="T11" fmla="*/ 56 h 200"/>
              <a:gd name="T12" fmla="*/ 0 w 297"/>
              <a:gd name="T13" fmla="*/ 112 h 200"/>
              <a:gd name="T14" fmla="*/ 68 w 297"/>
              <a:gd name="T15" fmla="*/ 169 h 200"/>
              <a:gd name="T16" fmla="*/ 72 w 297"/>
              <a:gd name="T17" fmla="*/ 169 h 200"/>
              <a:gd name="T18" fmla="*/ 143 w 297"/>
              <a:gd name="T19" fmla="*/ 200 h 200"/>
              <a:gd name="T20" fmla="*/ 205 w 297"/>
              <a:gd name="T21" fmla="*/ 178 h 200"/>
              <a:gd name="T22" fmla="*/ 215 w 297"/>
              <a:gd name="T23" fmla="*/ 179 h 200"/>
              <a:gd name="T24" fmla="*/ 297 w 297"/>
              <a:gd name="T25" fmla="*/ 111 h 200"/>
              <a:gd name="T26" fmla="*/ 235 w 297"/>
              <a:gd name="T27" fmla="*/ 4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200">
                <a:moveTo>
                  <a:pt x="235" y="45"/>
                </a:moveTo>
                <a:cubicBezTo>
                  <a:pt x="233" y="20"/>
                  <a:pt x="208" y="0"/>
                  <a:pt x="178" y="0"/>
                </a:cubicBezTo>
                <a:cubicBezTo>
                  <a:pt x="157" y="0"/>
                  <a:pt x="140" y="8"/>
                  <a:pt x="129" y="21"/>
                </a:cubicBezTo>
                <a:cubicBezTo>
                  <a:pt x="122" y="15"/>
                  <a:pt x="111" y="11"/>
                  <a:pt x="99" y="11"/>
                </a:cubicBezTo>
                <a:cubicBezTo>
                  <a:pt x="75" y="11"/>
                  <a:pt x="55" y="28"/>
                  <a:pt x="55" y="48"/>
                </a:cubicBezTo>
                <a:cubicBezTo>
                  <a:pt x="55" y="51"/>
                  <a:pt x="55" y="53"/>
                  <a:pt x="56" y="56"/>
                </a:cubicBezTo>
                <a:cubicBezTo>
                  <a:pt x="24" y="61"/>
                  <a:pt x="0" y="84"/>
                  <a:pt x="0" y="112"/>
                </a:cubicBezTo>
                <a:cubicBezTo>
                  <a:pt x="0" y="144"/>
                  <a:pt x="30" y="169"/>
                  <a:pt x="68" y="169"/>
                </a:cubicBezTo>
                <a:cubicBezTo>
                  <a:pt x="70" y="169"/>
                  <a:pt x="71" y="169"/>
                  <a:pt x="72" y="169"/>
                </a:cubicBezTo>
                <a:cubicBezTo>
                  <a:pt x="86" y="187"/>
                  <a:pt x="112" y="200"/>
                  <a:pt x="143" y="200"/>
                </a:cubicBezTo>
                <a:cubicBezTo>
                  <a:pt x="168" y="200"/>
                  <a:pt x="190" y="191"/>
                  <a:pt x="205" y="178"/>
                </a:cubicBezTo>
                <a:cubicBezTo>
                  <a:pt x="208" y="179"/>
                  <a:pt x="212" y="179"/>
                  <a:pt x="215" y="179"/>
                </a:cubicBezTo>
                <a:cubicBezTo>
                  <a:pt x="261" y="179"/>
                  <a:pt x="297" y="148"/>
                  <a:pt x="297" y="111"/>
                </a:cubicBezTo>
                <a:cubicBezTo>
                  <a:pt x="297" y="79"/>
                  <a:pt x="271" y="52"/>
                  <a:pt x="235" y="45"/>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42">
            <a:extLst>
              <a:ext uri="{FF2B5EF4-FFF2-40B4-BE49-F238E27FC236}">
                <a16:creationId xmlns:a16="http://schemas.microsoft.com/office/drawing/2014/main" id="{98BF31B6-5921-6725-2423-618BA4D96B87}"/>
              </a:ext>
            </a:extLst>
          </p:cNvPr>
          <p:cNvSpPr>
            <a:spLocks noChangeArrowheads="1"/>
          </p:cNvSpPr>
          <p:nvPr/>
        </p:nvSpPr>
        <p:spPr bwMode="auto">
          <a:xfrm>
            <a:off x="7814344" y="5430656"/>
            <a:ext cx="50800" cy="449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4C059B8B-6A62-8A0C-407D-0B34F486A489}"/>
              </a:ext>
            </a:extLst>
          </p:cNvPr>
          <p:cNvSpPr>
            <a:spLocks/>
          </p:cNvSpPr>
          <p:nvPr/>
        </p:nvSpPr>
        <p:spPr bwMode="auto">
          <a:xfrm>
            <a:off x="7519069" y="5129031"/>
            <a:ext cx="639763" cy="430213"/>
          </a:xfrm>
          <a:custGeom>
            <a:avLst/>
            <a:gdLst>
              <a:gd name="T0" fmla="*/ 196 w 248"/>
              <a:gd name="T1" fmla="*/ 38 h 167"/>
              <a:gd name="T2" fmla="*/ 148 w 248"/>
              <a:gd name="T3" fmla="*/ 0 h 167"/>
              <a:gd name="T4" fmla="*/ 108 w 248"/>
              <a:gd name="T5" fmla="*/ 18 h 167"/>
              <a:gd name="T6" fmla="*/ 83 w 248"/>
              <a:gd name="T7" fmla="*/ 10 h 167"/>
              <a:gd name="T8" fmla="*/ 46 w 248"/>
              <a:gd name="T9" fmla="*/ 40 h 167"/>
              <a:gd name="T10" fmla="*/ 47 w 248"/>
              <a:gd name="T11" fmla="*/ 47 h 167"/>
              <a:gd name="T12" fmla="*/ 0 w 248"/>
              <a:gd name="T13" fmla="*/ 94 h 167"/>
              <a:gd name="T14" fmla="*/ 57 w 248"/>
              <a:gd name="T15" fmla="*/ 141 h 167"/>
              <a:gd name="T16" fmla="*/ 60 w 248"/>
              <a:gd name="T17" fmla="*/ 141 h 167"/>
              <a:gd name="T18" fmla="*/ 119 w 248"/>
              <a:gd name="T19" fmla="*/ 167 h 167"/>
              <a:gd name="T20" fmla="*/ 171 w 248"/>
              <a:gd name="T21" fmla="*/ 149 h 167"/>
              <a:gd name="T22" fmla="*/ 180 w 248"/>
              <a:gd name="T23" fmla="*/ 149 h 167"/>
              <a:gd name="T24" fmla="*/ 248 w 248"/>
              <a:gd name="T25" fmla="*/ 93 h 167"/>
              <a:gd name="T26" fmla="*/ 196 w 248"/>
              <a:gd name="T27" fmla="*/ 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7">
                <a:moveTo>
                  <a:pt x="196" y="38"/>
                </a:moveTo>
                <a:cubicBezTo>
                  <a:pt x="195" y="17"/>
                  <a:pt x="174" y="0"/>
                  <a:pt x="148" y="0"/>
                </a:cubicBezTo>
                <a:cubicBezTo>
                  <a:pt x="131" y="0"/>
                  <a:pt x="117" y="7"/>
                  <a:pt x="108" y="18"/>
                </a:cubicBezTo>
                <a:cubicBezTo>
                  <a:pt x="102" y="13"/>
                  <a:pt x="93" y="10"/>
                  <a:pt x="83" y="10"/>
                </a:cubicBezTo>
                <a:cubicBezTo>
                  <a:pt x="62" y="10"/>
                  <a:pt x="46" y="23"/>
                  <a:pt x="46" y="40"/>
                </a:cubicBezTo>
                <a:cubicBezTo>
                  <a:pt x="46" y="42"/>
                  <a:pt x="46" y="45"/>
                  <a:pt x="47" y="47"/>
                </a:cubicBezTo>
                <a:cubicBezTo>
                  <a:pt x="20" y="51"/>
                  <a:pt x="0" y="70"/>
                  <a:pt x="0" y="94"/>
                </a:cubicBezTo>
                <a:cubicBezTo>
                  <a:pt x="0" y="120"/>
                  <a:pt x="25" y="141"/>
                  <a:pt x="57" y="141"/>
                </a:cubicBezTo>
                <a:cubicBezTo>
                  <a:pt x="58" y="141"/>
                  <a:pt x="59" y="141"/>
                  <a:pt x="60" y="141"/>
                </a:cubicBezTo>
                <a:cubicBezTo>
                  <a:pt x="72" y="156"/>
                  <a:pt x="94" y="167"/>
                  <a:pt x="119" y="167"/>
                </a:cubicBezTo>
                <a:cubicBezTo>
                  <a:pt x="140" y="167"/>
                  <a:pt x="159" y="160"/>
                  <a:pt x="171" y="149"/>
                </a:cubicBezTo>
                <a:cubicBezTo>
                  <a:pt x="174" y="149"/>
                  <a:pt x="177" y="149"/>
                  <a:pt x="180" y="149"/>
                </a:cubicBezTo>
                <a:cubicBezTo>
                  <a:pt x="218" y="149"/>
                  <a:pt x="248" y="124"/>
                  <a:pt x="248" y="93"/>
                </a:cubicBezTo>
                <a:cubicBezTo>
                  <a:pt x="248" y="66"/>
                  <a:pt x="226" y="44"/>
                  <a:pt x="196" y="3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65097B54-69E5-3BA4-E658-D85AD6A184A7}"/>
              </a:ext>
            </a:extLst>
          </p:cNvPr>
          <p:cNvSpPr>
            <a:spLocks noChangeArrowheads="1"/>
          </p:cNvSpPr>
          <p:nvPr/>
        </p:nvSpPr>
        <p:spPr bwMode="auto">
          <a:xfrm>
            <a:off x="5528344" y="5543369"/>
            <a:ext cx="46038"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D91D6ADC-8993-E01E-1C6C-340FE8DC0C28}"/>
              </a:ext>
            </a:extLst>
          </p:cNvPr>
          <p:cNvSpPr>
            <a:spLocks noChangeArrowheads="1"/>
          </p:cNvSpPr>
          <p:nvPr/>
        </p:nvSpPr>
        <p:spPr bwMode="auto">
          <a:xfrm>
            <a:off x="8765256" y="5543369"/>
            <a:ext cx="47625"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0AB929DF-A728-6AFC-154B-275ADF46F7ED}"/>
              </a:ext>
            </a:extLst>
          </p:cNvPr>
          <p:cNvSpPr>
            <a:spLocks/>
          </p:cNvSpPr>
          <p:nvPr/>
        </p:nvSpPr>
        <p:spPr bwMode="auto">
          <a:xfrm>
            <a:off x="8549356" y="5322706"/>
            <a:ext cx="469900" cy="314325"/>
          </a:xfrm>
          <a:custGeom>
            <a:avLst/>
            <a:gdLst>
              <a:gd name="T0" fmla="*/ 144 w 182"/>
              <a:gd name="T1" fmla="*/ 28 h 122"/>
              <a:gd name="T2" fmla="*/ 109 w 182"/>
              <a:gd name="T3" fmla="*/ 0 h 122"/>
              <a:gd name="T4" fmla="*/ 79 w 182"/>
              <a:gd name="T5" fmla="*/ 13 h 122"/>
              <a:gd name="T6" fmla="*/ 61 w 182"/>
              <a:gd name="T7" fmla="*/ 7 h 122"/>
              <a:gd name="T8" fmla="*/ 34 w 182"/>
              <a:gd name="T9" fmla="*/ 30 h 122"/>
              <a:gd name="T10" fmla="*/ 34 w 182"/>
              <a:gd name="T11" fmla="*/ 35 h 122"/>
              <a:gd name="T12" fmla="*/ 0 w 182"/>
              <a:gd name="T13" fmla="*/ 69 h 122"/>
              <a:gd name="T14" fmla="*/ 42 w 182"/>
              <a:gd name="T15" fmla="*/ 104 h 122"/>
              <a:gd name="T16" fmla="*/ 44 w 182"/>
              <a:gd name="T17" fmla="*/ 104 h 122"/>
              <a:gd name="T18" fmla="*/ 87 w 182"/>
              <a:gd name="T19" fmla="*/ 122 h 122"/>
              <a:gd name="T20" fmla="*/ 125 w 182"/>
              <a:gd name="T21" fmla="*/ 109 h 122"/>
              <a:gd name="T22" fmla="*/ 132 w 182"/>
              <a:gd name="T23" fmla="*/ 110 h 122"/>
              <a:gd name="T24" fmla="*/ 182 w 182"/>
              <a:gd name="T25" fmla="*/ 68 h 122"/>
              <a:gd name="T26" fmla="*/ 144 w 182"/>
              <a:gd name="T27"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8"/>
                </a:moveTo>
                <a:cubicBezTo>
                  <a:pt x="143" y="12"/>
                  <a:pt x="127" y="0"/>
                  <a:pt x="109" y="0"/>
                </a:cubicBezTo>
                <a:cubicBezTo>
                  <a:pt x="96" y="0"/>
                  <a:pt x="85" y="5"/>
                  <a:pt x="79" y="13"/>
                </a:cubicBezTo>
                <a:cubicBezTo>
                  <a:pt x="74" y="10"/>
                  <a:pt x="68" y="7"/>
                  <a:pt x="61" y="7"/>
                </a:cubicBezTo>
                <a:cubicBezTo>
                  <a:pt x="46" y="7"/>
                  <a:pt x="34" y="17"/>
                  <a:pt x="34" y="30"/>
                </a:cubicBezTo>
                <a:cubicBezTo>
                  <a:pt x="34" y="31"/>
                  <a:pt x="34" y="33"/>
                  <a:pt x="34" y="35"/>
                </a:cubicBezTo>
                <a:cubicBezTo>
                  <a:pt x="15" y="38"/>
                  <a:pt x="0" y="52"/>
                  <a:pt x="0" y="69"/>
                </a:cubicBezTo>
                <a:cubicBezTo>
                  <a:pt x="0" y="88"/>
                  <a:pt x="19" y="104"/>
                  <a:pt x="42" y="104"/>
                </a:cubicBezTo>
                <a:cubicBezTo>
                  <a:pt x="43" y="104"/>
                  <a:pt x="43" y="104"/>
                  <a:pt x="44" y="104"/>
                </a:cubicBezTo>
                <a:cubicBezTo>
                  <a:pt x="52" y="115"/>
                  <a:pt x="69" y="122"/>
                  <a:pt x="87" y="122"/>
                </a:cubicBezTo>
                <a:cubicBezTo>
                  <a:pt x="103" y="122"/>
                  <a:pt x="116" y="117"/>
                  <a:pt x="125" y="109"/>
                </a:cubicBezTo>
                <a:cubicBezTo>
                  <a:pt x="127" y="109"/>
                  <a:pt x="129" y="110"/>
                  <a:pt x="132" y="110"/>
                </a:cubicBezTo>
                <a:cubicBezTo>
                  <a:pt x="159" y="110"/>
                  <a:pt x="182" y="91"/>
                  <a:pt x="182" y="68"/>
                </a:cubicBezTo>
                <a:cubicBezTo>
                  <a:pt x="182" y="49"/>
                  <a:pt x="165" y="32"/>
                  <a:pt x="144" y="2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8DFF4BAE-47C8-5607-2D5B-6823B836DCDC}"/>
              </a:ext>
            </a:extLst>
          </p:cNvPr>
          <p:cNvSpPr>
            <a:spLocks noChangeArrowheads="1"/>
          </p:cNvSpPr>
          <p:nvPr/>
        </p:nvSpPr>
        <p:spPr bwMode="auto">
          <a:xfrm>
            <a:off x="10203531" y="5149669"/>
            <a:ext cx="79375" cy="703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72B451F8-C72C-75BD-1A11-AEC00BC4EF31}"/>
              </a:ext>
            </a:extLst>
          </p:cNvPr>
          <p:cNvSpPr>
            <a:spLocks/>
          </p:cNvSpPr>
          <p:nvPr/>
        </p:nvSpPr>
        <p:spPr bwMode="auto">
          <a:xfrm>
            <a:off x="9741569" y="4676594"/>
            <a:ext cx="1004888" cy="676275"/>
          </a:xfrm>
          <a:custGeom>
            <a:avLst/>
            <a:gdLst>
              <a:gd name="T0" fmla="*/ 308 w 390"/>
              <a:gd name="T1" fmla="*/ 59 h 262"/>
              <a:gd name="T2" fmla="*/ 233 w 390"/>
              <a:gd name="T3" fmla="*/ 0 h 262"/>
              <a:gd name="T4" fmla="*/ 170 w 390"/>
              <a:gd name="T5" fmla="*/ 29 h 262"/>
              <a:gd name="T6" fmla="*/ 130 w 390"/>
              <a:gd name="T7" fmla="*/ 15 h 262"/>
              <a:gd name="T8" fmla="*/ 72 w 390"/>
              <a:gd name="T9" fmla="*/ 63 h 262"/>
              <a:gd name="T10" fmla="*/ 73 w 390"/>
              <a:gd name="T11" fmla="*/ 74 h 262"/>
              <a:gd name="T12" fmla="*/ 0 w 390"/>
              <a:gd name="T13" fmla="*/ 147 h 262"/>
              <a:gd name="T14" fmla="*/ 90 w 390"/>
              <a:gd name="T15" fmla="*/ 222 h 262"/>
              <a:gd name="T16" fmla="*/ 95 w 390"/>
              <a:gd name="T17" fmla="*/ 222 h 262"/>
              <a:gd name="T18" fmla="*/ 187 w 390"/>
              <a:gd name="T19" fmla="*/ 262 h 262"/>
              <a:gd name="T20" fmla="*/ 269 w 390"/>
              <a:gd name="T21" fmla="*/ 234 h 262"/>
              <a:gd name="T22" fmla="*/ 282 w 390"/>
              <a:gd name="T23" fmla="*/ 235 h 262"/>
              <a:gd name="T24" fmla="*/ 390 w 390"/>
              <a:gd name="T25" fmla="*/ 146 h 262"/>
              <a:gd name="T26" fmla="*/ 308 w 390"/>
              <a:gd name="T27" fmla="*/ 5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262">
                <a:moveTo>
                  <a:pt x="308" y="59"/>
                </a:moveTo>
                <a:cubicBezTo>
                  <a:pt x="306" y="26"/>
                  <a:pt x="273" y="0"/>
                  <a:pt x="233" y="0"/>
                </a:cubicBezTo>
                <a:cubicBezTo>
                  <a:pt x="206" y="0"/>
                  <a:pt x="183" y="11"/>
                  <a:pt x="170" y="29"/>
                </a:cubicBezTo>
                <a:cubicBezTo>
                  <a:pt x="159" y="20"/>
                  <a:pt x="145" y="15"/>
                  <a:pt x="130" y="15"/>
                </a:cubicBezTo>
                <a:cubicBezTo>
                  <a:pt x="98" y="15"/>
                  <a:pt x="72" y="37"/>
                  <a:pt x="72" y="63"/>
                </a:cubicBezTo>
                <a:cubicBezTo>
                  <a:pt x="72" y="67"/>
                  <a:pt x="73" y="70"/>
                  <a:pt x="73" y="74"/>
                </a:cubicBezTo>
                <a:cubicBezTo>
                  <a:pt x="31" y="80"/>
                  <a:pt x="0" y="111"/>
                  <a:pt x="0" y="147"/>
                </a:cubicBezTo>
                <a:cubicBezTo>
                  <a:pt x="0" y="188"/>
                  <a:pt x="40" y="222"/>
                  <a:pt x="90" y="222"/>
                </a:cubicBezTo>
                <a:cubicBezTo>
                  <a:pt x="92" y="222"/>
                  <a:pt x="93" y="222"/>
                  <a:pt x="95" y="222"/>
                </a:cubicBezTo>
                <a:cubicBezTo>
                  <a:pt x="112" y="246"/>
                  <a:pt x="147" y="262"/>
                  <a:pt x="187" y="262"/>
                </a:cubicBezTo>
                <a:cubicBezTo>
                  <a:pt x="220" y="262"/>
                  <a:pt x="250" y="251"/>
                  <a:pt x="269" y="234"/>
                </a:cubicBezTo>
                <a:cubicBezTo>
                  <a:pt x="273" y="234"/>
                  <a:pt x="278" y="235"/>
                  <a:pt x="282" y="235"/>
                </a:cubicBezTo>
                <a:cubicBezTo>
                  <a:pt x="342" y="235"/>
                  <a:pt x="390" y="195"/>
                  <a:pt x="390" y="146"/>
                </a:cubicBezTo>
                <a:cubicBezTo>
                  <a:pt x="390" y="104"/>
                  <a:pt x="355" y="69"/>
                  <a:pt x="308" y="59"/>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06D4D41C-4102-7260-58AC-74DE7EB2FC0E}"/>
              </a:ext>
            </a:extLst>
          </p:cNvPr>
          <p:cNvSpPr>
            <a:spLocks noChangeArrowheads="1"/>
          </p:cNvSpPr>
          <p:nvPr/>
        </p:nvSpPr>
        <p:spPr bwMode="auto">
          <a:xfrm>
            <a:off x="10597231" y="5432244"/>
            <a:ext cx="49213" cy="42862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id="{59B94DDC-1CD1-4DAA-B951-5E1465AC00BA}"/>
              </a:ext>
            </a:extLst>
          </p:cNvPr>
          <p:cNvSpPr>
            <a:spLocks/>
          </p:cNvSpPr>
          <p:nvPr/>
        </p:nvSpPr>
        <p:spPr bwMode="auto">
          <a:xfrm>
            <a:off x="10316244" y="5143319"/>
            <a:ext cx="614363" cy="412750"/>
          </a:xfrm>
          <a:custGeom>
            <a:avLst/>
            <a:gdLst>
              <a:gd name="T0" fmla="*/ 188 w 238"/>
              <a:gd name="T1" fmla="*/ 36 h 160"/>
              <a:gd name="T2" fmla="*/ 142 w 238"/>
              <a:gd name="T3" fmla="*/ 0 h 160"/>
              <a:gd name="T4" fmla="*/ 104 w 238"/>
              <a:gd name="T5" fmla="*/ 17 h 160"/>
              <a:gd name="T6" fmla="*/ 79 w 238"/>
              <a:gd name="T7" fmla="*/ 9 h 160"/>
              <a:gd name="T8" fmla="*/ 44 w 238"/>
              <a:gd name="T9" fmla="*/ 38 h 160"/>
              <a:gd name="T10" fmla="*/ 45 w 238"/>
              <a:gd name="T11" fmla="*/ 44 h 160"/>
              <a:gd name="T12" fmla="*/ 0 w 238"/>
              <a:gd name="T13" fmla="*/ 89 h 160"/>
              <a:gd name="T14" fmla="*/ 55 w 238"/>
              <a:gd name="T15" fmla="*/ 135 h 160"/>
              <a:gd name="T16" fmla="*/ 58 w 238"/>
              <a:gd name="T17" fmla="*/ 135 h 160"/>
              <a:gd name="T18" fmla="*/ 114 w 238"/>
              <a:gd name="T19" fmla="*/ 160 h 160"/>
              <a:gd name="T20" fmla="*/ 164 w 238"/>
              <a:gd name="T21" fmla="*/ 142 h 160"/>
              <a:gd name="T22" fmla="*/ 172 w 238"/>
              <a:gd name="T23" fmla="*/ 143 h 160"/>
              <a:gd name="T24" fmla="*/ 238 w 238"/>
              <a:gd name="T25" fmla="*/ 89 h 160"/>
              <a:gd name="T26" fmla="*/ 188 w 238"/>
              <a:gd name="T27" fmla="*/ 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60">
                <a:moveTo>
                  <a:pt x="188" y="36"/>
                </a:moveTo>
                <a:cubicBezTo>
                  <a:pt x="187" y="16"/>
                  <a:pt x="167" y="0"/>
                  <a:pt x="142" y="0"/>
                </a:cubicBezTo>
                <a:cubicBezTo>
                  <a:pt x="126" y="0"/>
                  <a:pt x="112" y="6"/>
                  <a:pt x="104" y="17"/>
                </a:cubicBezTo>
                <a:cubicBezTo>
                  <a:pt x="97" y="12"/>
                  <a:pt x="89" y="9"/>
                  <a:pt x="79" y="9"/>
                </a:cubicBezTo>
                <a:cubicBezTo>
                  <a:pt x="60" y="9"/>
                  <a:pt x="44" y="22"/>
                  <a:pt x="44" y="38"/>
                </a:cubicBezTo>
                <a:cubicBezTo>
                  <a:pt x="44" y="40"/>
                  <a:pt x="44" y="42"/>
                  <a:pt x="45" y="44"/>
                </a:cubicBezTo>
                <a:cubicBezTo>
                  <a:pt x="19" y="48"/>
                  <a:pt x="0" y="67"/>
                  <a:pt x="0" y="89"/>
                </a:cubicBezTo>
                <a:cubicBezTo>
                  <a:pt x="0" y="115"/>
                  <a:pt x="24" y="135"/>
                  <a:pt x="55" y="135"/>
                </a:cubicBezTo>
                <a:cubicBezTo>
                  <a:pt x="56" y="135"/>
                  <a:pt x="57" y="135"/>
                  <a:pt x="58" y="135"/>
                </a:cubicBezTo>
                <a:cubicBezTo>
                  <a:pt x="69" y="150"/>
                  <a:pt x="90" y="160"/>
                  <a:pt x="114" y="160"/>
                </a:cubicBezTo>
                <a:cubicBezTo>
                  <a:pt x="134" y="160"/>
                  <a:pt x="152" y="153"/>
                  <a:pt x="164" y="142"/>
                </a:cubicBezTo>
                <a:cubicBezTo>
                  <a:pt x="167" y="143"/>
                  <a:pt x="170" y="143"/>
                  <a:pt x="172" y="143"/>
                </a:cubicBezTo>
                <a:cubicBezTo>
                  <a:pt x="209" y="143"/>
                  <a:pt x="238" y="119"/>
                  <a:pt x="238" y="89"/>
                </a:cubicBezTo>
                <a:cubicBezTo>
                  <a:pt x="238" y="63"/>
                  <a:pt x="217" y="42"/>
                  <a:pt x="188" y="36"/>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4C55F21E-19D4-115F-7C4A-959F23970BF1}"/>
              </a:ext>
            </a:extLst>
          </p:cNvPr>
          <p:cNvSpPr>
            <a:spLocks/>
          </p:cNvSpPr>
          <p:nvPr/>
        </p:nvSpPr>
        <p:spPr bwMode="auto">
          <a:xfrm>
            <a:off x="5574381" y="5579881"/>
            <a:ext cx="614363" cy="292100"/>
          </a:xfrm>
          <a:custGeom>
            <a:avLst/>
            <a:gdLst>
              <a:gd name="T0" fmla="*/ 236 w 238"/>
              <a:gd name="T1" fmla="*/ 113 h 113"/>
              <a:gd name="T2" fmla="*/ 238 w 238"/>
              <a:gd name="T3" fmla="*/ 99 h 113"/>
              <a:gd name="T4" fmla="*/ 207 w 238"/>
              <a:gd name="T5" fmla="*/ 56 h 113"/>
              <a:gd name="T6" fmla="*/ 147 w 238"/>
              <a:gd name="T7" fmla="*/ 0 h 113"/>
              <a:gd name="T8" fmla="*/ 94 w 238"/>
              <a:gd name="T9" fmla="*/ 30 h 113"/>
              <a:gd name="T10" fmla="*/ 75 w 238"/>
              <a:gd name="T11" fmla="*/ 26 h 113"/>
              <a:gd name="T12" fmla="*/ 26 w 238"/>
              <a:gd name="T13" fmla="*/ 75 h 113"/>
              <a:gd name="T14" fmla="*/ 26 w 238"/>
              <a:gd name="T15" fmla="*/ 76 h 113"/>
              <a:gd name="T16" fmla="*/ 0 w 238"/>
              <a:gd name="T17" fmla="*/ 110 h 113"/>
              <a:gd name="T18" fmla="*/ 0 w 238"/>
              <a:gd name="T19" fmla="*/ 113 h 113"/>
              <a:gd name="T20" fmla="*/ 236 w 238"/>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113">
                <a:moveTo>
                  <a:pt x="236" y="113"/>
                </a:moveTo>
                <a:cubicBezTo>
                  <a:pt x="237" y="109"/>
                  <a:pt x="238" y="104"/>
                  <a:pt x="238" y="99"/>
                </a:cubicBezTo>
                <a:cubicBezTo>
                  <a:pt x="238" y="78"/>
                  <a:pt x="225" y="61"/>
                  <a:pt x="207" y="56"/>
                </a:cubicBezTo>
                <a:cubicBezTo>
                  <a:pt x="204" y="24"/>
                  <a:pt x="178" y="0"/>
                  <a:pt x="147" y="0"/>
                </a:cubicBezTo>
                <a:cubicBezTo>
                  <a:pt x="124" y="0"/>
                  <a:pt x="105" y="12"/>
                  <a:pt x="94" y="30"/>
                </a:cubicBezTo>
                <a:cubicBezTo>
                  <a:pt x="88" y="27"/>
                  <a:pt x="82" y="26"/>
                  <a:pt x="75" y="26"/>
                </a:cubicBezTo>
                <a:cubicBezTo>
                  <a:pt x="48" y="26"/>
                  <a:pt x="26" y="48"/>
                  <a:pt x="26" y="75"/>
                </a:cubicBezTo>
                <a:cubicBezTo>
                  <a:pt x="26" y="75"/>
                  <a:pt x="26" y="76"/>
                  <a:pt x="26" y="76"/>
                </a:cubicBezTo>
                <a:cubicBezTo>
                  <a:pt x="11" y="80"/>
                  <a:pt x="0" y="93"/>
                  <a:pt x="0" y="110"/>
                </a:cubicBezTo>
                <a:cubicBezTo>
                  <a:pt x="0" y="111"/>
                  <a:pt x="0" y="112"/>
                  <a:pt x="0" y="113"/>
                </a:cubicBezTo>
                <a:lnTo>
                  <a:pt x="236" y="113"/>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40DC187D-4061-C409-1823-024AB0824A5B}"/>
              </a:ext>
            </a:extLst>
          </p:cNvPr>
          <p:cNvSpPr>
            <a:spLocks/>
          </p:cNvSpPr>
          <p:nvPr/>
        </p:nvSpPr>
        <p:spPr bwMode="auto">
          <a:xfrm>
            <a:off x="9852694" y="5551306"/>
            <a:ext cx="693738" cy="330200"/>
          </a:xfrm>
          <a:custGeom>
            <a:avLst/>
            <a:gdLst>
              <a:gd name="T0" fmla="*/ 266 w 269"/>
              <a:gd name="T1" fmla="*/ 128 h 128"/>
              <a:gd name="T2" fmla="*/ 269 w 269"/>
              <a:gd name="T3" fmla="*/ 111 h 128"/>
              <a:gd name="T4" fmla="*/ 234 w 269"/>
              <a:gd name="T5" fmla="*/ 63 h 128"/>
              <a:gd name="T6" fmla="*/ 165 w 269"/>
              <a:gd name="T7" fmla="*/ 0 h 128"/>
              <a:gd name="T8" fmla="*/ 107 w 269"/>
              <a:gd name="T9" fmla="*/ 33 h 128"/>
              <a:gd name="T10" fmla="*/ 85 w 269"/>
              <a:gd name="T11" fmla="*/ 29 h 128"/>
              <a:gd name="T12" fmla="*/ 30 w 269"/>
              <a:gd name="T13" fmla="*/ 84 h 128"/>
              <a:gd name="T14" fmla="*/ 30 w 269"/>
              <a:gd name="T15" fmla="*/ 86 h 128"/>
              <a:gd name="T16" fmla="*/ 0 w 269"/>
              <a:gd name="T17" fmla="*/ 124 h 128"/>
              <a:gd name="T18" fmla="*/ 0 w 269"/>
              <a:gd name="T19" fmla="*/ 128 h 128"/>
              <a:gd name="T20" fmla="*/ 266 w 269"/>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128">
                <a:moveTo>
                  <a:pt x="266" y="128"/>
                </a:moveTo>
                <a:cubicBezTo>
                  <a:pt x="268" y="123"/>
                  <a:pt x="269" y="117"/>
                  <a:pt x="269" y="111"/>
                </a:cubicBezTo>
                <a:cubicBezTo>
                  <a:pt x="269" y="88"/>
                  <a:pt x="254" y="69"/>
                  <a:pt x="234" y="63"/>
                </a:cubicBezTo>
                <a:cubicBezTo>
                  <a:pt x="231" y="27"/>
                  <a:pt x="201" y="0"/>
                  <a:pt x="165" y="0"/>
                </a:cubicBezTo>
                <a:cubicBezTo>
                  <a:pt x="140" y="0"/>
                  <a:pt x="118" y="13"/>
                  <a:pt x="107" y="33"/>
                </a:cubicBezTo>
                <a:cubicBezTo>
                  <a:pt x="100" y="31"/>
                  <a:pt x="92" y="29"/>
                  <a:pt x="85" y="29"/>
                </a:cubicBezTo>
                <a:cubicBezTo>
                  <a:pt x="54" y="29"/>
                  <a:pt x="30" y="54"/>
                  <a:pt x="30" y="84"/>
                </a:cubicBezTo>
                <a:cubicBezTo>
                  <a:pt x="30" y="85"/>
                  <a:pt x="30" y="85"/>
                  <a:pt x="30" y="86"/>
                </a:cubicBezTo>
                <a:cubicBezTo>
                  <a:pt x="13" y="90"/>
                  <a:pt x="0" y="105"/>
                  <a:pt x="0" y="124"/>
                </a:cubicBezTo>
                <a:cubicBezTo>
                  <a:pt x="0" y="125"/>
                  <a:pt x="0" y="126"/>
                  <a:pt x="0" y="128"/>
                </a:cubicBezTo>
                <a:lnTo>
                  <a:pt x="266" y="12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05C7C855-3B27-3792-6A9C-83A38D2B26BA}"/>
              </a:ext>
            </a:extLst>
          </p:cNvPr>
          <p:cNvSpPr>
            <a:spLocks/>
          </p:cNvSpPr>
          <p:nvPr/>
        </p:nvSpPr>
        <p:spPr bwMode="auto">
          <a:xfrm>
            <a:off x="9163719" y="5389381"/>
            <a:ext cx="1011238" cy="482600"/>
          </a:xfrm>
          <a:custGeom>
            <a:avLst/>
            <a:gdLst>
              <a:gd name="T0" fmla="*/ 388 w 392"/>
              <a:gd name="T1" fmla="*/ 187 h 187"/>
              <a:gd name="T2" fmla="*/ 392 w 392"/>
              <a:gd name="T3" fmla="*/ 162 h 187"/>
              <a:gd name="T4" fmla="*/ 340 w 392"/>
              <a:gd name="T5" fmla="*/ 92 h 187"/>
              <a:gd name="T6" fmla="*/ 241 w 392"/>
              <a:gd name="T7" fmla="*/ 0 h 187"/>
              <a:gd name="T8" fmla="*/ 155 w 392"/>
              <a:gd name="T9" fmla="*/ 49 h 187"/>
              <a:gd name="T10" fmla="*/ 124 w 392"/>
              <a:gd name="T11" fmla="*/ 43 h 187"/>
              <a:gd name="T12" fmla="*/ 43 w 392"/>
              <a:gd name="T13" fmla="*/ 123 h 187"/>
              <a:gd name="T14" fmla="*/ 43 w 392"/>
              <a:gd name="T15" fmla="*/ 126 h 187"/>
              <a:gd name="T16" fmla="*/ 0 w 392"/>
              <a:gd name="T17" fmla="*/ 180 h 187"/>
              <a:gd name="T18" fmla="*/ 0 w 392"/>
              <a:gd name="T19" fmla="*/ 187 h 187"/>
              <a:gd name="T20" fmla="*/ 388 w 392"/>
              <a:gd name="T21"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187">
                <a:moveTo>
                  <a:pt x="388" y="187"/>
                </a:moveTo>
                <a:cubicBezTo>
                  <a:pt x="390" y="179"/>
                  <a:pt x="392" y="171"/>
                  <a:pt x="392" y="162"/>
                </a:cubicBezTo>
                <a:cubicBezTo>
                  <a:pt x="392" y="129"/>
                  <a:pt x="370" y="101"/>
                  <a:pt x="340" y="92"/>
                </a:cubicBezTo>
                <a:cubicBezTo>
                  <a:pt x="336" y="40"/>
                  <a:pt x="294" y="0"/>
                  <a:pt x="241" y="0"/>
                </a:cubicBezTo>
                <a:cubicBezTo>
                  <a:pt x="205" y="0"/>
                  <a:pt x="173" y="20"/>
                  <a:pt x="155" y="49"/>
                </a:cubicBezTo>
                <a:cubicBezTo>
                  <a:pt x="146" y="45"/>
                  <a:pt x="135" y="43"/>
                  <a:pt x="124" y="43"/>
                </a:cubicBezTo>
                <a:cubicBezTo>
                  <a:pt x="79" y="43"/>
                  <a:pt x="43" y="79"/>
                  <a:pt x="43" y="123"/>
                </a:cubicBezTo>
                <a:cubicBezTo>
                  <a:pt x="43" y="124"/>
                  <a:pt x="43" y="125"/>
                  <a:pt x="43" y="126"/>
                </a:cubicBezTo>
                <a:cubicBezTo>
                  <a:pt x="19" y="132"/>
                  <a:pt x="0" y="154"/>
                  <a:pt x="0" y="180"/>
                </a:cubicBezTo>
                <a:cubicBezTo>
                  <a:pt x="0" y="183"/>
                  <a:pt x="0" y="185"/>
                  <a:pt x="0" y="187"/>
                </a:cubicBezTo>
                <a:lnTo>
                  <a:pt x="388" y="187"/>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9FC17982-39AA-0697-A167-2DEE84660DBA}"/>
              </a:ext>
            </a:extLst>
          </p:cNvPr>
          <p:cNvSpPr>
            <a:spLocks/>
          </p:cNvSpPr>
          <p:nvPr/>
        </p:nvSpPr>
        <p:spPr bwMode="auto">
          <a:xfrm>
            <a:off x="5915694" y="5463994"/>
            <a:ext cx="858838" cy="407988"/>
          </a:xfrm>
          <a:custGeom>
            <a:avLst/>
            <a:gdLst>
              <a:gd name="T0" fmla="*/ 329 w 333"/>
              <a:gd name="T1" fmla="*/ 158 h 158"/>
              <a:gd name="T2" fmla="*/ 333 w 333"/>
              <a:gd name="T3" fmla="*/ 138 h 158"/>
              <a:gd name="T4" fmla="*/ 289 w 333"/>
              <a:gd name="T5" fmla="*/ 78 h 158"/>
              <a:gd name="T6" fmla="*/ 205 w 333"/>
              <a:gd name="T7" fmla="*/ 0 h 158"/>
              <a:gd name="T8" fmla="*/ 132 w 333"/>
              <a:gd name="T9" fmla="*/ 42 h 158"/>
              <a:gd name="T10" fmla="*/ 105 w 333"/>
              <a:gd name="T11" fmla="*/ 36 h 158"/>
              <a:gd name="T12" fmla="*/ 37 w 333"/>
              <a:gd name="T13" fmla="*/ 104 h 158"/>
              <a:gd name="T14" fmla="*/ 37 w 333"/>
              <a:gd name="T15" fmla="*/ 107 h 158"/>
              <a:gd name="T16" fmla="*/ 0 w 333"/>
              <a:gd name="T17" fmla="*/ 153 h 158"/>
              <a:gd name="T18" fmla="*/ 1 w 333"/>
              <a:gd name="T19" fmla="*/ 158 h 158"/>
              <a:gd name="T20" fmla="*/ 329 w 333"/>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158">
                <a:moveTo>
                  <a:pt x="329" y="158"/>
                </a:moveTo>
                <a:cubicBezTo>
                  <a:pt x="331" y="152"/>
                  <a:pt x="333" y="145"/>
                  <a:pt x="333" y="138"/>
                </a:cubicBezTo>
                <a:cubicBezTo>
                  <a:pt x="333" y="110"/>
                  <a:pt x="314" y="86"/>
                  <a:pt x="289" y="78"/>
                </a:cubicBezTo>
                <a:cubicBezTo>
                  <a:pt x="286" y="34"/>
                  <a:pt x="249" y="0"/>
                  <a:pt x="205" y="0"/>
                </a:cubicBezTo>
                <a:cubicBezTo>
                  <a:pt x="174" y="0"/>
                  <a:pt x="147" y="17"/>
                  <a:pt x="132" y="42"/>
                </a:cubicBezTo>
                <a:cubicBezTo>
                  <a:pt x="124" y="38"/>
                  <a:pt x="115" y="36"/>
                  <a:pt x="105" y="36"/>
                </a:cubicBezTo>
                <a:cubicBezTo>
                  <a:pt x="68" y="36"/>
                  <a:pt x="37" y="67"/>
                  <a:pt x="37" y="104"/>
                </a:cubicBezTo>
                <a:cubicBezTo>
                  <a:pt x="37" y="105"/>
                  <a:pt x="37" y="106"/>
                  <a:pt x="37" y="107"/>
                </a:cubicBezTo>
                <a:cubicBezTo>
                  <a:pt x="16" y="112"/>
                  <a:pt x="0" y="131"/>
                  <a:pt x="0" y="153"/>
                </a:cubicBezTo>
                <a:cubicBezTo>
                  <a:pt x="0" y="155"/>
                  <a:pt x="1" y="157"/>
                  <a:pt x="1" y="158"/>
                </a:cubicBezTo>
                <a:lnTo>
                  <a:pt x="329" y="15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6F147CEE-4875-77C1-1EEA-70808B0F28B5}"/>
              </a:ext>
            </a:extLst>
          </p:cNvPr>
          <p:cNvSpPr>
            <a:spLocks/>
          </p:cNvSpPr>
          <p:nvPr/>
        </p:nvSpPr>
        <p:spPr bwMode="auto">
          <a:xfrm>
            <a:off x="7223794" y="5584644"/>
            <a:ext cx="603250" cy="287338"/>
          </a:xfrm>
          <a:custGeom>
            <a:avLst/>
            <a:gdLst>
              <a:gd name="T0" fmla="*/ 231 w 234"/>
              <a:gd name="T1" fmla="*/ 111 h 111"/>
              <a:gd name="T2" fmla="*/ 234 w 234"/>
              <a:gd name="T3" fmla="*/ 97 h 111"/>
              <a:gd name="T4" fmla="*/ 203 w 234"/>
              <a:gd name="T5" fmla="*/ 55 h 111"/>
              <a:gd name="T6" fmla="*/ 144 w 234"/>
              <a:gd name="T7" fmla="*/ 0 h 111"/>
              <a:gd name="T8" fmla="*/ 93 w 234"/>
              <a:gd name="T9" fmla="*/ 29 h 111"/>
              <a:gd name="T10" fmla="*/ 74 w 234"/>
              <a:gd name="T11" fmla="*/ 26 h 111"/>
              <a:gd name="T12" fmla="*/ 26 w 234"/>
              <a:gd name="T13" fmla="*/ 73 h 111"/>
              <a:gd name="T14" fmla="*/ 26 w 234"/>
              <a:gd name="T15" fmla="*/ 75 h 111"/>
              <a:gd name="T16" fmla="*/ 0 w 234"/>
              <a:gd name="T17" fmla="*/ 108 h 111"/>
              <a:gd name="T18" fmla="*/ 0 w 234"/>
              <a:gd name="T19" fmla="*/ 111 h 111"/>
              <a:gd name="T20" fmla="*/ 231 w 234"/>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11">
                <a:moveTo>
                  <a:pt x="231" y="111"/>
                </a:moveTo>
                <a:cubicBezTo>
                  <a:pt x="233" y="107"/>
                  <a:pt x="234" y="102"/>
                  <a:pt x="234" y="97"/>
                </a:cubicBezTo>
                <a:cubicBezTo>
                  <a:pt x="234" y="77"/>
                  <a:pt x="221" y="60"/>
                  <a:pt x="203" y="55"/>
                </a:cubicBezTo>
                <a:cubicBezTo>
                  <a:pt x="201" y="24"/>
                  <a:pt x="175" y="0"/>
                  <a:pt x="144" y="0"/>
                </a:cubicBezTo>
                <a:cubicBezTo>
                  <a:pt x="122" y="0"/>
                  <a:pt x="103" y="12"/>
                  <a:pt x="93" y="29"/>
                </a:cubicBezTo>
                <a:cubicBezTo>
                  <a:pt x="87" y="27"/>
                  <a:pt x="81" y="26"/>
                  <a:pt x="74" y="26"/>
                </a:cubicBezTo>
                <a:cubicBezTo>
                  <a:pt x="47" y="26"/>
                  <a:pt x="26" y="47"/>
                  <a:pt x="26" y="73"/>
                </a:cubicBezTo>
                <a:cubicBezTo>
                  <a:pt x="26" y="74"/>
                  <a:pt x="26" y="75"/>
                  <a:pt x="26" y="75"/>
                </a:cubicBezTo>
                <a:cubicBezTo>
                  <a:pt x="11" y="79"/>
                  <a:pt x="0" y="92"/>
                  <a:pt x="0" y="108"/>
                </a:cubicBezTo>
                <a:cubicBezTo>
                  <a:pt x="0" y="109"/>
                  <a:pt x="0" y="110"/>
                  <a:pt x="0" y="111"/>
                </a:cubicBezTo>
                <a:lnTo>
                  <a:pt x="231" y="111"/>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956BAF39-10F8-D0A6-AEBA-C1743EEFD125}"/>
              </a:ext>
            </a:extLst>
          </p:cNvPr>
          <p:cNvSpPr>
            <a:spLocks/>
          </p:cNvSpPr>
          <p:nvPr/>
        </p:nvSpPr>
        <p:spPr bwMode="auto">
          <a:xfrm>
            <a:off x="5329906" y="5314769"/>
            <a:ext cx="468313" cy="314325"/>
          </a:xfrm>
          <a:custGeom>
            <a:avLst/>
            <a:gdLst>
              <a:gd name="T0" fmla="*/ 144 w 182"/>
              <a:gd name="T1" fmla="*/ 27 h 122"/>
              <a:gd name="T2" fmla="*/ 109 w 182"/>
              <a:gd name="T3" fmla="*/ 0 h 122"/>
              <a:gd name="T4" fmla="*/ 79 w 182"/>
              <a:gd name="T5" fmla="*/ 13 h 122"/>
              <a:gd name="T6" fmla="*/ 61 w 182"/>
              <a:gd name="T7" fmla="*/ 7 h 122"/>
              <a:gd name="T8" fmla="*/ 34 w 182"/>
              <a:gd name="T9" fmla="*/ 29 h 122"/>
              <a:gd name="T10" fmla="*/ 34 w 182"/>
              <a:gd name="T11" fmla="*/ 34 h 122"/>
              <a:gd name="T12" fmla="*/ 0 w 182"/>
              <a:gd name="T13" fmla="*/ 68 h 122"/>
              <a:gd name="T14" fmla="*/ 42 w 182"/>
              <a:gd name="T15" fmla="*/ 103 h 122"/>
              <a:gd name="T16" fmla="*/ 44 w 182"/>
              <a:gd name="T17" fmla="*/ 103 h 122"/>
              <a:gd name="T18" fmla="*/ 87 w 182"/>
              <a:gd name="T19" fmla="*/ 122 h 122"/>
              <a:gd name="T20" fmla="*/ 125 w 182"/>
              <a:gd name="T21" fmla="*/ 109 h 122"/>
              <a:gd name="T22" fmla="*/ 132 w 182"/>
              <a:gd name="T23" fmla="*/ 109 h 122"/>
              <a:gd name="T24" fmla="*/ 182 w 182"/>
              <a:gd name="T25" fmla="*/ 67 h 122"/>
              <a:gd name="T26" fmla="*/ 144 w 182"/>
              <a:gd name="T27"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7"/>
                </a:moveTo>
                <a:cubicBezTo>
                  <a:pt x="143" y="12"/>
                  <a:pt x="127" y="0"/>
                  <a:pt x="109" y="0"/>
                </a:cubicBezTo>
                <a:cubicBezTo>
                  <a:pt x="96" y="0"/>
                  <a:pt x="85" y="5"/>
                  <a:pt x="79" y="13"/>
                </a:cubicBezTo>
                <a:cubicBezTo>
                  <a:pt x="74" y="9"/>
                  <a:pt x="68" y="7"/>
                  <a:pt x="61" y="7"/>
                </a:cubicBezTo>
                <a:cubicBezTo>
                  <a:pt x="46" y="7"/>
                  <a:pt x="34" y="17"/>
                  <a:pt x="34" y="29"/>
                </a:cubicBezTo>
                <a:cubicBezTo>
                  <a:pt x="34" y="31"/>
                  <a:pt x="34" y="32"/>
                  <a:pt x="34" y="34"/>
                </a:cubicBezTo>
                <a:cubicBezTo>
                  <a:pt x="15" y="37"/>
                  <a:pt x="0" y="51"/>
                  <a:pt x="0" y="68"/>
                </a:cubicBezTo>
                <a:cubicBezTo>
                  <a:pt x="0" y="87"/>
                  <a:pt x="19" y="103"/>
                  <a:pt x="42" y="103"/>
                </a:cubicBezTo>
                <a:cubicBezTo>
                  <a:pt x="43" y="103"/>
                  <a:pt x="43" y="103"/>
                  <a:pt x="44" y="103"/>
                </a:cubicBezTo>
                <a:cubicBezTo>
                  <a:pt x="52" y="114"/>
                  <a:pt x="69" y="122"/>
                  <a:pt x="87" y="122"/>
                </a:cubicBezTo>
                <a:cubicBezTo>
                  <a:pt x="103" y="122"/>
                  <a:pt x="116" y="117"/>
                  <a:pt x="125" y="109"/>
                </a:cubicBezTo>
                <a:cubicBezTo>
                  <a:pt x="127" y="109"/>
                  <a:pt x="129" y="109"/>
                  <a:pt x="132" y="109"/>
                </a:cubicBezTo>
                <a:cubicBezTo>
                  <a:pt x="159" y="109"/>
                  <a:pt x="182" y="90"/>
                  <a:pt x="182" y="67"/>
                </a:cubicBezTo>
                <a:cubicBezTo>
                  <a:pt x="182" y="48"/>
                  <a:pt x="165" y="32"/>
                  <a:pt x="144" y="27"/>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7">
            <a:extLst>
              <a:ext uri="{FF2B5EF4-FFF2-40B4-BE49-F238E27FC236}">
                <a16:creationId xmlns:a16="http://schemas.microsoft.com/office/drawing/2014/main" id="{77F8C64E-E54B-4C8F-B748-19EB21E9D191}"/>
              </a:ext>
            </a:extLst>
          </p:cNvPr>
          <p:cNvSpPr>
            <a:spLocks noChangeArrowheads="1"/>
          </p:cNvSpPr>
          <p:nvPr/>
        </p:nvSpPr>
        <p:spPr bwMode="auto">
          <a:xfrm>
            <a:off x="3774156" y="5991044"/>
            <a:ext cx="7767638" cy="1079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8">
            <a:extLst>
              <a:ext uri="{FF2B5EF4-FFF2-40B4-BE49-F238E27FC236}">
                <a16:creationId xmlns:a16="http://schemas.microsoft.com/office/drawing/2014/main" id="{ABC38A0B-EA9D-6655-2891-813CD7E3AB20}"/>
              </a:ext>
            </a:extLst>
          </p:cNvPr>
          <p:cNvSpPr>
            <a:spLocks noChangeArrowheads="1"/>
          </p:cNvSpPr>
          <p:nvPr/>
        </p:nvSpPr>
        <p:spPr bwMode="auto">
          <a:xfrm>
            <a:off x="3856706" y="5873569"/>
            <a:ext cx="7532688" cy="109538"/>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a:extLst>
              <a:ext uri="{FF2B5EF4-FFF2-40B4-BE49-F238E27FC236}">
                <a16:creationId xmlns:a16="http://schemas.microsoft.com/office/drawing/2014/main" id="{D9E91CB0-4C70-CE26-1CCD-9C5F9B9426F5}"/>
              </a:ext>
            </a:extLst>
          </p:cNvPr>
          <p:cNvSpPr>
            <a:spLocks noChangeArrowheads="1"/>
          </p:cNvSpPr>
          <p:nvPr/>
        </p:nvSpPr>
        <p:spPr bwMode="auto">
          <a:xfrm>
            <a:off x="8846219" y="368916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A59AC708-F8B3-5FB1-D49F-ECF688EF93B9}"/>
              </a:ext>
            </a:extLst>
          </p:cNvPr>
          <p:cNvSpPr>
            <a:spLocks noChangeArrowheads="1"/>
          </p:cNvSpPr>
          <p:nvPr/>
        </p:nvSpPr>
        <p:spPr bwMode="auto">
          <a:xfrm>
            <a:off x="9054181" y="3689169"/>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61">
            <a:extLst>
              <a:ext uri="{FF2B5EF4-FFF2-40B4-BE49-F238E27FC236}">
                <a16:creationId xmlns:a16="http://schemas.microsoft.com/office/drawing/2014/main" id="{E91E2C24-8B91-9DA7-924C-291FEB1BFBEB}"/>
              </a:ext>
            </a:extLst>
          </p:cNvPr>
          <p:cNvSpPr>
            <a:spLocks noChangeArrowheads="1"/>
          </p:cNvSpPr>
          <p:nvPr/>
        </p:nvSpPr>
        <p:spPr bwMode="auto">
          <a:xfrm>
            <a:off x="8846219" y="3900306"/>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id="{06490D18-79FE-81A9-3654-FB1BF13EF6E4}"/>
              </a:ext>
            </a:extLst>
          </p:cNvPr>
          <p:cNvSpPr>
            <a:spLocks noChangeArrowheads="1"/>
          </p:cNvSpPr>
          <p:nvPr/>
        </p:nvSpPr>
        <p:spPr bwMode="auto">
          <a:xfrm>
            <a:off x="8195344" y="424161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3">
            <a:extLst>
              <a:ext uri="{FF2B5EF4-FFF2-40B4-BE49-F238E27FC236}">
                <a16:creationId xmlns:a16="http://schemas.microsoft.com/office/drawing/2014/main" id="{9B0001C5-C03A-202F-775F-A31E1C7A1E17}"/>
              </a:ext>
            </a:extLst>
          </p:cNvPr>
          <p:cNvSpPr>
            <a:spLocks noChangeArrowheads="1"/>
          </p:cNvSpPr>
          <p:nvPr/>
        </p:nvSpPr>
        <p:spPr bwMode="auto">
          <a:xfrm>
            <a:off x="8347744" y="3986031"/>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70C77FB7-D863-70A5-0D2F-3667AEF4C6A2}"/>
              </a:ext>
            </a:extLst>
          </p:cNvPr>
          <p:cNvSpPr>
            <a:spLocks noChangeArrowheads="1"/>
          </p:cNvSpPr>
          <p:nvPr/>
        </p:nvSpPr>
        <p:spPr bwMode="auto">
          <a:xfrm>
            <a:off x="8430294" y="4452756"/>
            <a:ext cx="120650"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5">
            <a:extLst>
              <a:ext uri="{FF2B5EF4-FFF2-40B4-BE49-F238E27FC236}">
                <a16:creationId xmlns:a16="http://schemas.microsoft.com/office/drawing/2014/main" id="{AD32217B-7FB8-1288-EB65-C618105979D2}"/>
              </a:ext>
            </a:extLst>
          </p:cNvPr>
          <p:cNvSpPr>
            <a:spLocks noChangeArrowheads="1"/>
          </p:cNvSpPr>
          <p:nvPr/>
        </p:nvSpPr>
        <p:spPr bwMode="auto">
          <a:xfrm>
            <a:off x="6274469" y="4406719"/>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6">
            <a:extLst>
              <a:ext uri="{FF2B5EF4-FFF2-40B4-BE49-F238E27FC236}">
                <a16:creationId xmlns:a16="http://schemas.microsoft.com/office/drawing/2014/main" id="{C3B67C34-C306-698B-4075-4AFF31EDA589}"/>
              </a:ext>
            </a:extLst>
          </p:cNvPr>
          <p:cNvSpPr>
            <a:spLocks noChangeArrowheads="1"/>
          </p:cNvSpPr>
          <p:nvPr/>
        </p:nvSpPr>
        <p:spPr bwMode="auto">
          <a:xfrm>
            <a:off x="9371681" y="4633731"/>
            <a:ext cx="122238" cy="120650"/>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id="{2CAD1436-9882-E914-4BB1-A9664B82A5AE}"/>
              </a:ext>
            </a:extLst>
          </p:cNvPr>
          <p:cNvSpPr>
            <a:spLocks noChangeArrowheads="1"/>
          </p:cNvSpPr>
          <p:nvPr/>
        </p:nvSpPr>
        <p:spPr bwMode="auto">
          <a:xfrm>
            <a:off x="6126831"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a16="http://schemas.microsoft.com/office/drawing/2014/main" id="{49F62D7C-4288-EBB1-BA86-6604FD172C86}"/>
              </a:ext>
            </a:extLst>
          </p:cNvPr>
          <p:cNvSpPr>
            <a:spLocks noChangeArrowheads="1"/>
          </p:cNvSpPr>
          <p:nvPr/>
        </p:nvSpPr>
        <p:spPr bwMode="auto">
          <a:xfrm>
            <a:off x="6771356" y="337643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9">
            <a:extLst>
              <a:ext uri="{FF2B5EF4-FFF2-40B4-BE49-F238E27FC236}">
                <a16:creationId xmlns:a16="http://schemas.microsoft.com/office/drawing/2014/main" id="{851CBD25-342E-55E9-90B2-62142EC34CA4}"/>
              </a:ext>
            </a:extLst>
          </p:cNvPr>
          <p:cNvSpPr>
            <a:spLocks noChangeArrowheads="1"/>
          </p:cNvSpPr>
          <p:nvPr/>
        </p:nvSpPr>
        <p:spPr bwMode="auto">
          <a:xfrm>
            <a:off x="677135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70">
            <a:extLst>
              <a:ext uri="{FF2B5EF4-FFF2-40B4-BE49-F238E27FC236}">
                <a16:creationId xmlns:a16="http://schemas.microsoft.com/office/drawing/2014/main" id="{9AB2EB23-B778-E09C-438C-B04B0D5492B6}"/>
              </a:ext>
            </a:extLst>
          </p:cNvPr>
          <p:cNvSpPr>
            <a:spLocks noChangeArrowheads="1"/>
          </p:cNvSpPr>
          <p:nvPr/>
        </p:nvSpPr>
        <p:spPr bwMode="auto">
          <a:xfrm>
            <a:off x="6771356" y="4586106"/>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71">
            <a:extLst>
              <a:ext uri="{FF2B5EF4-FFF2-40B4-BE49-F238E27FC236}">
                <a16:creationId xmlns:a16="http://schemas.microsoft.com/office/drawing/2014/main" id="{CB4584F9-42BD-34AF-F7B7-622EB96804B5}"/>
              </a:ext>
            </a:extLst>
          </p:cNvPr>
          <p:cNvSpPr>
            <a:spLocks noChangeArrowheads="1"/>
          </p:cNvSpPr>
          <p:nvPr/>
        </p:nvSpPr>
        <p:spPr bwMode="auto">
          <a:xfrm>
            <a:off x="695550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72">
            <a:extLst>
              <a:ext uri="{FF2B5EF4-FFF2-40B4-BE49-F238E27FC236}">
                <a16:creationId xmlns:a16="http://schemas.microsoft.com/office/drawing/2014/main" id="{1FB02474-0C1A-E4EB-C0FF-7BFD5CBA9DA9}"/>
              </a:ext>
            </a:extLst>
          </p:cNvPr>
          <p:cNvSpPr>
            <a:spLocks noChangeArrowheads="1"/>
          </p:cNvSpPr>
          <p:nvPr/>
        </p:nvSpPr>
        <p:spPr bwMode="auto">
          <a:xfrm>
            <a:off x="6955506"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3">
            <a:extLst>
              <a:ext uri="{FF2B5EF4-FFF2-40B4-BE49-F238E27FC236}">
                <a16:creationId xmlns:a16="http://schemas.microsoft.com/office/drawing/2014/main" id="{A7AB668C-31EC-5E54-7CBF-7D4C3F93CCD1}"/>
              </a:ext>
            </a:extLst>
          </p:cNvPr>
          <p:cNvSpPr>
            <a:spLocks noChangeArrowheads="1"/>
          </p:cNvSpPr>
          <p:nvPr/>
        </p:nvSpPr>
        <p:spPr bwMode="auto">
          <a:xfrm>
            <a:off x="6903119" y="361138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D4D59A09-BD5C-1941-A204-A5E16E750E42}"/>
              </a:ext>
            </a:extLst>
          </p:cNvPr>
          <p:cNvSpPr>
            <a:spLocks noChangeArrowheads="1"/>
          </p:cNvSpPr>
          <p:nvPr/>
        </p:nvSpPr>
        <p:spPr bwMode="auto">
          <a:xfrm>
            <a:off x="9054181" y="3900306"/>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FEA62905-A6AB-0295-ED2B-8849E276EAA7}"/>
              </a:ext>
            </a:extLst>
          </p:cNvPr>
          <p:cNvSpPr>
            <a:spLocks/>
          </p:cNvSpPr>
          <p:nvPr/>
        </p:nvSpPr>
        <p:spPr bwMode="auto">
          <a:xfrm>
            <a:off x="9095868" y="2323538"/>
            <a:ext cx="960438" cy="560388"/>
          </a:xfrm>
          <a:custGeom>
            <a:avLst/>
            <a:gdLst>
              <a:gd name="T0" fmla="*/ 310 w 372"/>
              <a:gd name="T1" fmla="*/ 84 h 217"/>
              <a:gd name="T2" fmla="*/ 205 w 372"/>
              <a:gd name="T3" fmla="*/ 0 h 217"/>
              <a:gd name="T4" fmla="*/ 102 w 372"/>
              <a:gd name="T5" fmla="*/ 76 h 217"/>
              <a:gd name="T6" fmla="*/ 73 w 372"/>
              <a:gd name="T7" fmla="*/ 69 h 217"/>
              <a:gd name="T8" fmla="*/ 0 w 372"/>
              <a:gd name="T9" fmla="*/ 143 h 217"/>
              <a:gd name="T10" fmla="*/ 21 w 372"/>
              <a:gd name="T11" fmla="*/ 195 h 217"/>
              <a:gd name="T12" fmla="*/ 73 w 372"/>
              <a:gd name="T13" fmla="*/ 217 h 217"/>
              <a:gd name="T14" fmla="*/ 115 w 372"/>
              <a:gd name="T15" fmla="*/ 217 h 217"/>
              <a:gd name="T16" fmla="*/ 114 w 372"/>
              <a:gd name="T17" fmla="*/ 217 h 217"/>
              <a:gd name="T18" fmla="*/ 306 w 372"/>
              <a:gd name="T19" fmla="*/ 217 h 217"/>
              <a:gd name="T20" fmla="*/ 372 w 372"/>
              <a:gd name="T21" fmla="*/ 150 h 217"/>
              <a:gd name="T22" fmla="*/ 310 w 372"/>
              <a:gd name="T23"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217">
                <a:moveTo>
                  <a:pt x="310" y="84"/>
                </a:moveTo>
                <a:cubicBezTo>
                  <a:pt x="299" y="36"/>
                  <a:pt x="256" y="0"/>
                  <a:pt x="205" y="0"/>
                </a:cubicBezTo>
                <a:cubicBezTo>
                  <a:pt x="157" y="0"/>
                  <a:pt x="116" y="32"/>
                  <a:pt x="102" y="76"/>
                </a:cubicBezTo>
                <a:cubicBezTo>
                  <a:pt x="93" y="72"/>
                  <a:pt x="84" y="69"/>
                  <a:pt x="73" y="69"/>
                </a:cubicBezTo>
                <a:cubicBezTo>
                  <a:pt x="33" y="69"/>
                  <a:pt x="0" y="102"/>
                  <a:pt x="0" y="143"/>
                </a:cubicBezTo>
                <a:cubicBezTo>
                  <a:pt x="0" y="163"/>
                  <a:pt x="8" y="182"/>
                  <a:pt x="21" y="195"/>
                </a:cubicBezTo>
                <a:cubicBezTo>
                  <a:pt x="34" y="208"/>
                  <a:pt x="53" y="217"/>
                  <a:pt x="73" y="217"/>
                </a:cubicBezTo>
                <a:cubicBezTo>
                  <a:pt x="79" y="217"/>
                  <a:pt x="95" y="217"/>
                  <a:pt x="115" y="217"/>
                </a:cubicBezTo>
                <a:cubicBezTo>
                  <a:pt x="115" y="217"/>
                  <a:pt x="114" y="217"/>
                  <a:pt x="114" y="217"/>
                </a:cubicBezTo>
                <a:cubicBezTo>
                  <a:pt x="306" y="217"/>
                  <a:pt x="306" y="217"/>
                  <a:pt x="306" y="217"/>
                </a:cubicBezTo>
                <a:cubicBezTo>
                  <a:pt x="342" y="217"/>
                  <a:pt x="372" y="187"/>
                  <a:pt x="372" y="150"/>
                </a:cubicBezTo>
                <a:cubicBezTo>
                  <a:pt x="372" y="115"/>
                  <a:pt x="345" y="86"/>
                  <a:pt x="310" y="84"/>
                </a:cubicBezTo>
                <a:close/>
              </a:path>
            </a:pathLst>
          </a:custGeom>
          <a:noFill/>
          <a:ln w="30163" cap="flat">
            <a:solidFill>
              <a:srgbClr val="E4E5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26">
            <a:extLst>
              <a:ext uri="{FF2B5EF4-FFF2-40B4-BE49-F238E27FC236}">
                <a16:creationId xmlns:a16="http://schemas.microsoft.com/office/drawing/2014/main" id="{62A3CD7A-F720-6684-8745-3F57C9B270B8}"/>
              </a:ext>
            </a:extLst>
          </p:cNvPr>
          <p:cNvSpPr>
            <a:spLocks/>
          </p:cNvSpPr>
          <p:nvPr/>
        </p:nvSpPr>
        <p:spPr bwMode="auto">
          <a:xfrm>
            <a:off x="508080" y="982751"/>
            <a:ext cx="10881314" cy="3962129"/>
          </a:xfrm>
          <a:prstGeom prst="roundRect">
            <a:avLst>
              <a:gd name="adj" fmla="val 6979"/>
            </a:avLst>
          </a:prstGeom>
          <a:solidFill>
            <a:schemeClr val="lt1">
              <a:alpha val="86000"/>
            </a:schemeClr>
          </a:solidFill>
          <a:ln w="25400">
            <a:solidFill>
              <a:schemeClr val="bg2"/>
            </a:solidFill>
          </a:ln>
        </p:spPr>
        <p:txBody>
          <a:bodyPr lIns="90000" rIns="540000"/>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2000" b="1" i="0"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rPr>
              <a:t>Ποιοι είναι οι Ωφελούμενοι;</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l-GR" altLang="zh-CN" sz="1800" b="1" i="0" u="sng"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1</a:t>
            </a:r>
            <a:r>
              <a:rPr lang="en-US" altLang="zh-CN" sz="1800" b="1" dirty="0">
                <a:solidFill>
                  <a:schemeClr val="tx1"/>
                </a:solidFill>
                <a:latin typeface="Calibri" panose="020F0502020204030204" pitchFamily="34" charset="0"/>
                <a:cs typeface="Calibri" panose="020F0502020204030204" pitchFamily="34" charset="0"/>
              </a:rPr>
              <a:t>3</a:t>
            </a:r>
            <a:r>
              <a:rPr lang="el-GR" altLang="zh-CN" sz="1800" b="1" dirty="0">
                <a:solidFill>
                  <a:schemeClr val="tx1"/>
                </a:solidFill>
                <a:latin typeface="Calibri" panose="020F0502020204030204" pitchFamily="34" charset="0"/>
                <a:cs typeface="Calibri" panose="020F0502020204030204" pitchFamily="34" charset="0"/>
              </a:rPr>
              <a:t> Περιφέρειες</a:t>
            </a:r>
            <a:endParaRPr kumimoji="0" lang="el-GR" altLang="zh-CN"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332</a:t>
            </a:r>
            <a:r>
              <a:rPr lang="el-GR" altLang="zh-CN" sz="1800" b="1" dirty="0">
                <a:solidFill>
                  <a:schemeClr val="tx1"/>
                </a:solidFill>
                <a:latin typeface="Calibri" panose="020F0502020204030204" pitchFamily="34" charset="0"/>
                <a:cs typeface="Calibri" panose="020F0502020204030204" pitchFamily="34" charset="0"/>
              </a:rPr>
              <a:t> Δήμοι</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1" dirty="0">
                <a:solidFill>
                  <a:schemeClr val="tx1"/>
                </a:solidFill>
                <a:latin typeface="Calibri" panose="020F0502020204030204" pitchFamily="34" charset="0"/>
                <a:cs typeface="Calibri" panose="020F0502020204030204" pitchFamily="34" charset="0"/>
              </a:rPr>
              <a:t>127.500</a:t>
            </a:r>
            <a:r>
              <a:rPr lang="el-GR" sz="1800" b="1" dirty="0">
                <a:solidFill>
                  <a:schemeClr val="tx1"/>
                </a:solidFill>
                <a:latin typeface="Calibri" panose="020F0502020204030204" pitchFamily="34" charset="0"/>
                <a:cs typeface="Calibri" panose="020F0502020204030204" pitchFamily="34" charset="0"/>
              </a:rPr>
              <a:t> δικαιούχοι του Κοινωνικού Οικιακού Τιμολογίου Α </a:t>
            </a:r>
            <a:endParaRPr lang="en-US" sz="1800" b="1" dirty="0">
              <a:solidFill>
                <a:schemeClr val="tx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9</a:t>
            </a:r>
            <a:r>
              <a:rPr lang="el-GR"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latin typeface="Calibri" panose="020F0502020204030204" pitchFamily="34" charset="0"/>
                <a:cs typeface="Calibri" panose="020F0502020204030204" pitchFamily="34" charset="0"/>
              </a:rPr>
              <a:t>455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ΔΕΥΑ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3.570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ΓΟΕΒ</a:t>
            </a:r>
            <a:r>
              <a:rPr lang="en-US" altLang="zh-CN" sz="1800" b="1" dirty="0">
                <a:solidFill>
                  <a:schemeClr val="tx1"/>
                </a:solidFill>
                <a:latin typeface="Calibri" panose="020F0502020204030204" pitchFamily="34" charset="0"/>
                <a:cs typeface="Calibri" panose="020F0502020204030204" pitchFamily="34" charset="0"/>
              </a:rPr>
              <a:t>/</a:t>
            </a:r>
            <a:r>
              <a:rPr lang="el-GR" altLang="zh-CN" sz="1800" b="1" dirty="0">
                <a:solidFill>
                  <a:schemeClr val="tx1"/>
                </a:solidFill>
                <a:latin typeface="Calibri" panose="020F0502020204030204" pitchFamily="34" charset="0"/>
                <a:cs typeface="Calibri" panose="020F0502020204030204" pitchFamily="34" charset="0"/>
              </a:rPr>
              <a:t>ΤΟΕΒ</a:t>
            </a:r>
          </a:p>
          <a:p>
            <a:pPr marR="0" lvl="0" algn="l" defTabSz="914400" rtl="0" eaLnBrk="1" fontAlgn="auto" latinLnBrk="0" hangingPunct="1">
              <a:lnSpc>
                <a:spcPct val="150000"/>
              </a:lnSpc>
              <a:spcBef>
                <a:spcPts val="0"/>
              </a:spcBef>
              <a:spcAft>
                <a:spcPts val="0"/>
              </a:spcAft>
              <a:buClrTx/>
              <a:buSzTx/>
              <a:tabLst/>
              <a:defRPr/>
            </a:pPr>
            <a:endParaRPr lang="el-GR" altLang="zh-CN" sz="1800" b="1" dirty="0">
              <a:solidFill>
                <a:srgbClr val="045F7E"/>
              </a:solidFill>
              <a:latin typeface="Calibri" panose="020F0502020204030204" pitchFamily="34" charset="0"/>
              <a:cs typeface="Calibri" panose="020F0502020204030204" pitchFamily="34" charset="0"/>
            </a:endParaRPr>
          </a:p>
        </p:txBody>
      </p:sp>
      <p:sp>
        <p:nvSpPr>
          <p:cNvPr id="17" name="Title 2">
            <a:extLst>
              <a:ext uri="{FF2B5EF4-FFF2-40B4-BE49-F238E27FC236}">
                <a16:creationId xmlns:a16="http://schemas.microsoft.com/office/drawing/2014/main" id="{A905F9DD-3227-361B-63A4-4A5F407378A0}"/>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2B20DB8D-881D-BF45-379D-AFD1B152CAD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15</a:t>
            </a:fld>
            <a:endParaRPr lang="el-GR"/>
          </a:p>
        </p:txBody>
      </p:sp>
      <p:sp>
        <p:nvSpPr>
          <p:cNvPr id="4" name="Rectangle: Rounded Corners 3">
            <a:extLst>
              <a:ext uri="{FF2B5EF4-FFF2-40B4-BE49-F238E27FC236}">
                <a16:creationId xmlns:a16="http://schemas.microsoft.com/office/drawing/2014/main" id="{78AA4BA3-2AEA-579F-4701-F91D470E4CA4}"/>
              </a:ext>
            </a:extLst>
          </p:cNvPr>
          <p:cNvSpPr/>
          <p:nvPr/>
        </p:nvSpPr>
        <p:spPr>
          <a:xfrm>
            <a:off x="7369520" y="1100926"/>
            <a:ext cx="3694751" cy="1975009"/>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Ετήσιες Καταναλώσεις Ωφελούμενων</a:t>
            </a: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3.000 </a:t>
            </a:r>
            <a:r>
              <a:rPr lang="en-US" altLang="zh-CN" sz="1800" b="1" dirty="0">
                <a:solidFill>
                  <a:srgbClr val="9BBB59">
                    <a:lumMod val="75000"/>
                  </a:srgbClr>
                </a:solidFill>
                <a:latin typeface="Calibri" panose="020F0502020204030204" pitchFamily="34" charset="0"/>
                <a:cs typeface="Calibri" panose="020F0502020204030204" pitchFamily="34" charset="0"/>
              </a:rPr>
              <a:t>GWh </a:t>
            </a:r>
          </a:p>
          <a:p>
            <a:pPr lvl="1">
              <a:buClrTx/>
            </a:pPr>
            <a:endPar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1">
              <a:buClrTx/>
            </a:pP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(5% περίπου της ετήσιας κατανάλωσης ηλεκτρικής ενέργειας  (60.000</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GWh) </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της χ</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ώ</a:t>
            </a:r>
            <a:r>
              <a:rPr lang="el-GR" altLang="zh-CN" b="1" kern="1200" dirty="0" err="1">
                <a:solidFill>
                  <a:srgbClr val="1F497D"/>
                </a:solidFill>
                <a:latin typeface="Calibri" panose="020F0502020204030204" pitchFamily="34" charset="0"/>
                <a:ea typeface="Verdana" panose="020B0604030504040204" pitchFamily="34" charset="0"/>
                <a:cs typeface="Calibri" panose="020F0502020204030204" pitchFamily="34" charset="0"/>
              </a:rPr>
              <a:t>ρας</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a:t>
            </a:r>
            <a:endParaRPr lang="en-GB"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7AE786-D5EA-74AF-CB2E-82A9F8B48AAB}"/>
              </a:ext>
            </a:extLst>
          </p:cNvPr>
          <p:cNvSpPr/>
          <p:nvPr/>
        </p:nvSpPr>
        <p:spPr>
          <a:xfrm>
            <a:off x="7369519" y="3172060"/>
            <a:ext cx="3694751" cy="1634490"/>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M</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έσω εικονικού ταυτοχρονισμένου συμψηφισμού θα καλυφθούν </a:t>
            </a:r>
          </a:p>
          <a:p>
            <a:pPr lvl="0">
              <a:buClrTx/>
            </a:pPr>
            <a:endPar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1.620 </a:t>
            </a:r>
            <a:r>
              <a:rPr lang="en-GB" altLang="zh-CN" sz="1800" b="1" dirty="0">
                <a:solidFill>
                  <a:srgbClr val="9BBB59">
                    <a:lumMod val="75000"/>
                  </a:srgbClr>
                </a:solidFill>
                <a:latin typeface="Calibri" panose="020F0502020204030204" pitchFamily="34" charset="0"/>
                <a:cs typeface="Calibri" panose="020F0502020204030204" pitchFamily="34" charset="0"/>
              </a:rPr>
              <a:t>GWh/</a:t>
            </a:r>
            <a:r>
              <a:rPr lang="el-GR" altLang="zh-CN" sz="1800" b="1" dirty="0">
                <a:solidFill>
                  <a:srgbClr val="9BBB59">
                    <a:lumMod val="75000"/>
                  </a:srgbClr>
                </a:solidFill>
                <a:latin typeface="Calibri" panose="020F0502020204030204" pitchFamily="34" charset="0"/>
                <a:cs typeface="Calibri" panose="020F0502020204030204" pitchFamily="34" charset="0"/>
              </a:rPr>
              <a:t>έτος</a:t>
            </a:r>
            <a:endParaRPr lang="en-GB" altLang="zh-CN" sz="1800" b="1" dirty="0">
              <a:solidFill>
                <a:srgbClr val="9BBB59">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459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23">
            <a:extLst>
              <a:ext uri="{FF2B5EF4-FFF2-40B4-BE49-F238E27FC236}">
                <a16:creationId xmlns:a16="http://schemas.microsoft.com/office/drawing/2014/main" id="{21BBF6B9-D49D-ACB3-528F-006A150F08BA}"/>
              </a:ext>
            </a:extLst>
          </p:cNvPr>
          <p:cNvSpPr>
            <a:spLocks noChangeShapeType="1"/>
          </p:cNvSpPr>
          <p:nvPr/>
        </p:nvSpPr>
        <p:spPr bwMode="auto">
          <a:xfrm>
            <a:off x="6025612" y="1772239"/>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graphicFrame>
        <p:nvGraphicFramePr>
          <p:cNvPr id="2" name="Content Placeholder 6">
            <a:extLst>
              <a:ext uri="{FF2B5EF4-FFF2-40B4-BE49-F238E27FC236}">
                <a16:creationId xmlns:a16="http://schemas.microsoft.com/office/drawing/2014/main" id="{A36ED7FE-C317-8F0C-EAE8-289F74F63FE5}"/>
              </a:ext>
            </a:extLst>
          </p:cNvPr>
          <p:cNvGraphicFramePr>
            <a:graphicFrameLocks/>
          </p:cNvGraphicFramePr>
          <p:nvPr>
            <p:extLst>
              <p:ext uri="{D42A27DB-BD31-4B8C-83A1-F6EECF244321}">
                <p14:modId xmlns:p14="http://schemas.microsoft.com/office/powerpoint/2010/main" val="1040969176"/>
              </p:ext>
            </p:extLst>
          </p:nvPr>
        </p:nvGraphicFramePr>
        <p:xfrm>
          <a:off x="1109846"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ενέργεια</a:t>
                      </a:r>
                    </a:p>
                    <a:p>
                      <a:pPr algn="ctr">
                        <a:lnSpc>
                          <a:spcPct val="100000"/>
                        </a:lnSpc>
                      </a:pPr>
                      <a:endParaRPr lang="el-GR" sz="2000" dirty="0">
                        <a:solidFill>
                          <a:schemeClr val="accent3">
                            <a:lumMod val="75000"/>
                          </a:schemeClr>
                        </a:solidFill>
                        <a:latin typeface="Calibri" panose="020F0502020204030204" pitchFamily="34" charset="0"/>
                        <a:cs typeface="Calibri" panose="020F0502020204030204" pitchFamily="34" charset="0"/>
                      </a:endParaRPr>
                    </a:p>
                    <a:p>
                      <a:pPr algn="ctr">
                        <a:lnSpc>
                          <a:spcPct val="100000"/>
                        </a:lnSpc>
                      </a:pPr>
                      <a:r>
                        <a:rPr lang="el-GR" sz="2000" dirty="0">
                          <a:solidFill>
                            <a:schemeClr val="accent3">
                              <a:lumMod val="75000"/>
                            </a:schemeClr>
                          </a:solidFill>
                          <a:latin typeface="Calibri" panose="020F0502020204030204" pitchFamily="34" charset="0"/>
                          <a:cs typeface="Calibri" panose="020F0502020204030204" pitchFamily="34" charset="0"/>
                        </a:rPr>
                        <a:t>450 εκατ. €</a:t>
                      </a:r>
                      <a:r>
                        <a:rPr kumimoji="0" lang="el-G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ανά έτος</a:t>
                      </a:r>
                      <a:endParaRPr lang="el-GR" sz="1600" dirty="0">
                        <a:solidFill>
                          <a:schemeClr val="accent3">
                            <a:lumMod val="75000"/>
                          </a:schemeClr>
                        </a:solidFill>
                        <a:latin typeface="Calibri" panose="020F0502020204030204" pitchFamily="34" charset="0"/>
                        <a:cs typeface="Calibri" panose="020F0502020204030204" pitchFamily="34" charset="0"/>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2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6">
            <a:extLst>
              <a:ext uri="{FF2B5EF4-FFF2-40B4-BE49-F238E27FC236}">
                <a16:creationId xmlns:a16="http://schemas.microsoft.com/office/drawing/2014/main" id="{05B660AD-F297-7956-CBD6-3BB0FAEAFFBB}"/>
              </a:ext>
            </a:extLst>
          </p:cNvPr>
          <p:cNvGraphicFramePr>
            <a:graphicFrameLocks/>
          </p:cNvGraphicFramePr>
          <p:nvPr>
            <p:extLst>
              <p:ext uri="{D42A27DB-BD31-4B8C-83A1-F6EECF244321}">
                <p14:modId xmlns:p14="http://schemas.microsoft.com/office/powerpoint/2010/main" val="179528019"/>
              </p:ext>
            </p:extLst>
          </p:nvPr>
        </p:nvGraphicFramePr>
        <p:xfrm>
          <a:off x="7630413" y="2816958"/>
          <a:ext cx="2560211" cy="1661160"/>
        </p:xfrm>
        <a:graphic>
          <a:graphicData uri="http://schemas.openxmlformats.org/drawingml/2006/table">
            <a:tbl>
              <a:tblPr firstRow="1" bandRow="1"/>
              <a:tblGrid>
                <a:gridCol w="2560211">
                  <a:extLst>
                    <a:ext uri="{9D8B030D-6E8A-4147-A177-3AD203B41FA5}">
                      <a16:colId xmlns:a16="http://schemas.microsoft.com/office/drawing/2014/main" val="20000"/>
                    </a:ext>
                  </a:extLst>
                </a:gridCol>
              </a:tblGrid>
              <a:tr h="14520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Ετήσια μείωση</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n-US" altLang="zh-CN" sz="2000" b="1" i="0" u="none" strike="noStrike" kern="1200" cap="none" spc="0" normalizeH="0" baseline="0" dirty="0" err="1">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κόστους</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ηλεκτρικής ενέργειας</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endParaRPr kumimoji="0" lang="el-GR"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150 εκατ. €</a:t>
                      </a:r>
                      <a:r>
                        <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val="10000"/>
                  </a:ext>
                </a:extLst>
              </a:tr>
            </a:tbl>
          </a:graphicData>
        </a:graphic>
      </p:graphicFrame>
      <p:sp>
        <p:nvSpPr>
          <p:cNvPr id="47" name="Rectangle 46">
            <a:extLst>
              <a:ext uri="{FF2B5EF4-FFF2-40B4-BE49-F238E27FC236}">
                <a16:creationId xmlns:a16="http://schemas.microsoft.com/office/drawing/2014/main" id="{BB3C1B07-D7AD-E0F9-FAE7-C2E3A4E1B8D0}"/>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000" b="1" kern="1200" dirty="0">
                <a:solidFill>
                  <a:srgbClr val="FFFFFF"/>
                </a:solidFill>
                <a:latin typeface="Calibri" panose="020F0502020204030204" pitchFamily="34" charset="0"/>
                <a:ea typeface="+mn-ea"/>
                <a:cs typeface="Calibri" panose="020F0502020204030204" pitchFamily="34" charset="0"/>
              </a:rPr>
              <a:t>Το κόστος και το όφελος 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Title 2">
            <a:extLst>
              <a:ext uri="{FF2B5EF4-FFF2-40B4-BE49-F238E27FC236}">
                <a16:creationId xmlns:a16="http://schemas.microsoft.com/office/drawing/2014/main" id="{37A17C99-2B55-7BA1-D81C-3A163D325ED6}"/>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80D15B84-EA13-3E06-6036-60D03810CFA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16</a:t>
            </a:fld>
            <a:endParaRPr lang="el-GR"/>
          </a:p>
        </p:txBody>
      </p:sp>
      <p:graphicFrame>
        <p:nvGraphicFramePr>
          <p:cNvPr id="4" name="Content Placeholder 6">
            <a:extLst>
              <a:ext uri="{FF2B5EF4-FFF2-40B4-BE49-F238E27FC236}">
                <a16:creationId xmlns:a16="http://schemas.microsoft.com/office/drawing/2014/main" id="{3F8F8073-6270-5775-07B4-E4BA97EB49B7}"/>
              </a:ext>
            </a:extLst>
          </p:cNvPr>
          <p:cNvGraphicFramePr>
            <a:graphicFrameLocks/>
          </p:cNvGraphicFramePr>
          <p:nvPr>
            <p:extLst>
              <p:ext uri="{D42A27DB-BD31-4B8C-83A1-F6EECF244321}">
                <p14:modId xmlns:p14="http://schemas.microsoft.com/office/powerpoint/2010/main" val="2323449200"/>
              </p:ext>
            </p:extLst>
          </p:nvPr>
        </p:nvGraphicFramePr>
        <p:xfrm>
          <a:off x="4391578"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a:t>
                      </a:r>
                      <a:r>
                        <a:rPr kumimoji="0" lang="en-US"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α</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endPar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300 εκατ. €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val="10000"/>
                  </a:ext>
                </a:extLst>
              </a:tr>
            </a:tbl>
          </a:graphicData>
        </a:graphic>
      </p:graphicFrame>
      <p:sp>
        <p:nvSpPr>
          <p:cNvPr id="3" name="Minus 2"/>
          <p:cNvSpPr/>
          <p:nvPr/>
        </p:nvSpPr>
        <p:spPr>
          <a:xfrm>
            <a:off x="3998680" y="3745512"/>
            <a:ext cx="335360" cy="1212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1206984" y="2393196"/>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Χωρ</a:t>
            </a:r>
            <a:r>
              <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ί</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ς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“Απόλλων”</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17" name="TextBox 16"/>
          <p:cNvSpPr txBox="1"/>
          <p:nvPr/>
        </p:nvSpPr>
        <p:spPr>
          <a:xfrm>
            <a:off x="4428826" y="2355662"/>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Με</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όλλων</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1FD2A27-FD31-7E16-4C35-090B0FE3C44E}"/>
              </a:ext>
            </a:extLst>
          </p:cNvPr>
          <p:cNvSpPr txBox="1"/>
          <p:nvPr/>
        </p:nvSpPr>
        <p:spPr>
          <a:xfrm>
            <a:off x="7167358" y="3402943"/>
            <a:ext cx="47897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rPr>
              <a:t>=</a:t>
            </a:r>
            <a:endParaRPr lang="en-US"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8913448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34">
            <a:extLst>
              <a:ext uri="{FF2B5EF4-FFF2-40B4-BE49-F238E27FC236}">
                <a16:creationId xmlns:a16="http://schemas.microsoft.com/office/drawing/2014/main" id="{B76270C2-A0A5-B943-3923-AF64A6D60819}"/>
              </a:ext>
            </a:extLst>
          </p:cNvPr>
          <p:cNvSpPr txBox="1"/>
          <p:nvPr/>
        </p:nvSpPr>
        <p:spPr>
          <a:xfrm>
            <a:off x="753828" y="3483398"/>
            <a:ext cx="2342734" cy="369332"/>
          </a:xfrm>
          <a:prstGeom prst="rect">
            <a:avLst/>
          </a:prstGeom>
          <a:noFill/>
        </p:spPr>
        <p:txBody>
          <a:bodyPr wrap="square" rtlCol="0">
            <a:spAutoFit/>
          </a:bodyPr>
          <a:lstStyle/>
          <a:p>
            <a:pPr algn="ctr">
              <a:buClrTx/>
              <a:buFontTx/>
              <a:buNone/>
            </a:pPr>
            <a:r>
              <a:rPr lang="zh-CN" altLang="en-US" sz="1800" b="1" kern="1200" dirty="0">
                <a:solidFill>
                  <a:prstClr val="white"/>
                </a:solidFill>
                <a:latin typeface="Calibri"/>
                <a:ea typeface="+mn-ea"/>
                <a:cs typeface="+mn-cs"/>
              </a:rPr>
              <a:t>添加标题</a:t>
            </a:r>
          </a:p>
        </p:txBody>
      </p:sp>
      <p:sp>
        <p:nvSpPr>
          <p:cNvPr id="6" name="Rectangle 5">
            <a:extLst>
              <a:ext uri="{FF2B5EF4-FFF2-40B4-BE49-F238E27FC236}">
                <a16:creationId xmlns:a16="http://schemas.microsoft.com/office/drawing/2014/main" id="{B380A548-AC24-21ED-27FE-EFD475028FB3}"/>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400" b="1" kern="1200" dirty="0">
                <a:solidFill>
                  <a:srgbClr val="FFFFFF"/>
                </a:solidFill>
                <a:latin typeface="Calibri" panose="020F0502020204030204" pitchFamily="34" charset="0"/>
                <a:ea typeface="+mn-ea"/>
                <a:cs typeface="Calibri" panose="020F0502020204030204" pitchFamily="34" charset="0"/>
              </a:rPr>
              <a:t>Τα βασικά χαρακτηριστικά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C7C2C6CD-5E5A-835C-AB62-D5BF63EF5439}"/>
              </a:ext>
            </a:extLst>
          </p:cNvPr>
          <p:cNvSpPr/>
          <p:nvPr/>
        </p:nvSpPr>
        <p:spPr>
          <a:xfrm>
            <a:off x="1925195" y="4096556"/>
            <a:ext cx="9843010" cy="1885303"/>
          </a:xfrm>
          <a:prstGeom prst="rect">
            <a:avLst/>
          </a:prstGeom>
          <a:solidFill>
            <a:schemeClr val="accent1">
              <a:lumMod val="20000"/>
              <a:lumOff val="80000"/>
            </a:schemeClr>
          </a:solidFill>
          <a:ln w="12700">
            <a:solidFill>
              <a:srgbClr val="046A38"/>
            </a:solidFill>
          </a:ln>
        </p:spPr>
        <p:txBody>
          <a:bodyPr wrap="square" lIns="121500" tIns="40500" rIns="54000" bIns="40500" anchor="ctr">
            <a:noAutofit/>
          </a:bodyPr>
          <a:lstStyle/>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Οι σταθμοί ΑΠΕ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που θα επιλεγούν από την διαγωνιστική διαδικασία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αποζημιώνονται από τον ΔΑΠΕΕΠ με λειτουργική ενίσχυση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MWh)</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για 20 έτη</a:t>
            </a:r>
          </a:p>
          <a:p>
            <a:pPr lvl="0">
              <a:buClrTx/>
              <a:defRPr/>
            </a:pP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Σε κάθε περιφέρεια θα συσταθεί μία Ενεργειακή Κοινότητα Πολιτών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όπου θα συμμετέχουν οι ωφελούμενοι</a:t>
            </a:r>
          </a:p>
          <a:p>
            <a:pPr lvl="0">
              <a:buClrTx/>
              <a:defRPr/>
            </a:pPr>
            <a:endPar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Η παραγωγή των σταθμών ΑΠΕ θα συμψηφίζεται μέσω εικονικού ταυτοχρονισμένου συμψηφισμού με τις καταναλώσεις της Ενεργειακής Κοινότητας Πολιτών</a:t>
            </a: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endPar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p:txBody>
      </p:sp>
      <p:sp>
        <p:nvSpPr>
          <p:cNvPr id="4" name="Oval 3">
            <a:extLst>
              <a:ext uri="{FF2B5EF4-FFF2-40B4-BE49-F238E27FC236}">
                <a16:creationId xmlns:a16="http://schemas.microsoft.com/office/drawing/2014/main" id="{D6D26B52-B5FD-996C-7286-568211D8C6FC}"/>
              </a:ext>
            </a:extLst>
          </p:cNvPr>
          <p:cNvSpPr/>
          <p:nvPr/>
        </p:nvSpPr>
        <p:spPr bwMode="gray">
          <a:xfrm>
            <a:off x="1553084" y="4659250"/>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5" name="Rectangle 4">
            <a:extLst>
              <a:ext uri="{FF2B5EF4-FFF2-40B4-BE49-F238E27FC236}">
                <a16:creationId xmlns:a16="http://schemas.microsoft.com/office/drawing/2014/main" id="{29CC28E3-56E1-56F2-0D9A-4714B866008A}"/>
              </a:ext>
            </a:extLst>
          </p:cNvPr>
          <p:cNvSpPr/>
          <p:nvPr/>
        </p:nvSpPr>
        <p:spPr>
          <a:xfrm>
            <a:off x="1935824" y="2416398"/>
            <a:ext cx="9843026" cy="1509257"/>
          </a:xfrm>
          <a:prstGeom prst="rect">
            <a:avLst/>
          </a:prstGeom>
          <a:solidFill>
            <a:schemeClr val="accent1">
              <a:lumMod val="20000"/>
              <a:lumOff val="80000"/>
            </a:schemeClr>
          </a:solidFill>
          <a:ln w="12700">
            <a:solidFill>
              <a:srgbClr val="26890D"/>
            </a:solidFill>
          </a:ln>
        </p:spPr>
        <p:txBody>
          <a:bodyPr wrap="square" lIns="121500" tIns="40500" rIns="54000" bIns="40500" anchor="ctr">
            <a:noAutofit/>
          </a:bodyPr>
          <a:lstStyle/>
          <a:p>
            <a:pPr>
              <a:buClrTx/>
              <a:buFontTx/>
              <a:buNone/>
            </a:pP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Για την κάλυψη των αναγκών ηλεκτρικής ενέργειας των ΟΤΑ, ΓΟΕΒ-ΤΟΕΒ, Ευάλωτων καταναλωτών κάθε Περιφέρειας,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αναπτυχθούν νέοι σταθμοί ΑΠΕ οι οποίοι θα λάβουν ενίσχυση μέσω διαγωνισμών που θα διενεργήσει το ΥΠΕΝ</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Στους διαγωνισμούς θα συμμετέχουν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ώριμα έργα με Οριστική Προσφορά Σύνδεσης (ΟΠΣ)</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Σήμερα έχουμε:</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8</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GW Αιολικά &amp; ΦΒ με ΟΠΣ </a:t>
            </a: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τα οποία δεν έχουν εξασφαλίσει ακόμα τιμή</a:t>
            </a:r>
          </a:p>
        </p:txBody>
      </p:sp>
      <p:sp>
        <p:nvSpPr>
          <p:cNvPr id="7" name="Oval 6">
            <a:extLst>
              <a:ext uri="{FF2B5EF4-FFF2-40B4-BE49-F238E27FC236}">
                <a16:creationId xmlns:a16="http://schemas.microsoft.com/office/drawing/2014/main" id="{34E2CFB7-1940-DAF4-4EE2-55430AE9BDAF}"/>
              </a:ext>
            </a:extLst>
          </p:cNvPr>
          <p:cNvSpPr/>
          <p:nvPr/>
        </p:nvSpPr>
        <p:spPr bwMode="gray">
          <a:xfrm>
            <a:off x="1553084" y="2797458"/>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8" name="Rectangle 7">
            <a:extLst>
              <a:ext uri="{FF2B5EF4-FFF2-40B4-BE49-F238E27FC236}">
                <a16:creationId xmlns:a16="http://schemas.microsoft.com/office/drawing/2014/main" id="{4510D53D-3E8B-0FD8-1CA1-57249BDF1912}"/>
              </a:ext>
            </a:extLst>
          </p:cNvPr>
          <p:cNvSpPr/>
          <p:nvPr/>
        </p:nvSpPr>
        <p:spPr>
          <a:xfrm>
            <a:off x="1935824" y="1449500"/>
            <a:ext cx="9843010" cy="839541"/>
          </a:xfrm>
          <a:prstGeom prst="rect">
            <a:avLst/>
          </a:prstGeom>
          <a:solidFill>
            <a:schemeClr val="accent1">
              <a:lumMod val="20000"/>
              <a:lumOff val="80000"/>
            </a:schemeClr>
          </a:solidFill>
          <a:ln w="12700">
            <a:solidFill>
              <a:srgbClr val="43B02A"/>
            </a:solidFill>
          </a:ln>
        </p:spPr>
        <p:txBody>
          <a:bodyPr wrap="square" lIns="121500" tIns="40500" rIns="54000" bIns="40500" anchor="ctr">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Για τον συμψηφισμό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~1.620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/ετησίως, </a:t>
            </a:r>
            <a:r>
              <a:rPr kumimoji="0" lang="el-GR" altLang="zh-CN" sz="150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θα</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απαιτηθεί</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ενδεικτικά η εγκατάσταση 1,1</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νέων ΦΒ σταθμών με μπαταρίες </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συνολικής χωρητικότητας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1,1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(1h)</a:t>
            </a:r>
            <a:endPar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9" name="Oval 8">
            <a:extLst>
              <a:ext uri="{FF2B5EF4-FFF2-40B4-BE49-F238E27FC236}">
                <a16:creationId xmlns:a16="http://schemas.microsoft.com/office/drawing/2014/main" id="{273C2A55-3AF9-5FED-1C8E-D20BC572AD5A}"/>
              </a:ext>
            </a:extLst>
          </p:cNvPr>
          <p:cNvSpPr/>
          <p:nvPr/>
        </p:nvSpPr>
        <p:spPr bwMode="gray">
          <a:xfrm>
            <a:off x="1553084" y="1604695"/>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4" name="Straight Connector 13">
            <a:extLst>
              <a:ext uri="{FF2B5EF4-FFF2-40B4-BE49-F238E27FC236}">
                <a16:creationId xmlns:a16="http://schemas.microsoft.com/office/drawing/2014/main" id="{42B5F7F8-A283-F51D-4CA3-9172FF27F130}"/>
              </a:ext>
            </a:extLst>
          </p:cNvPr>
          <p:cNvCxnSpPr>
            <a:cxnSpLocks/>
          </p:cNvCxnSpPr>
          <p:nvPr/>
        </p:nvCxnSpPr>
        <p:spPr>
          <a:xfrm>
            <a:off x="1086652" y="1863580"/>
            <a:ext cx="0" cy="3052845"/>
          </a:xfrm>
          <a:prstGeom prst="line">
            <a:avLst/>
          </a:prstGeom>
          <a:noFill/>
          <a:ln w="12700" cap="flat" cmpd="sng" algn="ctr">
            <a:solidFill>
              <a:schemeClr val="tx1"/>
            </a:solidFill>
            <a:prstDash val="solid"/>
          </a:ln>
          <a:effectLst/>
        </p:spPr>
      </p:cxnSp>
      <p:cxnSp>
        <p:nvCxnSpPr>
          <p:cNvPr id="15" name="Straight Connector 14">
            <a:extLst>
              <a:ext uri="{FF2B5EF4-FFF2-40B4-BE49-F238E27FC236}">
                <a16:creationId xmlns:a16="http://schemas.microsoft.com/office/drawing/2014/main" id="{A647A23F-3C66-BC78-6C51-5F0E7A0B5520}"/>
              </a:ext>
            </a:extLst>
          </p:cNvPr>
          <p:cNvCxnSpPr>
            <a:cxnSpLocks/>
          </p:cNvCxnSpPr>
          <p:nvPr/>
        </p:nvCxnSpPr>
        <p:spPr>
          <a:xfrm>
            <a:off x="1086652" y="1863580"/>
            <a:ext cx="466432" cy="0"/>
          </a:xfrm>
          <a:prstGeom prst="line">
            <a:avLst/>
          </a:prstGeom>
          <a:noFill/>
          <a:ln w="12700" cap="flat" cmpd="sng" algn="ctr">
            <a:solidFill>
              <a:schemeClr val="tx1"/>
            </a:solidFill>
            <a:prstDash val="solid"/>
          </a:ln>
          <a:effectLst/>
        </p:spPr>
      </p:cxnSp>
      <p:cxnSp>
        <p:nvCxnSpPr>
          <p:cNvPr id="16" name="Straight Connector 15">
            <a:extLst>
              <a:ext uri="{FF2B5EF4-FFF2-40B4-BE49-F238E27FC236}">
                <a16:creationId xmlns:a16="http://schemas.microsoft.com/office/drawing/2014/main" id="{84D5829A-1F75-E74E-7202-DC059BC7003F}"/>
              </a:ext>
            </a:extLst>
          </p:cNvPr>
          <p:cNvCxnSpPr>
            <a:cxnSpLocks/>
          </p:cNvCxnSpPr>
          <p:nvPr/>
        </p:nvCxnSpPr>
        <p:spPr>
          <a:xfrm>
            <a:off x="1086652" y="3049642"/>
            <a:ext cx="466432" cy="0"/>
          </a:xfrm>
          <a:prstGeom prst="line">
            <a:avLst/>
          </a:prstGeom>
          <a:noFill/>
          <a:ln w="12700" cap="flat" cmpd="sng" algn="ctr">
            <a:solidFill>
              <a:schemeClr val="tx1"/>
            </a:solidFill>
            <a:prstDash val="solid"/>
          </a:ln>
          <a:effectLst/>
        </p:spPr>
      </p:cxnSp>
      <p:cxnSp>
        <p:nvCxnSpPr>
          <p:cNvPr id="17" name="Straight Connector 16">
            <a:extLst>
              <a:ext uri="{FF2B5EF4-FFF2-40B4-BE49-F238E27FC236}">
                <a16:creationId xmlns:a16="http://schemas.microsoft.com/office/drawing/2014/main" id="{10D19080-0E5F-3892-365D-AED5C8C37060}"/>
              </a:ext>
            </a:extLst>
          </p:cNvPr>
          <p:cNvCxnSpPr>
            <a:cxnSpLocks/>
          </p:cNvCxnSpPr>
          <p:nvPr/>
        </p:nvCxnSpPr>
        <p:spPr>
          <a:xfrm>
            <a:off x="1086652" y="4916425"/>
            <a:ext cx="466432" cy="0"/>
          </a:xfrm>
          <a:prstGeom prst="line">
            <a:avLst/>
          </a:prstGeom>
          <a:noFill/>
          <a:ln w="12700" cap="flat" cmpd="sng" algn="ctr">
            <a:solidFill>
              <a:schemeClr val="tx1"/>
            </a:solidFill>
            <a:prstDash val="solid"/>
          </a:ln>
          <a:effectLst/>
        </p:spPr>
      </p:cxnSp>
      <p:sp>
        <p:nvSpPr>
          <p:cNvPr id="12" name="Title 2">
            <a:extLst>
              <a:ext uri="{FF2B5EF4-FFF2-40B4-BE49-F238E27FC236}">
                <a16:creationId xmlns:a16="http://schemas.microsoft.com/office/drawing/2014/main" id="{B1A90309-58B3-D690-94BF-810F5068F3F9}"/>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1B559DE9-D73E-B58A-4D2C-576DD9FD8E62}"/>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17</a:t>
            </a:fld>
            <a:endParaRPr lang="el-GR"/>
          </a:p>
        </p:txBody>
      </p:sp>
    </p:spTree>
    <p:extLst>
      <p:ext uri="{BB962C8B-B14F-4D97-AF65-F5344CB8AC3E}">
        <p14:creationId xmlns:p14="http://schemas.microsoft.com/office/powerpoint/2010/main" val="3407715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接连接符 5">
            <a:extLst>
              <a:ext uri="{FF2B5EF4-FFF2-40B4-BE49-F238E27FC236}">
                <a16:creationId xmlns:a16="http://schemas.microsoft.com/office/drawing/2014/main" id="{3A533821-7AE9-0A6E-5831-EB61A8036CEA}"/>
              </a:ext>
            </a:extLst>
          </p:cNvPr>
          <p:cNvCxnSpPr>
            <a:cxnSpLocks/>
          </p:cNvCxnSpPr>
          <p:nvPr/>
        </p:nvCxnSpPr>
        <p:spPr>
          <a:xfrm>
            <a:off x="565925" y="5673778"/>
            <a:ext cx="11243213" cy="24199"/>
          </a:xfrm>
          <a:prstGeom prst="line">
            <a:avLst/>
          </a:prstGeom>
          <a:noFill/>
          <a:ln w="19050" cap="flat" cmpd="sng" algn="ctr">
            <a:solidFill>
              <a:srgbClr val="53565A"/>
            </a:solidFill>
            <a:prstDash val="solid"/>
            <a:headEnd type="oval"/>
            <a:tailEnd type="oval"/>
          </a:ln>
          <a:effectLst/>
        </p:spPr>
      </p:cxnSp>
      <p:sp>
        <p:nvSpPr>
          <p:cNvPr id="64" name="椭圆 30">
            <a:extLst>
              <a:ext uri="{FF2B5EF4-FFF2-40B4-BE49-F238E27FC236}">
                <a16:creationId xmlns:a16="http://schemas.microsoft.com/office/drawing/2014/main" id="{141A4B95-B00D-065E-1D37-F695B0F20465}"/>
              </a:ext>
            </a:extLst>
          </p:cNvPr>
          <p:cNvSpPr/>
          <p:nvPr/>
        </p:nvSpPr>
        <p:spPr bwMode="gray">
          <a:xfrm>
            <a:off x="693103" y="5523623"/>
            <a:ext cx="238621" cy="238621"/>
          </a:xfrm>
          <a:prstGeom prst="ellipse">
            <a:avLst/>
          </a:prstGeom>
          <a:solidFill>
            <a:sysClr val="window" lastClr="FFFFFF"/>
          </a:solidFill>
          <a:ln w="28575" cmpd="sng" algn="ctr">
            <a:solidFill>
              <a:srgbClr val="000000"/>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Rounded Rectangle 136">
            <a:extLst>
              <a:ext uri="{FF2B5EF4-FFF2-40B4-BE49-F238E27FC236}">
                <a16:creationId xmlns:a16="http://schemas.microsoft.com/office/drawing/2014/main" id="{D7218A19-DEE2-5A5B-B901-85E550429D89}"/>
              </a:ext>
            </a:extLst>
          </p:cNvPr>
          <p:cNvSpPr/>
          <p:nvPr/>
        </p:nvSpPr>
        <p:spPr>
          <a:xfrm>
            <a:off x="736646" y="1592931"/>
            <a:ext cx="3635701" cy="380134"/>
          </a:xfrm>
          <a:prstGeom prst="roundRect">
            <a:avLst>
              <a:gd name="adj" fmla="val 50000"/>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Α</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0" name="椭圆 45">
            <a:extLst>
              <a:ext uri="{FF2B5EF4-FFF2-40B4-BE49-F238E27FC236}">
                <a16:creationId xmlns:a16="http://schemas.microsoft.com/office/drawing/2014/main" id="{863E49F4-3CDD-B174-CBB3-4469BCE9920A}"/>
              </a:ext>
            </a:extLst>
          </p:cNvPr>
          <p:cNvSpPr/>
          <p:nvPr/>
        </p:nvSpPr>
        <p:spPr bwMode="gray">
          <a:xfrm>
            <a:off x="4315621" y="5546254"/>
            <a:ext cx="238621" cy="238621"/>
          </a:xfrm>
          <a:prstGeom prst="ellipse">
            <a:avLst/>
          </a:prstGeom>
          <a:solidFill>
            <a:sysClr val="window" lastClr="FFFFFF"/>
          </a:solidFill>
          <a:ln w="28575" cmpd="sng" algn="ctr">
            <a:solidFill>
              <a:srgbClr val="97999B"/>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ounded Rectangle 136">
            <a:extLst>
              <a:ext uri="{FF2B5EF4-FFF2-40B4-BE49-F238E27FC236}">
                <a16:creationId xmlns:a16="http://schemas.microsoft.com/office/drawing/2014/main" id="{86001DC9-3192-65F2-57F5-27D51F053CBF}"/>
              </a:ext>
            </a:extLst>
          </p:cNvPr>
          <p:cNvSpPr/>
          <p:nvPr/>
        </p:nvSpPr>
        <p:spPr>
          <a:xfrm>
            <a:off x="4410366" y="1592931"/>
            <a:ext cx="3603600" cy="380134"/>
          </a:xfrm>
          <a:prstGeom prst="roundRect">
            <a:avLst>
              <a:gd name="adj" fmla="val 50000"/>
            </a:avLst>
          </a:prstGeom>
          <a:solidFill>
            <a:srgbClr val="9799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kern="1200" dirty="0">
                <a:solidFill>
                  <a:prstClr val="white"/>
                </a:solidFill>
                <a:latin typeface="Helvetica Neue" panose="020B0604020202020204" charset="0"/>
                <a:ea typeface="+mn-ea"/>
                <a:cs typeface="+mn-cs"/>
              </a:rPr>
              <a:t>Φάση Β</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4" name="Rectangle 160">
            <a:extLst>
              <a:ext uri="{FF2B5EF4-FFF2-40B4-BE49-F238E27FC236}">
                <a16:creationId xmlns:a16="http://schemas.microsoft.com/office/drawing/2014/main" id="{203EA973-D570-4BE6-F4EA-94D515536238}"/>
              </a:ext>
            </a:extLst>
          </p:cNvPr>
          <p:cNvSpPr>
            <a:spLocks/>
          </p:cNvSpPr>
          <p:nvPr/>
        </p:nvSpPr>
        <p:spPr>
          <a:xfrm>
            <a:off x="4652054" y="2077712"/>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Προκήρυξη διαγωνισμών για την κατασκευή, λειτουργία, συντήρηση των έργων ΑΠΕ και το συμψηφισμό της ενέργειας με τις καταναλώσεις</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Επιλογή έργων ΑΠΕ με βάση την χαμηλότερη τιμή αποζημίωσης (€/</a:t>
            </a:r>
            <a:r>
              <a:rPr lang="en-US" sz="1500" kern="1200" dirty="0">
                <a:solidFill>
                  <a:schemeClr val="bg1"/>
                </a:solidFill>
                <a:latin typeface="Calibri" panose="020F0502020204030204" pitchFamily="34" charset="0"/>
                <a:ea typeface="+mn-ea"/>
                <a:cs typeface="Calibri" panose="020F0502020204030204" pitchFamily="34" charset="0"/>
              </a:rPr>
              <a:t>MWh)</a:t>
            </a: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Συμβάσεων Λειτουργικής Ενίσχυσης μεταξύ Αναδόχων (Παραγωγών ΑΠΕ) – ΔΑΠΕΕΠ - Ενεργειακών Κοινοτήτων Πολιτών </a:t>
            </a:r>
          </a:p>
        </p:txBody>
      </p:sp>
      <p:sp>
        <p:nvSpPr>
          <p:cNvPr id="76" name="椭圆 65">
            <a:extLst>
              <a:ext uri="{FF2B5EF4-FFF2-40B4-BE49-F238E27FC236}">
                <a16:creationId xmlns:a16="http://schemas.microsoft.com/office/drawing/2014/main" id="{E8250197-57F8-7E93-033C-22A08E9B05D8}"/>
              </a:ext>
            </a:extLst>
          </p:cNvPr>
          <p:cNvSpPr/>
          <p:nvPr/>
        </p:nvSpPr>
        <p:spPr bwMode="gray">
          <a:xfrm>
            <a:off x="7977831" y="5545395"/>
            <a:ext cx="238621" cy="238621"/>
          </a:xfrm>
          <a:prstGeom prst="ellipse">
            <a:avLst/>
          </a:prstGeom>
          <a:solidFill>
            <a:sysClr val="window" lastClr="FFFFFF"/>
          </a:solidFill>
          <a:ln w="28575" cmpd="sng" algn="ctr">
            <a:solidFill>
              <a:schemeClr val="accent1"/>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ounded Rectangle 136">
            <a:extLst>
              <a:ext uri="{FF2B5EF4-FFF2-40B4-BE49-F238E27FC236}">
                <a16:creationId xmlns:a16="http://schemas.microsoft.com/office/drawing/2014/main" id="{18A7B368-28C7-EEE0-3FC3-F092D804FEDB}"/>
              </a:ext>
            </a:extLst>
          </p:cNvPr>
          <p:cNvSpPr/>
          <p:nvPr/>
        </p:nvSpPr>
        <p:spPr>
          <a:xfrm>
            <a:off x="8053550" y="1592931"/>
            <a:ext cx="3603600" cy="380134"/>
          </a:xfrm>
          <a:prstGeom prst="roundRect">
            <a:avLst>
              <a:gd name="adj" fmla="val 50000"/>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Γ</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80" name="Rectangle 160">
            <a:extLst>
              <a:ext uri="{FF2B5EF4-FFF2-40B4-BE49-F238E27FC236}">
                <a16:creationId xmlns:a16="http://schemas.microsoft.com/office/drawing/2014/main" id="{8CA3DD40-50B1-3B8D-66F5-5A1C36CF04CB}"/>
              </a:ext>
            </a:extLst>
          </p:cNvPr>
          <p:cNvSpPr>
            <a:spLocks/>
          </p:cNvSpPr>
          <p:nvPr/>
        </p:nvSpPr>
        <p:spPr>
          <a:xfrm>
            <a:off x="8270930" y="207771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Κατασκευή των έργων</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Ηλέκτριση των έργων στο Σύστημα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a:t>
            </a:r>
            <a:r>
              <a:rPr lang="el-GR" sz="1500" kern="1200" dirty="0">
                <a:solidFill>
                  <a:schemeClr val="bg1"/>
                </a:solidFill>
                <a:latin typeface="Calibri" panose="020F0502020204030204" pitchFamily="34" charset="0"/>
                <a:cs typeface="Calibri" panose="020F0502020204030204" pitchFamily="34" charset="0"/>
              </a:rPr>
              <a:t>Συμβάσεων</a:t>
            </a:r>
            <a:r>
              <a:rPr lang="el-GR" sz="1500" kern="1200" dirty="0">
                <a:solidFill>
                  <a:schemeClr val="bg1"/>
                </a:solidFill>
                <a:latin typeface="Calibri" panose="020F0502020204030204" pitchFamily="34" charset="0"/>
                <a:ea typeface="+mn-ea"/>
                <a:cs typeface="Calibri" panose="020F0502020204030204" pitchFamily="34" charset="0"/>
              </a:rPr>
              <a:t> Συμψηφισμού μεταξύ Ενεργειακών Κοινοτήτων Πολιτών – Προμηθευτή Ηλεκτρικής Ενέργειας – Ανάδοχων (Παραγωγών ΑΠΕ)</a:t>
            </a:r>
          </a:p>
        </p:txBody>
      </p:sp>
      <p:cxnSp>
        <p:nvCxnSpPr>
          <p:cNvPr id="81" name="Straight Connector 154">
            <a:extLst>
              <a:ext uri="{FF2B5EF4-FFF2-40B4-BE49-F238E27FC236}">
                <a16:creationId xmlns:a16="http://schemas.microsoft.com/office/drawing/2014/main" id="{25544232-C6C0-BC0E-019D-9B773FCAB7DC}"/>
              </a:ext>
            </a:extLst>
          </p:cNvPr>
          <p:cNvCxnSpPr>
            <a:cxnSpLocks/>
            <a:stCxn id="64" idx="0"/>
          </p:cNvCxnSpPr>
          <p:nvPr/>
        </p:nvCxnSpPr>
        <p:spPr>
          <a:xfrm flipV="1">
            <a:off x="812414" y="1782998"/>
            <a:ext cx="0" cy="3740625"/>
          </a:xfrm>
          <a:prstGeom prst="line">
            <a:avLst/>
          </a:prstGeom>
          <a:noFill/>
          <a:ln w="19050" cap="rnd" cmpd="sng" algn="ctr">
            <a:solidFill>
              <a:srgbClr val="000000"/>
            </a:solidFill>
            <a:prstDash val="sysDot"/>
          </a:ln>
          <a:effectLst/>
        </p:spPr>
      </p:cxnSp>
      <p:cxnSp>
        <p:nvCxnSpPr>
          <p:cNvPr id="83" name="Straight Connector 154">
            <a:extLst>
              <a:ext uri="{FF2B5EF4-FFF2-40B4-BE49-F238E27FC236}">
                <a16:creationId xmlns:a16="http://schemas.microsoft.com/office/drawing/2014/main" id="{47268123-3483-03AD-D93D-7ABF3C907E34}"/>
              </a:ext>
            </a:extLst>
          </p:cNvPr>
          <p:cNvCxnSpPr>
            <a:cxnSpLocks/>
            <a:stCxn id="70" idx="0"/>
            <a:endCxn id="71" idx="1"/>
          </p:cNvCxnSpPr>
          <p:nvPr/>
        </p:nvCxnSpPr>
        <p:spPr>
          <a:xfrm flipH="1" flipV="1">
            <a:off x="4410366" y="1782998"/>
            <a:ext cx="24566" cy="3763256"/>
          </a:xfrm>
          <a:prstGeom prst="line">
            <a:avLst/>
          </a:prstGeom>
          <a:noFill/>
          <a:ln w="19050" cap="rnd" cmpd="sng" algn="ctr">
            <a:solidFill>
              <a:srgbClr val="97999B"/>
            </a:solidFill>
            <a:prstDash val="sysDot"/>
          </a:ln>
          <a:effectLst/>
        </p:spPr>
      </p:cxnSp>
      <p:cxnSp>
        <p:nvCxnSpPr>
          <p:cNvPr id="85" name="Straight Connector 154">
            <a:extLst>
              <a:ext uri="{FF2B5EF4-FFF2-40B4-BE49-F238E27FC236}">
                <a16:creationId xmlns:a16="http://schemas.microsoft.com/office/drawing/2014/main" id="{D417D452-AF20-7CBF-E0F7-9558BF1F8067}"/>
              </a:ext>
            </a:extLst>
          </p:cNvPr>
          <p:cNvCxnSpPr>
            <a:cxnSpLocks/>
            <a:stCxn id="76" idx="0"/>
            <a:endCxn id="77" idx="1"/>
          </p:cNvCxnSpPr>
          <p:nvPr/>
        </p:nvCxnSpPr>
        <p:spPr>
          <a:xfrm flipH="1" flipV="1">
            <a:off x="8053550" y="1782998"/>
            <a:ext cx="43592" cy="3762397"/>
          </a:xfrm>
          <a:prstGeom prst="line">
            <a:avLst/>
          </a:prstGeom>
          <a:noFill/>
          <a:ln w="19050" cap="rnd" cmpd="sng" algn="ctr">
            <a:solidFill>
              <a:schemeClr val="accent1"/>
            </a:solidFill>
            <a:prstDash val="sysDot"/>
          </a:ln>
          <a:effectLst/>
        </p:spPr>
      </p:cxnSp>
      <p:sp>
        <p:nvSpPr>
          <p:cNvPr id="68" name="Rectangle 160">
            <a:extLst>
              <a:ext uri="{FF2B5EF4-FFF2-40B4-BE49-F238E27FC236}">
                <a16:creationId xmlns:a16="http://schemas.microsoft.com/office/drawing/2014/main" id="{52BBEBA2-156D-EA51-C028-01BAA9B5022E}"/>
              </a:ext>
            </a:extLst>
          </p:cNvPr>
          <p:cNvSpPr>
            <a:spLocks/>
          </p:cNvSpPr>
          <p:nvPr/>
        </p:nvSpPr>
        <p:spPr>
          <a:xfrm>
            <a:off x="977888" y="206704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285750" indent="-28575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285750" indent="-28575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Σύσταση Ενεργειακών Κοινοτήτων Πολιτών ανά Περιφέρεια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Ανάλυση προφίλ κατανάλωσης και ενεργειακών αναγκών </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err="1">
                <a:solidFill>
                  <a:schemeClr val="bg1"/>
                </a:solidFill>
                <a:latin typeface="Calibri" panose="020F0502020204030204" pitchFamily="34" charset="0"/>
                <a:ea typeface="+mn-ea"/>
                <a:cs typeface="Calibri" panose="020F0502020204030204" pitchFamily="34" charset="0"/>
              </a:rPr>
              <a:t>Διαστασιολόγηση</a:t>
            </a:r>
            <a:r>
              <a:rPr lang="el-GR" sz="1500" kern="1200" dirty="0">
                <a:solidFill>
                  <a:schemeClr val="bg1"/>
                </a:solidFill>
                <a:latin typeface="Calibri" panose="020F0502020204030204" pitchFamily="34" charset="0"/>
                <a:ea typeface="+mn-ea"/>
                <a:cs typeface="Calibri" panose="020F0502020204030204" pitchFamily="34" charset="0"/>
              </a:rPr>
              <a:t> απαιτούμενων έργων ΑΠΕ</a:t>
            </a:r>
          </a:p>
          <a:p>
            <a:pPr>
              <a:buClrTx/>
            </a:pPr>
            <a:endParaRPr lang="el-GR" sz="1500" kern="1200" dirty="0">
              <a:solidFill>
                <a:schemeClr val="bg1"/>
              </a:solidFill>
              <a:latin typeface="Calibri" panose="020F0502020204030204" pitchFamily="34" charset="0"/>
              <a:ea typeface="+mn-ea"/>
              <a:cs typeface="Calibri" panose="020F0502020204030204" pitchFamily="34" charset="0"/>
            </a:endParaRPr>
          </a:p>
          <a:p>
            <a:pPr algn="ctr">
              <a:buClrTx/>
            </a:pPr>
            <a:endParaRPr lang="el-GR" sz="1500" b="1" kern="1200" dirty="0">
              <a:solidFill>
                <a:schemeClr val="bg1"/>
              </a:solidFill>
              <a:latin typeface="Calibri" panose="020F0502020204030204" pitchFamily="34" charset="0"/>
              <a:ea typeface="+mn-ea"/>
              <a:cs typeface="Calibri" panose="020F0502020204030204" pitchFamily="34" charset="0"/>
            </a:endParaRPr>
          </a:p>
          <a:p>
            <a:pPr algn="ctr">
              <a:buClrTx/>
            </a:pPr>
            <a:r>
              <a:rPr lang="el-GR" sz="1500" b="1" kern="1200" dirty="0">
                <a:solidFill>
                  <a:schemeClr val="bg1"/>
                </a:solidFill>
                <a:latin typeface="Calibri" panose="020F0502020204030204" pitchFamily="34" charset="0"/>
                <a:ea typeface="+mn-ea"/>
                <a:cs typeface="Calibri" panose="020F0502020204030204" pitchFamily="34" charset="0"/>
              </a:rPr>
              <a:t>Προκήρυξη ανοιχτού διαγωνισμού για συμβουλευτικές υπηρεσίες προς υποστήριξη των ΟΤΑ</a:t>
            </a:r>
          </a:p>
        </p:txBody>
      </p:sp>
      <p:sp>
        <p:nvSpPr>
          <p:cNvPr id="6" name="Title 2">
            <a:extLst>
              <a:ext uri="{FF2B5EF4-FFF2-40B4-BE49-F238E27FC236}">
                <a16:creationId xmlns:a16="http://schemas.microsoft.com/office/drawing/2014/main" id="{C2A3983A-FE49-5A27-5326-24E9C95853ED}"/>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37581CBF-04B4-24DA-FBCB-3339B541D44B}"/>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18</a:t>
            </a:fld>
            <a:endParaRPr lang="el-GR"/>
          </a:p>
        </p:txBody>
      </p:sp>
      <p:sp>
        <p:nvSpPr>
          <p:cNvPr id="17" name="Rectangle 16">
            <a:extLst>
              <a:ext uri="{FF2B5EF4-FFF2-40B4-BE49-F238E27FC236}">
                <a16:creationId xmlns:a16="http://schemas.microsoft.com/office/drawing/2014/main" id="{2FA3B51E-648E-D6D6-BD18-D47DAA343838}"/>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Χρονοδιάγραμμα Υλοποίησης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3D42AB3D-0F48-5F01-C50A-840459861FEC}"/>
              </a:ext>
            </a:extLst>
          </p:cNvPr>
          <p:cNvSpPr/>
          <p:nvPr/>
        </p:nvSpPr>
        <p:spPr>
          <a:xfrm>
            <a:off x="86618" y="5325759"/>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2023</a:t>
            </a:r>
          </a:p>
        </p:txBody>
      </p:sp>
      <p:sp>
        <p:nvSpPr>
          <p:cNvPr id="22" name="Rectangle 21">
            <a:extLst>
              <a:ext uri="{FF2B5EF4-FFF2-40B4-BE49-F238E27FC236}">
                <a16:creationId xmlns:a16="http://schemas.microsoft.com/office/drawing/2014/main" id="{8559E06F-53C3-1FBD-D479-1D59EF474912}"/>
              </a:ext>
            </a:extLst>
          </p:cNvPr>
          <p:cNvSpPr/>
          <p:nvPr/>
        </p:nvSpPr>
        <p:spPr>
          <a:xfrm>
            <a:off x="11589717" y="5296121"/>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2026</a:t>
            </a:r>
          </a:p>
        </p:txBody>
      </p:sp>
      <p:sp>
        <p:nvSpPr>
          <p:cNvPr id="19" name="Rectangle 18">
            <a:extLst>
              <a:ext uri="{FF2B5EF4-FFF2-40B4-BE49-F238E27FC236}">
                <a16:creationId xmlns:a16="http://schemas.microsoft.com/office/drawing/2014/main" id="{7929A8BA-04A7-6180-AEE9-408BC9997DEE}"/>
              </a:ext>
            </a:extLst>
          </p:cNvPr>
          <p:cNvSpPr/>
          <p:nvPr/>
        </p:nvSpPr>
        <p:spPr>
          <a:xfrm>
            <a:off x="977887" y="5466475"/>
            <a:ext cx="10531419" cy="338554"/>
          </a:xfrm>
          <a:prstGeom prst="rect">
            <a:avLst/>
          </a:prstGeom>
          <a:solidFill>
            <a:schemeClr val="bg2"/>
          </a:solidFill>
          <a:ln w="9525" cap="rnd">
            <a:solidFill>
              <a:srgbClr val="43B02A"/>
            </a:solidFill>
          </a:ln>
        </p:spPr>
        <p:txBody>
          <a:bodyPr wrap="square">
            <a:spAutoFit/>
          </a:bodyPr>
          <a:lstStyle/>
          <a:p>
            <a:pPr algn="ctr"/>
            <a:r>
              <a:rPr lang="el-GR" sz="1600" b="1" dirty="0">
                <a:solidFill>
                  <a:schemeClr val="bg1"/>
                </a:solidFill>
              </a:rPr>
              <a:t>36 μήνες</a:t>
            </a:r>
            <a:endParaRPr lang="en-US" sz="1600" b="1" dirty="0">
              <a:solidFill>
                <a:schemeClr val="bg1"/>
              </a:solidFill>
            </a:endParaRPr>
          </a:p>
        </p:txBody>
      </p:sp>
    </p:spTree>
    <p:extLst>
      <p:ext uri="{BB962C8B-B14F-4D97-AF65-F5344CB8AC3E}">
        <p14:creationId xmlns:p14="http://schemas.microsoft.com/office/powerpoint/2010/main" val="1314184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19</a:t>
            </a:fld>
            <a:endParaRPr lang="el-GR"/>
          </a:p>
        </p:txBody>
      </p:sp>
      <p:sp>
        <p:nvSpPr>
          <p:cNvPr id="3" name="Rectangle 2">
            <a:extLst>
              <a:ext uri="{FF2B5EF4-FFF2-40B4-BE49-F238E27FC236}">
                <a16:creationId xmlns:a16="http://schemas.microsoft.com/office/drawing/2014/main" id="{918FDF29-8377-ECC8-E916-6ECDD1CE5DFB}"/>
              </a:ext>
            </a:extLst>
          </p:cNvPr>
          <p:cNvSpPr/>
          <p:nvPr/>
        </p:nvSpPr>
        <p:spPr>
          <a:xfrm>
            <a:off x="840396" y="1586549"/>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lvl="1"/>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lvl="1"/>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Σημαντική μείωση στα κόστη ηλεκτρικής ενέργειας των ωφελούμενων</a:t>
            </a:r>
          </a:p>
          <a:p>
            <a:pPr lvl="0" algn="ctr" defTabSz="1219170" eaLnBrk="0" fontAlgn="base" hangingPunct="0">
              <a:spcBef>
                <a:spcPts val="1200"/>
              </a:spcBef>
              <a:spcAft>
                <a:spcPts val="800"/>
              </a:spcAft>
            </a:pPr>
            <a:endParaRPr lang="en-US" sz="1300" dirty="0">
              <a:solidFill>
                <a:schemeClr val="bg1"/>
              </a:solidFill>
            </a:endParaRPr>
          </a:p>
        </p:txBody>
      </p:sp>
      <p:sp>
        <p:nvSpPr>
          <p:cNvPr id="4" name="Rectangle 3">
            <a:extLst>
              <a:ext uri="{FF2B5EF4-FFF2-40B4-BE49-F238E27FC236}">
                <a16:creationId xmlns:a16="http://schemas.microsoft.com/office/drawing/2014/main" id="{047F175F-C01D-788D-7C70-08DEEBB45861}"/>
              </a:ext>
            </a:extLst>
          </p:cNvPr>
          <p:cNvSpPr/>
          <p:nvPr/>
        </p:nvSpPr>
        <p:spPr>
          <a:xfrm>
            <a:off x="6065667" y="1586549"/>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marL="228600" lvl="1" defTabSz="1219170" eaLnBrk="0" fontAlgn="base" hangingPunct="0"/>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Κίνητρα για εξοικονόμηση ενέργειας για τη περαιτέρω μείωση του κόστους ηλεκτρικής ενέργειας από τους ωφελούμενους</a:t>
            </a:r>
          </a:p>
        </p:txBody>
      </p:sp>
      <p:sp>
        <p:nvSpPr>
          <p:cNvPr id="6" name="Rectangle 5">
            <a:extLst>
              <a:ext uri="{FF2B5EF4-FFF2-40B4-BE49-F238E27FC236}">
                <a16:creationId xmlns:a16="http://schemas.microsoft.com/office/drawing/2014/main" id="{698408F2-91D6-9278-AC4A-64327381DA89}"/>
              </a:ext>
            </a:extLst>
          </p:cNvPr>
          <p:cNvSpPr/>
          <p:nvPr/>
        </p:nvSpPr>
        <p:spPr>
          <a:xfrm>
            <a:off x="840396" y="3570518"/>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defTabSz="1219170" eaLnBrk="0" fontAlgn="base" hangingPunct="0">
              <a:spcBef>
                <a:spcPts val="1200"/>
              </a:spcBef>
              <a:spcAft>
                <a:spcPts val="800"/>
              </a:spcAft>
            </a:pPr>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Μείωση των ληξιπρόθεσμων οφειλών των ωφελούμενων προς τους Προμηθευτές</a:t>
            </a:r>
          </a:p>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7" name="Rectangle 6">
            <a:extLst>
              <a:ext uri="{FF2B5EF4-FFF2-40B4-BE49-F238E27FC236}">
                <a16:creationId xmlns:a16="http://schemas.microsoft.com/office/drawing/2014/main" id="{10FCCC15-0160-5A51-1AD2-634300B5B641}"/>
              </a:ext>
            </a:extLst>
          </p:cNvPr>
          <p:cNvSpPr/>
          <p:nvPr/>
        </p:nvSpPr>
        <p:spPr>
          <a:xfrm>
            <a:off x="6065667" y="3570518"/>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Καμιά επιβάρυνση των λοιπών καταναλωτών ηλεκτρικής ενέργειας</a:t>
            </a: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13" name="Rectangle 12">
            <a:extLst>
              <a:ext uri="{FF2B5EF4-FFF2-40B4-BE49-F238E27FC236}">
                <a16:creationId xmlns:a16="http://schemas.microsoft.com/office/drawing/2014/main" id="{F42A1BFF-E3C7-994F-0DA6-331F78433E5A}"/>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rgbClr val="FFFFFF"/>
                </a:solidFill>
                <a:latin typeface="Calibri" panose="020F0502020204030204" pitchFamily="34" charset="0"/>
                <a:ea typeface="+mn-ea"/>
                <a:cs typeface="Calibri" panose="020F0502020204030204" pitchFamily="34" charset="0"/>
              </a:rPr>
              <a:t>Επ</a:t>
            </a:r>
            <a:r>
              <a:rPr lang="en-US" sz="2000" b="1" kern="1200" dirty="0" err="1">
                <a:solidFill>
                  <a:srgbClr val="FFFFFF"/>
                </a:solidFill>
                <a:latin typeface="Calibri" panose="020F0502020204030204" pitchFamily="34" charset="0"/>
                <a:ea typeface="+mn-ea"/>
                <a:cs typeface="Calibri" panose="020F0502020204030204" pitchFamily="34" charset="0"/>
              </a:rPr>
              <a:t>ιδιώξεις</a:t>
            </a:r>
            <a:r>
              <a:rPr lang="en-US" sz="2000" b="1" kern="1200" dirty="0">
                <a:solidFill>
                  <a:srgbClr val="FFFFFF"/>
                </a:solidFill>
                <a:latin typeface="Calibri" panose="020F0502020204030204" pitchFamily="34" charset="0"/>
                <a:ea typeface="+mn-ea"/>
                <a:cs typeface="Calibri" panose="020F0502020204030204" pitchFamily="34" charset="0"/>
              </a:rPr>
              <a:t> </a:t>
            </a:r>
            <a:r>
              <a:rPr lang="el-GR" sz="2000" b="1" kern="1200" dirty="0">
                <a:solidFill>
                  <a:srgbClr val="FFFFFF"/>
                </a:solidFill>
                <a:latin typeface="Calibri" panose="020F0502020204030204" pitchFamily="34" charset="0"/>
                <a:ea typeface="+mn-ea"/>
                <a:cs typeface="Calibri" panose="020F0502020204030204" pitchFamily="34" charset="0"/>
              </a:rPr>
              <a:t>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72122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13796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6" name="Google Shape;196;p5"/>
          <p:cNvSpPr txBox="1">
            <a:spLocks noGrp="1"/>
          </p:cNvSpPr>
          <p:nvPr>
            <p:ph type="title"/>
          </p:nvPr>
        </p:nvSpPr>
        <p:spPr>
          <a:xfrm>
            <a:off x="278769" y="370635"/>
            <a:ext cx="8008513" cy="5184101"/>
          </a:xfrm>
          <a:prstGeom prst="rect">
            <a:avLst/>
          </a:prstGeom>
          <a:noFill/>
          <a:ln>
            <a:noFill/>
          </a:ln>
        </p:spPr>
        <p:txBody>
          <a:bodyPr spcFirstLastPara="1" wrap="square" lIns="0" tIns="13325" rIns="0" bIns="0" anchor="t" anchorCtr="0">
            <a:spAutoFit/>
          </a:bodyPr>
          <a:lstStyle/>
          <a:p>
            <a:pPr marL="12700" marR="0" lvl="0" rtl="0">
              <a:lnSpc>
                <a:spcPct val="100000"/>
              </a:lnSpc>
              <a:spcBef>
                <a:spcPts val="0"/>
              </a:spcBef>
              <a:spcAft>
                <a:spcPts val="0"/>
              </a:spcAft>
            </a:pPr>
            <a:r>
              <a:rPr lang="el-GR" sz="2600" dirty="0">
                <a:solidFill>
                  <a:srgbClr val="FFFFFF"/>
                </a:solidFill>
                <a:latin typeface="+mj-lt"/>
                <a:ea typeface="Verdana"/>
                <a:sym typeface="Verdana"/>
              </a:rPr>
              <a:t>1. 	Νέα τιμολόγια ρεύματος στη Χαμηλή Τάση </a:t>
            </a:r>
            <a:br>
              <a:rPr lang="el-GR" sz="2600" dirty="0">
                <a:solidFill>
                  <a:srgbClr val="FFFFFF"/>
                </a:solidFill>
                <a:latin typeface="+mj-lt"/>
                <a:ea typeface="Verdana"/>
                <a:sym typeface="Verdana"/>
              </a:rPr>
            </a:b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2. 	</a:t>
            </a:r>
            <a:r>
              <a:rPr lang="el-GR" sz="2600" dirty="0">
                <a:solidFill>
                  <a:srgbClr val="FFFFFF"/>
                </a:solidFill>
                <a:latin typeface="+mj-lt"/>
                <a:ea typeface="Verdana"/>
              </a:rPr>
              <a:t>Έκτακτη ενίσχυση ενεργειακά ευάλωτων</a:t>
            </a:r>
            <a:br>
              <a:rPr lang="el-GR" sz="2600" dirty="0">
                <a:solidFill>
                  <a:srgbClr val="FFFFFF"/>
                </a:solidFill>
                <a:latin typeface="+mj-lt"/>
                <a:ea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3. 	</a:t>
            </a:r>
            <a:r>
              <a:rPr lang="el-GR" sz="2600" dirty="0">
                <a:solidFill>
                  <a:srgbClr val="FFFFFF"/>
                </a:solidFill>
                <a:latin typeface="+mj-lt"/>
                <a:ea typeface="Verdana"/>
                <a:cs typeface="Verdana"/>
                <a:sym typeface="Verdana"/>
              </a:rPr>
              <a:t>Νέο </a:t>
            </a:r>
            <a:r>
              <a:rPr lang="el-GR" sz="2600" b="0" u="none" strike="noStrike" cap="none" dirty="0">
                <a:solidFill>
                  <a:srgbClr val="FFFFFF"/>
                </a:solidFill>
                <a:latin typeface="+mj-lt"/>
                <a:ea typeface="Verdana"/>
                <a:cs typeface="Verdana"/>
                <a:sym typeface="Verdana"/>
              </a:rPr>
              <a:t>τιμολόγιο ηλεκτρικής ενέργειας για τις 	Πολύτεκνες Οικογένειες</a:t>
            </a:r>
            <a:br>
              <a:rPr lang="el-GR" sz="2600" b="0" u="none" strike="noStrike" cap="none" dirty="0">
                <a:solidFill>
                  <a:srgbClr val="FFFFFF"/>
                </a:solidFill>
                <a:latin typeface="+mj-lt"/>
                <a:ea typeface="Verdana"/>
                <a:cs typeface="Verdana"/>
                <a:sym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4.	Αντιμετώπιση </a:t>
            </a:r>
            <a:r>
              <a:rPr lang="el-GR" sz="2600" b="0" u="none" strike="noStrike" cap="none" dirty="0" err="1">
                <a:solidFill>
                  <a:srgbClr val="FFFFFF"/>
                </a:solidFill>
                <a:latin typeface="+mj-lt"/>
                <a:ea typeface="Verdana"/>
                <a:cs typeface="Verdana"/>
                <a:sym typeface="Verdana"/>
              </a:rPr>
              <a:t>ρευματοκλοπών</a:t>
            </a:r>
            <a:r>
              <a:rPr lang="el-GR" sz="2600" b="0" u="none" strike="noStrike" cap="none" dirty="0">
                <a:solidFill>
                  <a:srgbClr val="FFFFFF"/>
                </a:solidFill>
                <a:latin typeface="+mj-lt"/>
                <a:ea typeface="Verdana"/>
                <a:cs typeface="Verdana"/>
                <a:sym typeface="Verdana"/>
              </a:rPr>
              <a:t> </a:t>
            </a:r>
            <a:br>
              <a:rPr lang="el-GR" sz="2600" b="0" u="none" strike="noStrike" cap="none" dirty="0">
                <a:solidFill>
                  <a:srgbClr val="FFFFFF"/>
                </a:solidFill>
                <a:latin typeface="+mj-lt"/>
                <a:ea typeface="Verdana"/>
                <a:cs typeface="Verdana"/>
                <a:sym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5. 	</a:t>
            </a:r>
            <a:r>
              <a:rPr lang="el-GR" sz="2600" dirty="0">
                <a:solidFill>
                  <a:srgbClr val="FFFFFF"/>
                </a:solidFill>
                <a:latin typeface="+mj-lt"/>
                <a:ea typeface="Verdana"/>
                <a:sym typeface="Verdana"/>
              </a:rPr>
              <a:t>Αντιμετώπιση στρατηγικών κακοπληρωτών</a:t>
            </a:r>
            <a:br>
              <a:rPr lang="el-GR" sz="2600" dirty="0">
                <a:solidFill>
                  <a:srgbClr val="FFFFFF"/>
                </a:solidFill>
                <a:latin typeface="+mj-lt"/>
                <a:ea typeface="Verdana"/>
                <a:sym typeface="Verdana"/>
              </a:rPr>
            </a:b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6. 	</a:t>
            </a:r>
            <a:r>
              <a:rPr lang="el-GR" sz="2600" b="0" u="none" strike="noStrike" cap="none" dirty="0">
                <a:latin typeface="+mj-lt"/>
                <a:ea typeface="Verdana"/>
                <a:cs typeface="Verdana"/>
                <a:sym typeface="Verdana"/>
              </a:rPr>
              <a:t>Πρόγραμμα «ΑΠΟΛΛΩΝ»</a:t>
            </a:r>
            <a:br>
              <a:rPr lang="el-GR" sz="2400" dirty="0">
                <a:solidFill>
                  <a:srgbClr val="FFFFFF"/>
                </a:solidFill>
                <a:latin typeface="Helvetica Neue" panose="020B0604020202020204" charset="0"/>
                <a:ea typeface="Verdana"/>
                <a:sym typeface="Verdana"/>
              </a:rPr>
            </a:br>
            <a:endParaRPr sz="2400" dirty="0">
              <a:solidFill>
                <a:srgbClr val="FFFFFF"/>
              </a:solidFill>
              <a:latin typeface="Helvetica Neue" panose="020B0604020202020204" charset="0"/>
              <a:ea typeface="Verdana"/>
              <a:sym typeface="Verdana"/>
            </a:endParaRPr>
          </a:p>
        </p:txBody>
      </p:sp>
      <p:pic>
        <p:nvPicPr>
          <p:cNvPr id="197" name="Google Shape;197;p5"/>
          <p:cNvPicPr preferRelativeResize="0"/>
          <p:nvPr/>
        </p:nvPicPr>
        <p:blipFill rotWithShape="1">
          <a:blip r:embed="rId3">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id="{CE5BF726-9188-047A-8F70-27E198EFCDA3}"/>
              </a:ext>
            </a:extLst>
          </p:cNvPr>
          <p:cNvSpPr>
            <a:spLocks noGrp="1"/>
          </p:cNvSpPr>
          <p:nvPr>
            <p:ph type="sldNum" sz="quarter" idx="10"/>
          </p:nvPr>
        </p:nvSpPr>
        <p:spPr/>
        <p:txBody>
          <a:bodyPr/>
          <a:lstStyle/>
          <a:p>
            <a:fld id="{B764D7DB-E97F-4AF7-93C5-515654AF83C8}" type="slidenum">
              <a:rPr lang="en-US" smtClean="0"/>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4" name="Google Shape;194;p5"/>
          <p:cNvPicPr preferRelativeResize="0"/>
          <p:nvPr/>
        </p:nvPicPr>
        <p:blipFill rotWithShape="1">
          <a:blip r:embed="rId3">
            <a:alphaModFix/>
          </a:blip>
          <a:srcRect/>
          <a:stretch/>
        </p:blipFill>
        <p:spPr>
          <a:xfrm>
            <a:off x="10218419" y="5173979"/>
            <a:ext cx="1188720" cy="1193292"/>
          </a:xfrm>
          <a:prstGeom prst="rect">
            <a:avLst/>
          </a:prstGeom>
          <a:noFill/>
          <a:ln>
            <a:noFill/>
          </a:ln>
        </p:spPr>
      </p:pic>
      <p:sp>
        <p:nvSpPr>
          <p:cNvPr id="196" name="Google Shape;196;p5"/>
          <p:cNvSpPr txBox="1">
            <a:spLocks noGrp="1"/>
          </p:cNvSpPr>
          <p:nvPr>
            <p:ph type="title"/>
          </p:nvPr>
        </p:nvSpPr>
        <p:spPr>
          <a:xfrm>
            <a:off x="678872" y="2923102"/>
            <a:ext cx="5874327" cy="536675"/>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r>
              <a:rPr lang="el-GR" sz="3400" b="1" dirty="0">
                <a:solidFill>
                  <a:srgbClr val="FFFFFF"/>
                </a:solidFill>
                <a:latin typeface="+mn-lt"/>
                <a:ea typeface="Verdana"/>
                <a:sym typeface="Verdana"/>
              </a:rPr>
              <a:t>Παράρτημα</a:t>
            </a:r>
            <a:endParaRPr sz="3400" b="1" dirty="0">
              <a:solidFill>
                <a:srgbClr val="FFFFFF"/>
              </a:solidFill>
              <a:latin typeface="+mn-lt"/>
              <a:ea typeface="Verdana"/>
              <a:sym typeface="Verdana"/>
            </a:endParaRPr>
          </a:p>
        </p:txBody>
      </p:sp>
      <p:pic>
        <p:nvPicPr>
          <p:cNvPr id="197" name="Google Shape;197;p5"/>
          <p:cNvPicPr preferRelativeResize="0"/>
          <p:nvPr/>
        </p:nvPicPr>
        <p:blipFill rotWithShape="1">
          <a:blip r:embed="rId4">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id="{B2394497-E1B1-873D-8C8C-4CAC2BD3088E}"/>
              </a:ext>
            </a:extLst>
          </p:cNvPr>
          <p:cNvSpPr>
            <a:spLocks noGrp="1"/>
          </p:cNvSpPr>
          <p:nvPr>
            <p:ph type="sldNum" sz="quarter" idx="10"/>
          </p:nvPr>
        </p:nvSpPr>
        <p:spPr/>
        <p:txBody>
          <a:bodyPr/>
          <a:lstStyle/>
          <a:p>
            <a:fld id="{B764D7DB-E97F-4AF7-93C5-515654AF83C8}" type="slidenum">
              <a:rPr lang="en-US" smtClean="0"/>
              <a:t>20</a:t>
            </a:fld>
            <a:endParaRPr lang="en-US"/>
          </a:p>
        </p:txBody>
      </p:sp>
    </p:spTree>
    <p:extLst>
      <p:ext uri="{BB962C8B-B14F-4D97-AF65-F5344CB8AC3E}">
        <p14:creationId xmlns:p14="http://schemas.microsoft.com/office/powerpoint/2010/main" val="204569238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34866-6419-34F3-5809-E850CAE650CF}"/>
              </a:ext>
            </a:extLst>
          </p:cNvPr>
          <p:cNvSpPr txBox="1"/>
          <p:nvPr/>
        </p:nvSpPr>
        <p:spPr>
          <a:xfrm>
            <a:off x="450495" y="2343148"/>
            <a:ext cx="6957178" cy="3200876"/>
          </a:xfrm>
          <a:prstGeom prst="rect">
            <a:avLst/>
          </a:prstGeom>
          <a:noFill/>
        </p:spPr>
        <p:txBody>
          <a:bodyPr wrap="square" rtlCol="0">
            <a:spAutoFit/>
          </a:bodyPr>
          <a:lstStyle/>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r>
              <a:rPr lang="el-GR" sz="1600" b="1" dirty="0">
                <a:solidFill>
                  <a:srgbClr val="002060"/>
                </a:solidFill>
                <a:latin typeface="Helvetica Neue" panose="02000503000000020004" pitchFamily="2" charset="0"/>
              </a:rPr>
              <a:t>Έλεγχος κριτηρίων</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τους έγγαμους το όριο του ετήσιου οικογενειακού εισοδήματος ανέρχεται σε €24.000, ενώ προσαυξάνεται κατά €5.000 για κάθε εξαρτώμενο τέκνο (ανώτατο όριο €44.000). Το όριο για την Περίπτωση Α διαμορφώνεται στις €29.000 (ένα εξαρτώμενο τέκνο), συνεπώς το κριτήριο του ετήσιου οικογενειακού εισοδήματος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Η συνολική αξία της ακίνητης περιουσίας της (φορολογικού έτους 2022) δεν υπερβαίνει το ποσό των 300.000 (όριο για έγγαμους).</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τα φυσικά πρόσωπα που ασκούν επιχειρηματική δραστηριότητα, το όριο των συνολικών ακαθάριστων εσόδων ανέρχεται σε €80.000, συνεπώς για την Περίπτωση Α, το κριτήριο των εσόδων από επιχειρηματική δραστηριότητα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endParaRPr lang="el-GR" dirty="0">
              <a:solidFill>
                <a:schemeClr val="tx1"/>
              </a:solidFill>
              <a:latin typeface="Helvetica Neue" panose="02000503000000020004" pitchFamily="2" charset="0"/>
              <a:ea typeface="+mn-ea"/>
              <a:cs typeface="+mn-cs"/>
            </a:endParaRPr>
          </a:p>
        </p:txBody>
      </p:sp>
      <p:sp>
        <p:nvSpPr>
          <p:cNvPr id="9" name="Rounded Rectangle 106">
            <a:extLst>
              <a:ext uri="{FF2B5EF4-FFF2-40B4-BE49-F238E27FC236}">
                <a16:creationId xmlns:a16="http://schemas.microsoft.com/office/drawing/2014/main" id="{5AB6AD16-C617-CB11-A94E-863043F3AD95}"/>
              </a:ext>
            </a:extLst>
          </p:cNvPr>
          <p:cNvSpPr/>
          <p:nvPr/>
        </p:nvSpPr>
        <p:spPr>
          <a:xfrm>
            <a:off x="393053" y="1036748"/>
            <a:ext cx="6876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13" name="TextBox 12">
            <a:extLst>
              <a:ext uri="{FF2B5EF4-FFF2-40B4-BE49-F238E27FC236}">
                <a16:creationId xmlns:a16="http://schemas.microsoft.com/office/drawing/2014/main" id="{3003B9E9-26F1-62D3-30DB-B3CF7AFF638D}"/>
              </a:ext>
            </a:extLst>
          </p:cNvPr>
          <p:cNvSpPr txBox="1"/>
          <p:nvPr/>
        </p:nvSpPr>
        <p:spPr>
          <a:xfrm>
            <a:off x="468938" y="1146864"/>
            <a:ext cx="6864307" cy="1415772"/>
          </a:xfrm>
          <a:prstGeom prst="rect">
            <a:avLst/>
          </a:prstGeom>
          <a:noFill/>
        </p:spPr>
        <p:txBody>
          <a:bodyPr wrap="square">
            <a:spAutoFit/>
          </a:bodyPr>
          <a:lstStyle/>
          <a:p>
            <a:pPr lvl="0" defTabSz="1219170" eaLnBrk="0" fontAlgn="base" hangingPunct="0">
              <a:spcBef>
                <a:spcPct val="0"/>
              </a:spcBef>
              <a:spcAft>
                <a:spcPct val="0"/>
              </a:spcAft>
            </a:pPr>
            <a:r>
              <a:rPr lang="el-GR" altLang="zh-CN" sz="1600" b="1" dirty="0">
                <a:solidFill>
                  <a:srgbClr val="002060"/>
                </a:solidFill>
                <a:latin typeface="Calibri" panose="020F0502020204030204" pitchFamily="34" charset="0"/>
                <a:cs typeface="Calibri" panose="020F0502020204030204" pitchFamily="34" charset="0"/>
              </a:rPr>
              <a:t>Περιγραφή</a:t>
            </a:r>
            <a:endParaRPr lang="da-DK" altLang="zh-CN" sz="1600" b="1" dirty="0">
              <a:solidFill>
                <a:srgbClr val="002060"/>
              </a:solidFill>
              <a:latin typeface="Calibri" panose="020F0502020204030204" pitchFamily="34" charset="0"/>
              <a:cs typeface="Calibri" panose="020F0502020204030204" pitchFamily="34" charset="0"/>
            </a:endParaRPr>
          </a:p>
          <a:p>
            <a:pPr lvl="0"/>
            <a:r>
              <a:rPr lang="el-GR" altLang="zh-CN" dirty="0">
                <a:solidFill>
                  <a:schemeClr val="tx1"/>
                </a:solidFill>
                <a:latin typeface="Calibri" panose="020F0502020204030204" pitchFamily="34" charset="0"/>
                <a:ea typeface="Verdana" panose="020B0604030504040204" pitchFamily="34" charset="0"/>
                <a:cs typeface="Calibri" panose="020F0502020204030204" pitchFamily="34" charset="0"/>
              </a:rPr>
              <a:t>Η Αιτούσα επιδόματος είναι έγγαμη με ένα εξαρτώμενο τέκνο, με ετήσιο οικογενειακό εισόδημα €28.500, ακαθάριστα έσοδα από επιχειρηματική δραστηριότητα ύψους €79.500 και με ακίνητη περιουσία με αντικειμενική αξία ύψους €299.500. Η κύρια κατοικία της είναι στην περιοχή της Κοζάνης, που συγκαταλέγεται στους οικισμούς με δριμύ ψύχος κατά τους χειμερινούς μήνες.</a:t>
            </a:r>
          </a:p>
        </p:txBody>
      </p:sp>
      <p:pic>
        <p:nvPicPr>
          <p:cNvPr id="25" name="Picture 24">
            <a:extLst>
              <a:ext uri="{FF2B5EF4-FFF2-40B4-BE49-F238E27FC236}">
                <a16:creationId xmlns:a16="http://schemas.microsoft.com/office/drawing/2014/main" id="{B7AF36BB-6D6D-CB74-FAAC-CA3EE8E680E1}"/>
              </a:ext>
            </a:extLst>
          </p:cNvPr>
          <p:cNvPicPr>
            <a:picLocks noChangeAspect="1"/>
          </p:cNvPicPr>
          <p:nvPr/>
        </p:nvPicPr>
        <p:blipFill>
          <a:blip r:embed="rId3"/>
          <a:stretch>
            <a:fillRect/>
          </a:stretch>
        </p:blipFill>
        <p:spPr>
          <a:xfrm>
            <a:off x="7407673" y="1550572"/>
            <a:ext cx="4761421" cy="3162943"/>
          </a:xfrm>
          <a:prstGeom prst="rect">
            <a:avLst/>
          </a:prstGeom>
        </p:spPr>
      </p:pic>
      <p:sp>
        <p:nvSpPr>
          <p:cNvPr id="6" name="Title 2">
            <a:extLst>
              <a:ext uri="{FF2B5EF4-FFF2-40B4-BE49-F238E27FC236}">
                <a16:creationId xmlns:a16="http://schemas.microsoft.com/office/drawing/2014/main" id="{842A39FB-D164-1F65-03D3-D43533CEADE3}"/>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EC825F8D-9FF7-91AC-9F02-96BFE091C745}"/>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21</a:t>
            </a:fld>
            <a:endParaRPr lang="el-GR"/>
          </a:p>
        </p:txBody>
      </p:sp>
    </p:spTree>
    <p:extLst>
      <p:ext uri="{BB962C8B-B14F-4D97-AF65-F5344CB8AC3E}">
        <p14:creationId xmlns:p14="http://schemas.microsoft.com/office/powerpoint/2010/main" val="5644222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ΠΑΡΑΔΕΙΓΜΑ - 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4" name="Ορθογώνιο 11">
            <a:extLst>
              <a:ext uri="{FF2B5EF4-FFF2-40B4-BE49-F238E27FC236}">
                <a16:creationId xmlns:a16="http://schemas.microsoft.com/office/drawing/2014/main" id="{27469BB7-BA12-438C-4BD8-A45E664D4378}"/>
              </a:ext>
            </a:extLst>
          </p:cNvPr>
          <p:cNvSpPr/>
          <p:nvPr/>
        </p:nvSpPr>
        <p:spPr>
          <a:xfrm>
            <a:off x="406909" y="1150103"/>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52133" y="1208379"/>
            <a:ext cx="6506473" cy="338554"/>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Ενίσχυση με το νέο σχήμα για κατανάλωση ρεύματος</a:t>
            </a:r>
          </a:p>
        </p:txBody>
      </p:sp>
      <p:sp>
        <p:nvSpPr>
          <p:cNvPr id="2" name="TextBox 1">
            <a:extLst>
              <a:ext uri="{FF2B5EF4-FFF2-40B4-BE49-F238E27FC236}">
                <a16:creationId xmlns:a16="http://schemas.microsoft.com/office/drawing/2014/main" id="{D4E34866-6419-34F3-5809-E850CAE650CF}"/>
              </a:ext>
            </a:extLst>
          </p:cNvPr>
          <p:cNvSpPr txBox="1"/>
          <p:nvPr/>
        </p:nvSpPr>
        <p:spPr>
          <a:xfrm>
            <a:off x="452134" y="1560787"/>
            <a:ext cx="6480000" cy="4708981"/>
          </a:xfrm>
          <a:prstGeom prst="rect">
            <a:avLst/>
          </a:prstGeom>
          <a:noFill/>
        </p:spPr>
        <p:txBody>
          <a:bodyPr wrap="square" rtlCol="0">
            <a:spAutoFit/>
          </a:bodyPr>
          <a:lstStyle/>
          <a:p>
            <a:pPr defTabSz="1219170" eaLnBrk="0" fontAlgn="base" hangingPunct="0">
              <a:spcBef>
                <a:spcPct val="0"/>
              </a:spcBef>
              <a:spcAft>
                <a:spcPct val="0"/>
              </a:spcAft>
            </a:pPr>
            <a:r>
              <a:rPr lang="el-GR" dirty="0">
                <a:solidFill>
                  <a:schemeClr val="tx1"/>
                </a:solidFill>
                <a:latin typeface="Calibri" panose="020F0502020204030204" pitchFamily="34" charset="0"/>
                <a:ea typeface="+mn-ea"/>
                <a:cs typeface="Calibri" panose="020F0502020204030204" pitchFamily="34" charset="0"/>
              </a:rPr>
              <a:t>Η αιτούσα κατά την περίοδο από 1.1.2024 έως 31.3.2024 καταναλώνει ηλεκτρική ενέργεια για την θέρμανση της κύριας κατοικίας της. Η συνολική αξία των λογαριασμών ηλεκτρικής ενέργειας για την περίοδο κατανάλωσης από 1.1.2024 έως 31.3.2024 ανέρχεται σε €800. </a:t>
            </a:r>
          </a:p>
          <a:p>
            <a:pPr defTabSz="1219170" eaLnBrk="0" fontAlgn="base" hangingPunct="0">
              <a:spcBef>
                <a:spcPct val="0"/>
              </a:spcBef>
              <a:spcAft>
                <a:spcPct val="0"/>
              </a:spcAft>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επίδομα που ισούται με το μέγιστο επίδομα που δικαιούται για τον οικισμό της Κοζάνης δεδομένου ότι η αξία των λογαριασμών της περιόδου, 800 ευρώ, είναι άνω του διπλάσιου της αξίας του μέγιστου επιδόματος (&gt;604,80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επιδότηση </a:t>
            </a:r>
            <a:r>
              <a:rPr lang="en-US" sz="2000" b="1" dirty="0">
                <a:solidFill>
                  <a:schemeClr val="bg2"/>
                </a:solidFill>
                <a:latin typeface="Calibri" panose="020F0502020204030204" pitchFamily="34" charset="0"/>
                <a:ea typeface="Verdana" panose="020B0604030504040204" pitchFamily="34" charset="0"/>
                <a:cs typeface="Calibri" panose="020F0502020204030204" pitchFamily="34" charset="0"/>
              </a:rPr>
              <a:t>302,40</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 ευρώ </a:t>
            </a:r>
            <a:r>
              <a:rPr lang="el-GR" dirty="0">
                <a:solidFill>
                  <a:schemeClr val="tx1"/>
                </a:solidFill>
                <a:latin typeface="Calibri" panose="020F0502020204030204" pitchFamily="34" charset="0"/>
                <a:ea typeface="+mn-ea"/>
                <a:cs typeface="Calibri" panose="020F0502020204030204" pitchFamily="34" charset="0"/>
              </a:rPr>
              <a:t>για την θέρμανση της οικίας της με ηλεκτρική ενέργεια, σε συνολική δαπάνη 800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Εκτιμάται ότι το 60% της συνολικής αξίας των λογαριασμών, 480 ευρώ, αφορά στην ενέργεια που καταναλώνει το νοικοκυριό για θέρμανση</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id="{CA996082-8DDD-95D9-692B-AC6BAA142D55}"/>
              </a:ext>
            </a:extLst>
          </p:cNvPr>
          <p:cNvSpPr/>
          <p:nvPr/>
        </p:nvSpPr>
        <p:spPr>
          <a:xfrm>
            <a:off x="406908" y="1163539"/>
            <a:ext cx="6480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grpSp>
        <p:nvGrpSpPr>
          <p:cNvPr id="6" name="Group 5">
            <a:extLst>
              <a:ext uri="{FF2B5EF4-FFF2-40B4-BE49-F238E27FC236}">
                <a16:creationId xmlns:a16="http://schemas.microsoft.com/office/drawing/2014/main" id="{2B1575BE-91C0-FDCF-0ED4-CEF3D344D43F}"/>
              </a:ext>
            </a:extLst>
          </p:cNvPr>
          <p:cNvGrpSpPr/>
          <p:nvPr/>
        </p:nvGrpSpPr>
        <p:grpSpPr>
          <a:xfrm>
            <a:off x="5941675" y="4931227"/>
            <a:ext cx="829241" cy="735183"/>
            <a:chOff x="576615" y="5074850"/>
            <a:chExt cx="872480" cy="875100"/>
          </a:xfrm>
        </p:grpSpPr>
        <p:sp>
          <p:nvSpPr>
            <p:cNvPr id="9" name="Freeform 8">
              <a:extLst>
                <a:ext uri="{FF2B5EF4-FFF2-40B4-BE49-F238E27FC236}">
                  <a16:creationId xmlns:a16="http://schemas.microsoft.com/office/drawing/2014/main" id="{83A16102-0B08-32E2-A72D-4F9C685B7446}"/>
                </a:ext>
              </a:extLst>
            </p:cNvPr>
            <p:cNvSpPr>
              <a:spLocks noEditPoints="1"/>
            </p:cNvSpPr>
            <p:nvPr/>
          </p:nvSpPr>
          <p:spPr bwMode="auto">
            <a:xfrm>
              <a:off x="576615" y="5074850"/>
              <a:ext cx="872480" cy="875100"/>
            </a:xfrm>
            <a:custGeom>
              <a:avLst/>
              <a:gdLst>
                <a:gd name="T0" fmla="*/ 287 w 299"/>
                <a:gd name="T1" fmla="*/ 118 h 300"/>
                <a:gd name="T2" fmla="*/ 242 w 299"/>
                <a:gd name="T3" fmla="*/ 95 h 300"/>
                <a:gd name="T4" fmla="*/ 270 w 299"/>
                <a:gd name="T5" fmla="*/ 64 h 300"/>
                <a:gd name="T6" fmla="*/ 261 w 299"/>
                <a:gd name="T7" fmla="*/ 52 h 300"/>
                <a:gd name="T8" fmla="*/ 225 w 299"/>
                <a:gd name="T9" fmla="*/ 72 h 300"/>
                <a:gd name="T10" fmla="*/ 212 w 299"/>
                <a:gd name="T11" fmla="*/ 23 h 300"/>
                <a:gd name="T12" fmla="*/ 205 w 299"/>
                <a:gd name="T13" fmla="*/ 10 h 300"/>
                <a:gd name="T14" fmla="*/ 191 w 299"/>
                <a:gd name="T15" fmla="*/ 15 h 300"/>
                <a:gd name="T16" fmla="*/ 148 w 299"/>
                <a:gd name="T17" fmla="*/ 39 h 300"/>
                <a:gd name="T18" fmla="*/ 136 w 299"/>
                <a:gd name="T19" fmla="*/ 2 h 300"/>
                <a:gd name="T20" fmla="*/ 120 w 299"/>
                <a:gd name="T21" fmla="*/ 4 h 300"/>
                <a:gd name="T22" fmla="*/ 119 w 299"/>
                <a:gd name="T23" fmla="*/ 43 h 300"/>
                <a:gd name="T24" fmla="*/ 71 w 299"/>
                <a:gd name="T25" fmla="*/ 32 h 300"/>
                <a:gd name="T26" fmla="*/ 56 w 299"/>
                <a:gd name="T27" fmla="*/ 31 h 300"/>
                <a:gd name="T28" fmla="*/ 53 w 299"/>
                <a:gd name="T29" fmla="*/ 46 h 300"/>
                <a:gd name="T30" fmla="*/ 55 w 299"/>
                <a:gd name="T31" fmla="*/ 96 h 300"/>
                <a:gd name="T32" fmla="*/ 15 w 299"/>
                <a:gd name="T33" fmla="*/ 88 h 300"/>
                <a:gd name="T34" fmla="*/ 9 w 299"/>
                <a:gd name="T35" fmla="*/ 102 h 300"/>
                <a:gd name="T36" fmla="*/ 44 w 299"/>
                <a:gd name="T37" fmla="*/ 124 h 300"/>
                <a:gd name="T38" fmla="*/ 8 w 299"/>
                <a:gd name="T39" fmla="*/ 159 h 300"/>
                <a:gd name="T40" fmla="*/ 0 w 299"/>
                <a:gd name="T41" fmla="*/ 171 h 300"/>
                <a:gd name="T42" fmla="*/ 12 w 299"/>
                <a:gd name="T43" fmla="*/ 181 h 300"/>
                <a:gd name="T44" fmla="*/ 56 w 299"/>
                <a:gd name="T45" fmla="*/ 205 h 300"/>
                <a:gd name="T46" fmla="*/ 28 w 299"/>
                <a:gd name="T47" fmla="*/ 236 h 300"/>
                <a:gd name="T48" fmla="*/ 38 w 299"/>
                <a:gd name="T49" fmla="*/ 248 h 300"/>
                <a:gd name="T50" fmla="*/ 73 w 299"/>
                <a:gd name="T51" fmla="*/ 228 h 300"/>
                <a:gd name="T52" fmla="*/ 86 w 299"/>
                <a:gd name="T53" fmla="*/ 276 h 300"/>
                <a:gd name="T54" fmla="*/ 93 w 299"/>
                <a:gd name="T55" fmla="*/ 290 h 300"/>
                <a:gd name="T56" fmla="*/ 108 w 299"/>
                <a:gd name="T57" fmla="*/ 285 h 300"/>
                <a:gd name="T58" fmla="*/ 151 w 299"/>
                <a:gd name="T59" fmla="*/ 261 h 300"/>
                <a:gd name="T60" fmla="*/ 163 w 299"/>
                <a:gd name="T61" fmla="*/ 298 h 300"/>
                <a:gd name="T62" fmla="*/ 178 w 299"/>
                <a:gd name="T63" fmla="*/ 296 h 300"/>
                <a:gd name="T64" fmla="*/ 179 w 299"/>
                <a:gd name="T65" fmla="*/ 257 h 300"/>
                <a:gd name="T66" fmla="*/ 227 w 299"/>
                <a:gd name="T67" fmla="*/ 268 h 300"/>
                <a:gd name="T68" fmla="*/ 242 w 299"/>
                <a:gd name="T69" fmla="*/ 269 h 300"/>
                <a:gd name="T70" fmla="*/ 245 w 299"/>
                <a:gd name="T71" fmla="*/ 254 h 300"/>
                <a:gd name="T72" fmla="*/ 244 w 299"/>
                <a:gd name="T73" fmla="*/ 204 h 300"/>
                <a:gd name="T74" fmla="*/ 284 w 299"/>
                <a:gd name="T75" fmla="*/ 212 h 300"/>
                <a:gd name="T76" fmla="*/ 289 w 299"/>
                <a:gd name="T77" fmla="*/ 198 h 300"/>
                <a:gd name="T78" fmla="*/ 254 w 299"/>
                <a:gd name="T79" fmla="*/ 176 h 300"/>
                <a:gd name="T80" fmla="*/ 290 w 299"/>
                <a:gd name="T81" fmla="*/ 141 h 300"/>
                <a:gd name="T82" fmla="*/ 298 w 299"/>
                <a:gd name="T83" fmla="*/ 129 h 300"/>
                <a:gd name="T84" fmla="*/ 161 w 299"/>
                <a:gd name="T85" fmla="*/ 231 h 300"/>
                <a:gd name="T86" fmla="*/ 138 w 299"/>
                <a:gd name="T87" fmla="*/ 69 h 300"/>
                <a:gd name="T88" fmla="*/ 161 w 299"/>
                <a:gd name="T89" fmla="*/ 2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300">
                  <a:moveTo>
                    <a:pt x="294" y="121"/>
                  </a:moveTo>
                  <a:cubicBezTo>
                    <a:pt x="292" y="120"/>
                    <a:pt x="290" y="118"/>
                    <a:pt x="287" y="118"/>
                  </a:cubicBezTo>
                  <a:cubicBezTo>
                    <a:pt x="283" y="119"/>
                    <a:pt x="267" y="119"/>
                    <a:pt x="252" y="120"/>
                  </a:cubicBezTo>
                  <a:cubicBezTo>
                    <a:pt x="250" y="111"/>
                    <a:pt x="247" y="103"/>
                    <a:pt x="242" y="95"/>
                  </a:cubicBezTo>
                  <a:cubicBezTo>
                    <a:pt x="253" y="85"/>
                    <a:pt x="265" y="74"/>
                    <a:pt x="267" y="72"/>
                  </a:cubicBezTo>
                  <a:cubicBezTo>
                    <a:pt x="269" y="70"/>
                    <a:pt x="270" y="67"/>
                    <a:pt x="270" y="64"/>
                  </a:cubicBezTo>
                  <a:cubicBezTo>
                    <a:pt x="270" y="62"/>
                    <a:pt x="269" y="59"/>
                    <a:pt x="268" y="57"/>
                  </a:cubicBezTo>
                  <a:cubicBezTo>
                    <a:pt x="266" y="54"/>
                    <a:pt x="263" y="53"/>
                    <a:pt x="261" y="52"/>
                  </a:cubicBezTo>
                  <a:cubicBezTo>
                    <a:pt x="258" y="52"/>
                    <a:pt x="255" y="52"/>
                    <a:pt x="253" y="54"/>
                  </a:cubicBezTo>
                  <a:cubicBezTo>
                    <a:pt x="250" y="56"/>
                    <a:pt x="237" y="64"/>
                    <a:pt x="225" y="72"/>
                  </a:cubicBezTo>
                  <a:cubicBezTo>
                    <a:pt x="218" y="65"/>
                    <a:pt x="211" y="59"/>
                    <a:pt x="203" y="54"/>
                  </a:cubicBezTo>
                  <a:cubicBezTo>
                    <a:pt x="207" y="41"/>
                    <a:pt x="211" y="26"/>
                    <a:pt x="212" y="23"/>
                  </a:cubicBezTo>
                  <a:cubicBezTo>
                    <a:pt x="213" y="21"/>
                    <a:pt x="212" y="18"/>
                    <a:pt x="211" y="15"/>
                  </a:cubicBezTo>
                  <a:cubicBezTo>
                    <a:pt x="210" y="13"/>
                    <a:pt x="208" y="11"/>
                    <a:pt x="205" y="10"/>
                  </a:cubicBezTo>
                  <a:cubicBezTo>
                    <a:pt x="202" y="9"/>
                    <a:pt x="200" y="9"/>
                    <a:pt x="197" y="10"/>
                  </a:cubicBezTo>
                  <a:cubicBezTo>
                    <a:pt x="194" y="10"/>
                    <a:pt x="192" y="12"/>
                    <a:pt x="191" y="15"/>
                  </a:cubicBezTo>
                  <a:cubicBezTo>
                    <a:pt x="189" y="18"/>
                    <a:pt x="183" y="30"/>
                    <a:pt x="176" y="43"/>
                  </a:cubicBezTo>
                  <a:cubicBezTo>
                    <a:pt x="167" y="40"/>
                    <a:pt x="158" y="39"/>
                    <a:pt x="148" y="39"/>
                  </a:cubicBezTo>
                  <a:cubicBezTo>
                    <a:pt x="145" y="25"/>
                    <a:pt x="141" y="12"/>
                    <a:pt x="141" y="9"/>
                  </a:cubicBezTo>
                  <a:cubicBezTo>
                    <a:pt x="140" y="6"/>
                    <a:pt x="138" y="4"/>
                    <a:pt x="136" y="2"/>
                  </a:cubicBezTo>
                  <a:cubicBezTo>
                    <a:pt x="133" y="1"/>
                    <a:pt x="131" y="0"/>
                    <a:pt x="128" y="1"/>
                  </a:cubicBezTo>
                  <a:cubicBezTo>
                    <a:pt x="125" y="1"/>
                    <a:pt x="122" y="2"/>
                    <a:pt x="120" y="4"/>
                  </a:cubicBezTo>
                  <a:cubicBezTo>
                    <a:pt x="119" y="6"/>
                    <a:pt x="118" y="9"/>
                    <a:pt x="118" y="12"/>
                  </a:cubicBezTo>
                  <a:cubicBezTo>
                    <a:pt x="118" y="15"/>
                    <a:pt x="118" y="29"/>
                    <a:pt x="119" y="43"/>
                  </a:cubicBezTo>
                  <a:cubicBezTo>
                    <a:pt x="110" y="46"/>
                    <a:pt x="101" y="50"/>
                    <a:pt x="93" y="55"/>
                  </a:cubicBezTo>
                  <a:cubicBezTo>
                    <a:pt x="83" y="45"/>
                    <a:pt x="73" y="34"/>
                    <a:pt x="71" y="32"/>
                  </a:cubicBezTo>
                  <a:cubicBezTo>
                    <a:pt x="69" y="30"/>
                    <a:pt x="67" y="29"/>
                    <a:pt x="64" y="29"/>
                  </a:cubicBezTo>
                  <a:cubicBezTo>
                    <a:pt x="61" y="29"/>
                    <a:pt x="58" y="29"/>
                    <a:pt x="56" y="31"/>
                  </a:cubicBezTo>
                  <a:cubicBezTo>
                    <a:pt x="54" y="33"/>
                    <a:pt x="52" y="36"/>
                    <a:pt x="52" y="38"/>
                  </a:cubicBezTo>
                  <a:cubicBezTo>
                    <a:pt x="51" y="41"/>
                    <a:pt x="51" y="44"/>
                    <a:pt x="53" y="46"/>
                  </a:cubicBezTo>
                  <a:cubicBezTo>
                    <a:pt x="55" y="49"/>
                    <a:pt x="63" y="62"/>
                    <a:pt x="70" y="73"/>
                  </a:cubicBezTo>
                  <a:cubicBezTo>
                    <a:pt x="64" y="80"/>
                    <a:pt x="59" y="88"/>
                    <a:pt x="55" y="96"/>
                  </a:cubicBezTo>
                  <a:cubicBezTo>
                    <a:pt x="41" y="92"/>
                    <a:pt x="26" y="88"/>
                    <a:pt x="23" y="87"/>
                  </a:cubicBezTo>
                  <a:cubicBezTo>
                    <a:pt x="20" y="86"/>
                    <a:pt x="17" y="86"/>
                    <a:pt x="15" y="88"/>
                  </a:cubicBezTo>
                  <a:cubicBezTo>
                    <a:pt x="12" y="89"/>
                    <a:pt x="10" y="91"/>
                    <a:pt x="9" y="94"/>
                  </a:cubicBezTo>
                  <a:cubicBezTo>
                    <a:pt x="8" y="97"/>
                    <a:pt x="8" y="100"/>
                    <a:pt x="9" y="102"/>
                  </a:cubicBezTo>
                  <a:cubicBezTo>
                    <a:pt x="10" y="105"/>
                    <a:pt x="12" y="107"/>
                    <a:pt x="14" y="108"/>
                  </a:cubicBezTo>
                  <a:cubicBezTo>
                    <a:pt x="17" y="110"/>
                    <a:pt x="31" y="117"/>
                    <a:pt x="44" y="124"/>
                  </a:cubicBezTo>
                  <a:cubicBezTo>
                    <a:pt x="42" y="132"/>
                    <a:pt x="41" y="141"/>
                    <a:pt x="42" y="151"/>
                  </a:cubicBezTo>
                  <a:cubicBezTo>
                    <a:pt x="27" y="154"/>
                    <a:pt x="11" y="158"/>
                    <a:pt x="8" y="159"/>
                  </a:cubicBezTo>
                  <a:cubicBezTo>
                    <a:pt x="5" y="159"/>
                    <a:pt x="3" y="161"/>
                    <a:pt x="2" y="163"/>
                  </a:cubicBezTo>
                  <a:cubicBezTo>
                    <a:pt x="0" y="166"/>
                    <a:pt x="0" y="169"/>
                    <a:pt x="0" y="171"/>
                  </a:cubicBezTo>
                  <a:cubicBezTo>
                    <a:pt x="0" y="174"/>
                    <a:pt x="2" y="177"/>
                    <a:pt x="4" y="179"/>
                  </a:cubicBezTo>
                  <a:cubicBezTo>
                    <a:pt x="6" y="181"/>
                    <a:pt x="9" y="182"/>
                    <a:pt x="12" y="181"/>
                  </a:cubicBezTo>
                  <a:cubicBezTo>
                    <a:pt x="15" y="181"/>
                    <a:pt x="31" y="181"/>
                    <a:pt x="46" y="180"/>
                  </a:cubicBezTo>
                  <a:cubicBezTo>
                    <a:pt x="48" y="189"/>
                    <a:pt x="52" y="197"/>
                    <a:pt x="56" y="205"/>
                  </a:cubicBezTo>
                  <a:cubicBezTo>
                    <a:pt x="45" y="215"/>
                    <a:pt x="34" y="226"/>
                    <a:pt x="31" y="228"/>
                  </a:cubicBezTo>
                  <a:cubicBezTo>
                    <a:pt x="29" y="230"/>
                    <a:pt x="28" y="233"/>
                    <a:pt x="28" y="236"/>
                  </a:cubicBezTo>
                  <a:cubicBezTo>
                    <a:pt x="28" y="238"/>
                    <a:pt x="29" y="241"/>
                    <a:pt x="31" y="243"/>
                  </a:cubicBezTo>
                  <a:cubicBezTo>
                    <a:pt x="32" y="246"/>
                    <a:pt x="35" y="247"/>
                    <a:pt x="38" y="248"/>
                  </a:cubicBezTo>
                  <a:cubicBezTo>
                    <a:pt x="40" y="248"/>
                    <a:pt x="43" y="248"/>
                    <a:pt x="46" y="246"/>
                  </a:cubicBezTo>
                  <a:cubicBezTo>
                    <a:pt x="48" y="244"/>
                    <a:pt x="61" y="236"/>
                    <a:pt x="73" y="228"/>
                  </a:cubicBezTo>
                  <a:cubicBezTo>
                    <a:pt x="80" y="235"/>
                    <a:pt x="87" y="241"/>
                    <a:pt x="95" y="246"/>
                  </a:cubicBezTo>
                  <a:cubicBezTo>
                    <a:pt x="91" y="259"/>
                    <a:pt x="87" y="274"/>
                    <a:pt x="86" y="276"/>
                  </a:cubicBezTo>
                  <a:cubicBezTo>
                    <a:pt x="85" y="279"/>
                    <a:pt x="86" y="282"/>
                    <a:pt x="87" y="285"/>
                  </a:cubicBezTo>
                  <a:cubicBezTo>
                    <a:pt x="88" y="287"/>
                    <a:pt x="90" y="289"/>
                    <a:pt x="93" y="290"/>
                  </a:cubicBezTo>
                  <a:cubicBezTo>
                    <a:pt x="96" y="291"/>
                    <a:pt x="99" y="291"/>
                    <a:pt x="101" y="290"/>
                  </a:cubicBezTo>
                  <a:cubicBezTo>
                    <a:pt x="104" y="290"/>
                    <a:pt x="106" y="288"/>
                    <a:pt x="108" y="285"/>
                  </a:cubicBezTo>
                  <a:cubicBezTo>
                    <a:pt x="109" y="282"/>
                    <a:pt x="116" y="270"/>
                    <a:pt x="122" y="257"/>
                  </a:cubicBezTo>
                  <a:cubicBezTo>
                    <a:pt x="131" y="260"/>
                    <a:pt x="141" y="261"/>
                    <a:pt x="151" y="261"/>
                  </a:cubicBezTo>
                  <a:cubicBezTo>
                    <a:pt x="154" y="275"/>
                    <a:pt x="157" y="288"/>
                    <a:pt x="158" y="291"/>
                  </a:cubicBezTo>
                  <a:cubicBezTo>
                    <a:pt x="158" y="294"/>
                    <a:pt x="160" y="296"/>
                    <a:pt x="163" y="298"/>
                  </a:cubicBezTo>
                  <a:cubicBezTo>
                    <a:pt x="165" y="299"/>
                    <a:pt x="168" y="300"/>
                    <a:pt x="171" y="299"/>
                  </a:cubicBezTo>
                  <a:cubicBezTo>
                    <a:pt x="174" y="299"/>
                    <a:pt x="176" y="298"/>
                    <a:pt x="178" y="296"/>
                  </a:cubicBezTo>
                  <a:cubicBezTo>
                    <a:pt x="180" y="294"/>
                    <a:pt x="181" y="291"/>
                    <a:pt x="181" y="288"/>
                  </a:cubicBezTo>
                  <a:cubicBezTo>
                    <a:pt x="180" y="285"/>
                    <a:pt x="180" y="271"/>
                    <a:pt x="179" y="257"/>
                  </a:cubicBezTo>
                  <a:cubicBezTo>
                    <a:pt x="189" y="254"/>
                    <a:pt x="197" y="251"/>
                    <a:pt x="206" y="245"/>
                  </a:cubicBezTo>
                  <a:cubicBezTo>
                    <a:pt x="215" y="255"/>
                    <a:pt x="225" y="266"/>
                    <a:pt x="227" y="268"/>
                  </a:cubicBezTo>
                  <a:cubicBezTo>
                    <a:pt x="229" y="270"/>
                    <a:pt x="232" y="271"/>
                    <a:pt x="234" y="271"/>
                  </a:cubicBezTo>
                  <a:cubicBezTo>
                    <a:pt x="237" y="271"/>
                    <a:pt x="240" y="271"/>
                    <a:pt x="242" y="269"/>
                  </a:cubicBezTo>
                  <a:cubicBezTo>
                    <a:pt x="245" y="267"/>
                    <a:pt x="246" y="264"/>
                    <a:pt x="247" y="262"/>
                  </a:cubicBezTo>
                  <a:cubicBezTo>
                    <a:pt x="247" y="259"/>
                    <a:pt x="247" y="256"/>
                    <a:pt x="245" y="254"/>
                  </a:cubicBezTo>
                  <a:cubicBezTo>
                    <a:pt x="243" y="251"/>
                    <a:pt x="235" y="238"/>
                    <a:pt x="228" y="227"/>
                  </a:cubicBezTo>
                  <a:cubicBezTo>
                    <a:pt x="234" y="220"/>
                    <a:pt x="239" y="212"/>
                    <a:pt x="244" y="204"/>
                  </a:cubicBezTo>
                  <a:cubicBezTo>
                    <a:pt x="258" y="208"/>
                    <a:pt x="272" y="212"/>
                    <a:pt x="275" y="213"/>
                  </a:cubicBezTo>
                  <a:cubicBezTo>
                    <a:pt x="278" y="214"/>
                    <a:pt x="281" y="213"/>
                    <a:pt x="284" y="212"/>
                  </a:cubicBezTo>
                  <a:cubicBezTo>
                    <a:pt x="286" y="211"/>
                    <a:pt x="288" y="209"/>
                    <a:pt x="289" y="206"/>
                  </a:cubicBezTo>
                  <a:cubicBezTo>
                    <a:pt x="290" y="203"/>
                    <a:pt x="290" y="201"/>
                    <a:pt x="289" y="198"/>
                  </a:cubicBezTo>
                  <a:cubicBezTo>
                    <a:pt x="288" y="195"/>
                    <a:pt x="287" y="193"/>
                    <a:pt x="284" y="192"/>
                  </a:cubicBezTo>
                  <a:cubicBezTo>
                    <a:pt x="281" y="190"/>
                    <a:pt x="267" y="183"/>
                    <a:pt x="254" y="176"/>
                  </a:cubicBezTo>
                  <a:cubicBezTo>
                    <a:pt x="256" y="168"/>
                    <a:pt x="257" y="159"/>
                    <a:pt x="257" y="149"/>
                  </a:cubicBezTo>
                  <a:cubicBezTo>
                    <a:pt x="271" y="146"/>
                    <a:pt x="287" y="142"/>
                    <a:pt x="290" y="141"/>
                  </a:cubicBezTo>
                  <a:cubicBezTo>
                    <a:pt x="293" y="141"/>
                    <a:pt x="295" y="139"/>
                    <a:pt x="297" y="137"/>
                  </a:cubicBezTo>
                  <a:cubicBezTo>
                    <a:pt x="298" y="134"/>
                    <a:pt x="299" y="131"/>
                    <a:pt x="298" y="129"/>
                  </a:cubicBezTo>
                  <a:cubicBezTo>
                    <a:pt x="298" y="126"/>
                    <a:pt x="297" y="123"/>
                    <a:pt x="294" y="121"/>
                  </a:cubicBezTo>
                  <a:close/>
                  <a:moveTo>
                    <a:pt x="161" y="231"/>
                  </a:moveTo>
                  <a:cubicBezTo>
                    <a:pt x="118" y="237"/>
                    <a:pt x="78" y="206"/>
                    <a:pt x="71" y="161"/>
                  </a:cubicBezTo>
                  <a:cubicBezTo>
                    <a:pt x="65" y="117"/>
                    <a:pt x="95" y="76"/>
                    <a:pt x="138" y="69"/>
                  </a:cubicBezTo>
                  <a:cubicBezTo>
                    <a:pt x="180" y="63"/>
                    <a:pt x="220" y="94"/>
                    <a:pt x="227" y="139"/>
                  </a:cubicBezTo>
                  <a:cubicBezTo>
                    <a:pt x="233" y="183"/>
                    <a:pt x="204" y="224"/>
                    <a:pt x="161" y="2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Freeform 155">
              <a:extLst>
                <a:ext uri="{FF2B5EF4-FFF2-40B4-BE49-F238E27FC236}">
                  <a16:creationId xmlns:a16="http://schemas.microsoft.com/office/drawing/2014/main" id="{49C8D2CE-06DB-886A-078D-9AFE30970BE3}"/>
                </a:ext>
              </a:extLst>
            </p:cNvPr>
            <p:cNvSpPr>
              <a:spLocks noEditPoints="1"/>
            </p:cNvSpPr>
            <p:nvPr/>
          </p:nvSpPr>
          <p:spPr bwMode="auto">
            <a:xfrm>
              <a:off x="930843" y="5368925"/>
              <a:ext cx="202344" cy="293050"/>
            </a:xfrm>
            <a:custGeom>
              <a:avLst/>
              <a:gdLst>
                <a:gd name="T0" fmla="*/ 110 w 219"/>
                <a:gd name="T1" fmla="*/ 316 h 316"/>
                <a:gd name="T2" fmla="*/ 100 w 219"/>
                <a:gd name="T3" fmla="*/ 309 h 316"/>
                <a:gd name="T4" fmla="*/ 73 w 219"/>
                <a:gd name="T5" fmla="*/ 245 h 316"/>
                <a:gd name="T6" fmla="*/ 18 w 219"/>
                <a:gd name="T7" fmla="*/ 296 h 316"/>
                <a:gd name="T8" fmla="*/ 6 w 219"/>
                <a:gd name="T9" fmla="*/ 298 h 316"/>
                <a:gd name="T10" fmla="*/ 0 w 219"/>
                <a:gd name="T11" fmla="*/ 288 h 316"/>
                <a:gd name="T12" fmla="*/ 0 w 219"/>
                <a:gd name="T13" fmla="*/ 11 h 316"/>
                <a:gd name="T14" fmla="*/ 7 w 219"/>
                <a:gd name="T15" fmla="*/ 1 h 316"/>
                <a:gd name="T16" fmla="*/ 18 w 219"/>
                <a:gd name="T17" fmla="*/ 4 h 316"/>
                <a:gd name="T18" fmla="*/ 215 w 219"/>
                <a:gd name="T19" fmla="*/ 199 h 316"/>
                <a:gd name="T20" fmla="*/ 218 w 219"/>
                <a:gd name="T21" fmla="*/ 211 h 316"/>
                <a:gd name="T22" fmla="*/ 208 w 219"/>
                <a:gd name="T23" fmla="*/ 217 h 316"/>
                <a:gd name="T24" fmla="*/ 132 w 219"/>
                <a:gd name="T25" fmla="*/ 220 h 316"/>
                <a:gd name="T26" fmla="*/ 159 w 219"/>
                <a:gd name="T27" fmla="*/ 285 h 316"/>
                <a:gd name="T28" fmla="*/ 159 w 219"/>
                <a:gd name="T29" fmla="*/ 293 h 316"/>
                <a:gd name="T30" fmla="*/ 153 w 219"/>
                <a:gd name="T31" fmla="*/ 298 h 316"/>
                <a:gd name="T32" fmla="*/ 114 w 219"/>
                <a:gd name="T33" fmla="*/ 315 h 316"/>
                <a:gd name="T34" fmla="*/ 110 w 219"/>
                <a:gd name="T35" fmla="*/ 316 h 316"/>
                <a:gd name="T36" fmla="*/ 77 w 219"/>
                <a:gd name="T37" fmla="*/ 216 h 316"/>
                <a:gd name="T38" fmla="*/ 79 w 219"/>
                <a:gd name="T39" fmla="*/ 216 h 316"/>
                <a:gd name="T40" fmla="*/ 87 w 219"/>
                <a:gd name="T41" fmla="*/ 222 h 316"/>
                <a:gd name="T42" fmla="*/ 116 w 219"/>
                <a:gd name="T43" fmla="*/ 291 h 316"/>
                <a:gd name="T44" fmla="*/ 135 w 219"/>
                <a:gd name="T45" fmla="*/ 283 h 316"/>
                <a:gd name="T46" fmla="*/ 107 w 219"/>
                <a:gd name="T47" fmla="*/ 214 h 316"/>
                <a:gd name="T48" fmla="*/ 108 w 219"/>
                <a:gd name="T49" fmla="*/ 204 h 316"/>
                <a:gd name="T50" fmla="*/ 116 w 219"/>
                <a:gd name="T51" fmla="*/ 199 h 316"/>
                <a:gd name="T52" fmla="*/ 183 w 219"/>
                <a:gd name="T53" fmla="*/ 197 h 316"/>
                <a:gd name="T54" fmla="*/ 22 w 219"/>
                <a:gd name="T55" fmla="*/ 37 h 316"/>
                <a:gd name="T56" fmla="*/ 21 w 219"/>
                <a:gd name="T57" fmla="*/ 264 h 316"/>
                <a:gd name="T58" fmla="*/ 70 w 219"/>
                <a:gd name="T59" fmla="*/ 218 h 316"/>
                <a:gd name="T60" fmla="*/ 77 w 219"/>
                <a:gd name="T61" fmla="*/ 2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316">
                  <a:moveTo>
                    <a:pt x="110" y="316"/>
                  </a:moveTo>
                  <a:cubicBezTo>
                    <a:pt x="106" y="316"/>
                    <a:pt x="102" y="313"/>
                    <a:pt x="100" y="309"/>
                  </a:cubicBezTo>
                  <a:cubicBezTo>
                    <a:pt x="73" y="245"/>
                    <a:pt x="73" y="245"/>
                    <a:pt x="73" y="245"/>
                  </a:cubicBezTo>
                  <a:cubicBezTo>
                    <a:pt x="18" y="296"/>
                    <a:pt x="18" y="296"/>
                    <a:pt x="18" y="296"/>
                  </a:cubicBezTo>
                  <a:cubicBezTo>
                    <a:pt x="15" y="299"/>
                    <a:pt x="10" y="300"/>
                    <a:pt x="6" y="298"/>
                  </a:cubicBezTo>
                  <a:cubicBezTo>
                    <a:pt x="3" y="297"/>
                    <a:pt x="0" y="293"/>
                    <a:pt x="0" y="288"/>
                  </a:cubicBezTo>
                  <a:cubicBezTo>
                    <a:pt x="0" y="11"/>
                    <a:pt x="0" y="11"/>
                    <a:pt x="0" y="11"/>
                  </a:cubicBezTo>
                  <a:cubicBezTo>
                    <a:pt x="0" y="7"/>
                    <a:pt x="3" y="3"/>
                    <a:pt x="7" y="1"/>
                  </a:cubicBezTo>
                  <a:cubicBezTo>
                    <a:pt x="11" y="0"/>
                    <a:pt x="15" y="1"/>
                    <a:pt x="18" y="4"/>
                  </a:cubicBezTo>
                  <a:cubicBezTo>
                    <a:pt x="215" y="199"/>
                    <a:pt x="215" y="199"/>
                    <a:pt x="215" y="199"/>
                  </a:cubicBezTo>
                  <a:cubicBezTo>
                    <a:pt x="218" y="202"/>
                    <a:pt x="219" y="207"/>
                    <a:pt x="218" y="211"/>
                  </a:cubicBezTo>
                  <a:cubicBezTo>
                    <a:pt x="216" y="215"/>
                    <a:pt x="212" y="217"/>
                    <a:pt x="208" y="217"/>
                  </a:cubicBezTo>
                  <a:cubicBezTo>
                    <a:pt x="132" y="220"/>
                    <a:pt x="132" y="220"/>
                    <a:pt x="132" y="220"/>
                  </a:cubicBezTo>
                  <a:cubicBezTo>
                    <a:pt x="159" y="285"/>
                    <a:pt x="159" y="285"/>
                    <a:pt x="159" y="285"/>
                  </a:cubicBezTo>
                  <a:cubicBezTo>
                    <a:pt x="160" y="287"/>
                    <a:pt x="160" y="290"/>
                    <a:pt x="159" y="293"/>
                  </a:cubicBezTo>
                  <a:cubicBezTo>
                    <a:pt x="158" y="295"/>
                    <a:pt x="156" y="297"/>
                    <a:pt x="153" y="298"/>
                  </a:cubicBezTo>
                  <a:cubicBezTo>
                    <a:pt x="114" y="315"/>
                    <a:pt x="114" y="315"/>
                    <a:pt x="114" y="315"/>
                  </a:cubicBezTo>
                  <a:cubicBezTo>
                    <a:pt x="113" y="315"/>
                    <a:pt x="111" y="316"/>
                    <a:pt x="110" y="316"/>
                  </a:cubicBezTo>
                  <a:close/>
                  <a:moveTo>
                    <a:pt x="77" y="216"/>
                  </a:moveTo>
                  <a:cubicBezTo>
                    <a:pt x="78" y="216"/>
                    <a:pt x="79" y="216"/>
                    <a:pt x="79" y="216"/>
                  </a:cubicBezTo>
                  <a:cubicBezTo>
                    <a:pt x="83" y="217"/>
                    <a:pt x="86" y="219"/>
                    <a:pt x="87" y="222"/>
                  </a:cubicBezTo>
                  <a:cubicBezTo>
                    <a:pt x="116" y="291"/>
                    <a:pt x="116" y="291"/>
                    <a:pt x="116" y="291"/>
                  </a:cubicBezTo>
                  <a:cubicBezTo>
                    <a:pt x="135" y="283"/>
                    <a:pt x="135" y="283"/>
                    <a:pt x="135" y="283"/>
                  </a:cubicBezTo>
                  <a:cubicBezTo>
                    <a:pt x="107" y="214"/>
                    <a:pt x="107" y="214"/>
                    <a:pt x="107" y="214"/>
                  </a:cubicBezTo>
                  <a:cubicBezTo>
                    <a:pt x="105" y="211"/>
                    <a:pt x="106" y="207"/>
                    <a:pt x="108" y="204"/>
                  </a:cubicBezTo>
                  <a:cubicBezTo>
                    <a:pt x="110" y="201"/>
                    <a:pt x="113" y="199"/>
                    <a:pt x="116" y="199"/>
                  </a:cubicBezTo>
                  <a:cubicBezTo>
                    <a:pt x="183" y="197"/>
                    <a:pt x="183" y="197"/>
                    <a:pt x="183" y="197"/>
                  </a:cubicBezTo>
                  <a:cubicBezTo>
                    <a:pt x="22" y="37"/>
                    <a:pt x="22" y="37"/>
                    <a:pt x="22" y="37"/>
                  </a:cubicBezTo>
                  <a:cubicBezTo>
                    <a:pt x="21" y="264"/>
                    <a:pt x="21" y="264"/>
                    <a:pt x="21" y="264"/>
                  </a:cubicBezTo>
                  <a:cubicBezTo>
                    <a:pt x="70" y="218"/>
                    <a:pt x="70" y="218"/>
                    <a:pt x="70" y="218"/>
                  </a:cubicBezTo>
                  <a:cubicBezTo>
                    <a:pt x="72" y="217"/>
                    <a:pt x="75" y="216"/>
                    <a:pt x="77" y="2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2477" tIns="36238" rIns="72477" bIns="36238" numCol="1" anchor="t" anchorCtr="0" compatLnSpc="1">
              <a:prstTxWarp prst="textNoShape">
                <a:avLst/>
              </a:prstTxWarp>
            </a:bodyPr>
            <a:lstStyle/>
            <a:p>
              <a:endParaRPr lang="en-GB" sz="1427" dirty="0"/>
            </a:p>
          </p:txBody>
        </p:sp>
      </p:grpSp>
      <p:sp>
        <p:nvSpPr>
          <p:cNvPr id="8" name="Θέση αριθμού διαφάνειας 7">
            <a:extLst>
              <a:ext uri="{FF2B5EF4-FFF2-40B4-BE49-F238E27FC236}">
                <a16:creationId xmlns:a16="http://schemas.microsoft.com/office/drawing/2014/main" id="{D7E61A6A-2C30-52F2-5DCC-3EF7E00BB8D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22</a:t>
            </a:fld>
            <a:endParaRPr lang="el-GR"/>
          </a:p>
        </p:txBody>
      </p:sp>
      <p:pic>
        <p:nvPicPr>
          <p:cNvPr id="11" name="Picture 10">
            <a:extLst>
              <a:ext uri="{FF2B5EF4-FFF2-40B4-BE49-F238E27FC236}">
                <a16:creationId xmlns:a16="http://schemas.microsoft.com/office/drawing/2014/main" id="{67C5B462-23C3-AA5C-8A7D-CAF20EE5BD2D}"/>
              </a:ext>
            </a:extLst>
          </p:cNvPr>
          <p:cNvPicPr>
            <a:picLocks noChangeAspect="1"/>
          </p:cNvPicPr>
          <p:nvPr/>
        </p:nvPicPr>
        <p:blipFill>
          <a:blip r:embed="rId3"/>
          <a:stretch>
            <a:fillRect/>
          </a:stretch>
        </p:blipFill>
        <p:spPr>
          <a:xfrm>
            <a:off x="6998909" y="1643730"/>
            <a:ext cx="4628956" cy="3922502"/>
          </a:xfrm>
          <a:prstGeom prst="rect">
            <a:avLst/>
          </a:prstGeom>
        </p:spPr>
      </p:pic>
    </p:spTree>
    <p:extLst>
      <p:ext uri="{BB962C8B-B14F-4D97-AF65-F5344CB8AC3E}">
        <p14:creationId xmlns:p14="http://schemas.microsoft.com/office/powerpoint/2010/main" val="283313722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38277" y="1164835"/>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id="{D4E34866-6419-34F3-5809-E850CAE650CF}"/>
              </a:ext>
            </a:extLst>
          </p:cNvPr>
          <p:cNvSpPr txBox="1"/>
          <p:nvPr/>
        </p:nvSpPr>
        <p:spPr>
          <a:xfrm>
            <a:off x="494791" y="1438765"/>
            <a:ext cx="5657722" cy="3970318"/>
          </a:xfrm>
          <a:prstGeom prst="rect">
            <a:avLst/>
          </a:prstGeom>
          <a:noFill/>
        </p:spPr>
        <p:txBody>
          <a:bodyPr wrap="square" rtlCol="0">
            <a:spAutoFit/>
          </a:bodyPr>
          <a:lstStyle/>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παράδειγμα μας έχουμε μια πολύτεκνη οικογένεια με 4 εξαρτώμενα τέκνα, με ετήσιο οικογενειακό εισόδημα 25.000 ευρώ, και ακίνητη περιουσία αξίας 170.000 χιλ. ευρώ, συνεπώς εντάσσεται στο ΚΟΤ Β. Η τετραμηνιαία κατανάλωση της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Β</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λαμβάνει έκπτωση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90 ευρώ ανά τετράμηνο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άρα ετησίως λαμβάνει κατ’ ανώτατο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270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a:t>
            </a:r>
            <a:r>
              <a:rPr lang="el-GR" b="1" u="sng" dirty="0">
                <a:latin typeface="Calibri Light" panose="020F0302020204030204" pitchFamily="34" charset="0"/>
                <a:ea typeface="Calibri Light" panose="020F0302020204030204" pitchFamily="34" charset="0"/>
                <a:cs typeface="Times New Roman" panose="02020603050405020304" pitchFamily="18" charset="0"/>
              </a:rPr>
              <a:t>Γ</a:t>
            </a:r>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l-GR"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νέο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Γ</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κατανάλωσης του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τετραμήνου</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Συνεπώς ετησίως, πλέον θα λαμβάνει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600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ενώ σε περίπτωση που επιτύχει και το στόχο εξοικονόμησης, η συνολική έκπτωση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pPr defTabSz="1219170" eaLnBrk="0" fontAlgn="base" hangingPunct="0">
              <a:spcBef>
                <a:spcPct val="0"/>
              </a:spcBef>
              <a:spcAft>
                <a:spcPct val="0"/>
              </a:spcAft>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23</a:t>
            </a:fld>
            <a:endParaRPr lang="el-GR"/>
          </a:p>
        </p:txBody>
      </p:sp>
      <p:sp>
        <p:nvSpPr>
          <p:cNvPr id="12" name="Title 2">
            <a:extLst>
              <a:ext uri="{FF2B5EF4-FFF2-40B4-BE49-F238E27FC236}">
                <a16:creationId xmlns:a16="http://schemas.microsoft.com/office/drawing/2014/main"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δικαιούχος ΚΟΤ 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952F4C6-2E9A-0AE4-7C99-630DB0644ED1}"/>
              </a:ext>
            </a:extLst>
          </p:cNvPr>
          <p:cNvSpPr txBox="1"/>
          <p:nvPr/>
        </p:nvSpPr>
        <p:spPr>
          <a:xfrm>
            <a:off x="6152513" y="1654209"/>
            <a:ext cx="5657722" cy="3539430"/>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Το νοικοκυριό του παραδείγματος εμπίπτει στο ανώτατο όριο των 27.000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13" name="Straight Connector 12">
            <a:extLst>
              <a:ext uri="{FF2B5EF4-FFF2-40B4-BE49-F238E27FC236}">
                <a16:creationId xmlns:a16="http://schemas.microsoft.com/office/drawing/2014/main" id="{2C3A9A66-9D24-F29F-44E4-0D3AFBD1AE24}"/>
              </a:ext>
            </a:extLst>
          </p:cNvPr>
          <p:cNvCxnSpPr>
            <a:cxnSpLocks/>
          </p:cNvCxnSpPr>
          <p:nvPr/>
        </p:nvCxnSpPr>
        <p:spPr>
          <a:xfrm flipH="1">
            <a:off x="6126733"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val="36822675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38277" y="1153949"/>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id="{D4E34866-6419-34F3-5809-E850CAE650CF}"/>
              </a:ext>
            </a:extLst>
          </p:cNvPr>
          <p:cNvSpPr txBox="1"/>
          <p:nvPr/>
        </p:nvSpPr>
        <p:spPr>
          <a:xfrm>
            <a:off x="494791" y="1438765"/>
            <a:ext cx="5657722" cy="4185761"/>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Α ή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οικογενειακό εισόδημα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40.000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και ακίνητη περιουσία αξίας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δεν εντάσσεται σε καμία κατηγορία ΚΟΤ μέχρι σήμερα,  επομένως δεν λαμβάνει καμία έκπτωση για την τετραμηνιαία κατανάλωση που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νέο ΚΟΤ Γ, δεν υπάρχουν περιουσιακά κριτήρια ενώ τα εισοδηματικά κριτήρια είναι αυξημένα συγκριτικά με το υφιστάμενο ΚΟΤ, και εκκινούν από τις 50.000 ευρώ για πολύτεκνη οικογένεια με 4 εξαρτώμενα μέλη. Συνεπώς, η οικογένεια του παραδείγματος μας είναι δικαιούχος του τιμολογίου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νέο τιμολόγιο ΚΟΤ Γ, η οικογένεια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της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τετραμηνιαίας</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Συνεπώς, πλέον θα λαμβάνει 600 ευρώ ετησίως, ενώ σε περίπτωση που επιτύχει και τον στόχο εξοικονόμησης του νέου τιμολογίου, η επιδότηση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5" name="Rounded Rectangle 106">
            <a:extLst>
              <a:ext uri="{FF2B5EF4-FFF2-40B4-BE49-F238E27FC236}">
                <a16:creationId xmlns:a16="http://schemas.microsoft.com/office/drawing/2014/main"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24</a:t>
            </a:fld>
            <a:endParaRPr lang="el-GR"/>
          </a:p>
        </p:txBody>
      </p:sp>
      <p:sp>
        <p:nvSpPr>
          <p:cNvPr id="12" name="Title 2">
            <a:extLst>
              <a:ext uri="{FF2B5EF4-FFF2-40B4-BE49-F238E27FC236}">
                <a16:creationId xmlns:a16="http://schemas.microsoft.com/office/drawing/2014/main"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που δεν εμπίπτει στις υφιστάμενες κατηγορίες ΚΟΤ (Α,Β)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952F4C6-2E9A-0AE4-7C99-630DB0644ED1}"/>
              </a:ext>
            </a:extLst>
          </p:cNvPr>
          <p:cNvSpPr txBox="1"/>
          <p:nvPr/>
        </p:nvSpPr>
        <p:spPr>
          <a:xfrm>
            <a:off x="6152513" y="1438765"/>
            <a:ext cx="5657722" cy="3323987"/>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6" name="Straight Connector 5">
            <a:extLst>
              <a:ext uri="{FF2B5EF4-FFF2-40B4-BE49-F238E27FC236}">
                <a16:creationId xmlns:a16="http://schemas.microsoft.com/office/drawing/2014/main" id="{E5990135-59BA-27FE-28BD-E34D644C3D60}"/>
              </a:ext>
            </a:extLst>
          </p:cNvPr>
          <p:cNvCxnSpPr>
            <a:cxnSpLocks/>
          </p:cNvCxnSpPr>
          <p:nvPr/>
        </p:nvCxnSpPr>
        <p:spPr>
          <a:xfrm flipH="1">
            <a:off x="6126734"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val="8052491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B09C09C5-BFED-0065-9C70-DB2920E7322E}"/>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5" name="Rectangle 54">
            <a:extLst>
              <a:ext uri="{FF2B5EF4-FFF2-40B4-BE49-F238E27FC236}">
                <a16:creationId xmlns:a16="http://schemas.microsoft.com/office/drawing/2014/main" id="{87845C36-CE8A-644D-F62E-EAE492C80E7F}"/>
              </a:ext>
            </a:extLst>
          </p:cNvPr>
          <p:cNvSpPr/>
          <p:nvPr/>
        </p:nvSpPr>
        <p:spPr bwMode="gray">
          <a:xfrm>
            <a:off x="538211" y="2373089"/>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Πότε;</a:t>
            </a:r>
            <a:endParaRPr lang="en-US" sz="2400" b="1" kern="1200" dirty="0">
              <a:solidFill>
                <a:prstClr val="white"/>
              </a:solidFill>
              <a:latin typeface="Calibri"/>
              <a:ea typeface="+mn-ea"/>
              <a:cs typeface="+mn-cs"/>
            </a:endParaRPr>
          </a:p>
        </p:txBody>
      </p:sp>
      <p:sp>
        <p:nvSpPr>
          <p:cNvPr id="56" name="Rectangle 55">
            <a:extLst>
              <a:ext uri="{FF2B5EF4-FFF2-40B4-BE49-F238E27FC236}">
                <a16:creationId xmlns:a16="http://schemas.microsoft.com/office/drawing/2014/main" id="{5AE2C4E3-67A0-0085-C2B1-4318B3F2DBFF}"/>
              </a:ext>
            </a:extLst>
          </p:cNvPr>
          <p:cNvSpPr/>
          <p:nvPr/>
        </p:nvSpPr>
        <p:spPr bwMode="gray">
          <a:xfrm>
            <a:off x="538211" y="3403463"/>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Προμηθευτές</a:t>
            </a:r>
            <a:endParaRPr lang="en-US" sz="2400" b="1" kern="1200" dirty="0">
              <a:solidFill>
                <a:prstClr val="white"/>
              </a:solidFill>
              <a:latin typeface="Calibri"/>
              <a:ea typeface="+mn-ea"/>
              <a:cs typeface="+mn-cs"/>
            </a:endParaRPr>
          </a:p>
        </p:txBody>
      </p:sp>
      <p:grpSp>
        <p:nvGrpSpPr>
          <p:cNvPr id="9" name="Group 72">
            <a:extLst>
              <a:ext uri="{FF2B5EF4-FFF2-40B4-BE49-F238E27FC236}">
                <a16:creationId xmlns:a16="http://schemas.microsoft.com/office/drawing/2014/main" id="{C0F5F19E-F806-00ED-522D-5FEFB08FC3A6}"/>
              </a:ext>
            </a:extLst>
          </p:cNvPr>
          <p:cNvGrpSpPr/>
          <p:nvPr/>
        </p:nvGrpSpPr>
        <p:grpSpPr>
          <a:xfrm>
            <a:off x="10014027" y="377053"/>
            <a:ext cx="2114344" cy="2443149"/>
            <a:chOff x="376236" y="1341438"/>
            <a:chExt cx="3060945" cy="3929953"/>
          </a:xfrm>
        </p:grpSpPr>
        <p:sp>
          <p:nvSpPr>
            <p:cNvPr id="10" name="Freeform 7">
              <a:extLst>
                <a:ext uri="{FF2B5EF4-FFF2-40B4-BE49-F238E27FC236}">
                  <a16:creationId xmlns:a16="http://schemas.microsoft.com/office/drawing/2014/main" id="{A4ECD919-F0E6-5230-0DCC-05269FFF10C8}"/>
                </a:ext>
              </a:extLst>
            </p:cNvPr>
            <p:cNvSpPr>
              <a:spLocks/>
            </p:cNvSpPr>
            <p:nvPr/>
          </p:nvSpPr>
          <p:spPr bwMode="auto">
            <a:xfrm>
              <a:off x="462294" y="1341438"/>
              <a:ext cx="2888830" cy="946631"/>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43B02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EE816C98-5591-204B-8546-1D71CC5A29B4}"/>
                </a:ext>
              </a:extLst>
            </p:cNvPr>
            <p:cNvSpPr>
              <a:spLocks/>
            </p:cNvSpPr>
            <p:nvPr/>
          </p:nvSpPr>
          <p:spPr bwMode="auto">
            <a:xfrm>
              <a:off x="376236" y="2358937"/>
              <a:ext cx="3060945" cy="911195"/>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26890D"/>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BD41D0FD-5210-BB11-ED8C-4620A769DB4A}"/>
                </a:ext>
              </a:extLst>
            </p:cNvPr>
            <p:cNvSpPr>
              <a:spLocks/>
            </p:cNvSpPr>
            <p:nvPr/>
          </p:nvSpPr>
          <p:spPr bwMode="auto">
            <a:xfrm>
              <a:off x="958390" y="4324760"/>
              <a:ext cx="1894952" cy="946631"/>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86BC2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4">
              <a:extLst>
                <a:ext uri="{FF2B5EF4-FFF2-40B4-BE49-F238E27FC236}">
                  <a16:creationId xmlns:a16="http://schemas.microsoft.com/office/drawing/2014/main" id="{CF92510C-7E20-AF1D-4CC9-A9E582C04AE9}"/>
                </a:ext>
              </a:extLst>
            </p:cNvPr>
            <p:cNvSpPr>
              <a:spLocks/>
            </p:cNvSpPr>
            <p:nvPr/>
          </p:nvSpPr>
          <p:spPr bwMode="auto">
            <a:xfrm>
              <a:off x="458920" y="3342691"/>
              <a:ext cx="2895579" cy="911195"/>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000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5">
            <a:extLst>
              <a:ext uri="{FF2B5EF4-FFF2-40B4-BE49-F238E27FC236}">
                <a16:creationId xmlns:a16="http://schemas.microsoft.com/office/drawing/2014/main" id="{9A797AF5-8F01-5A13-3D57-A839B2114B92}"/>
              </a:ext>
            </a:extLst>
          </p:cNvPr>
          <p:cNvSpPr>
            <a:spLocks/>
          </p:cNvSpPr>
          <p:nvPr/>
        </p:nvSpPr>
        <p:spPr bwMode="auto">
          <a:xfrm>
            <a:off x="10083882" y="437781"/>
            <a:ext cx="1974634" cy="2306001"/>
          </a:xfrm>
          <a:custGeom>
            <a:avLst/>
            <a:gdLst>
              <a:gd name="T0" fmla="*/ 607 w 634"/>
              <a:gd name="T1" fmla="*/ 174 h 823"/>
              <a:gd name="T2" fmla="*/ 317 w 634"/>
              <a:gd name="T3" fmla="*/ 0 h 823"/>
              <a:gd name="T4" fmla="*/ 26 w 634"/>
              <a:gd name="T5" fmla="*/ 174 h 823"/>
              <a:gd name="T6" fmla="*/ 10 w 634"/>
              <a:gd name="T7" fmla="*/ 221 h 823"/>
              <a:gd name="T8" fmla="*/ 0 w 634"/>
              <a:gd name="T9" fmla="*/ 306 h 823"/>
              <a:gd name="T10" fmla="*/ 10 w 634"/>
              <a:gd name="T11" fmla="*/ 388 h 823"/>
              <a:gd name="T12" fmla="*/ 25 w 634"/>
              <a:gd name="T13" fmla="*/ 435 h 823"/>
              <a:gd name="T14" fmla="*/ 76 w 634"/>
              <a:gd name="T15" fmla="*/ 535 h 823"/>
              <a:gd name="T16" fmla="*/ 114 w 634"/>
              <a:gd name="T17" fmla="*/ 602 h 823"/>
              <a:gd name="T18" fmla="*/ 133 w 634"/>
              <a:gd name="T19" fmla="*/ 649 h 823"/>
              <a:gd name="T20" fmla="*/ 146 w 634"/>
              <a:gd name="T21" fmla="*/ 732 h 823"/>
              <a:gd name="T22" fmla="*/ 206 w 634"/>
              <a:gd name="T23" fmla="*/ 823 h 823"/>
              <a:gd name="T24" fmla="*/ 427 w 634"/>
              <a:gd name="T25" fmla="*/ 823 h 823"/>
              <a:gd name="T26" fmla="*/ 487 w 634"/>
              <a:gd name="T27" fmla="*/ 732 h 823"/>
              <a:gd name="T28" fmla="*/ 500 w 634"/>
              <a:gd name="T29" fmla="*/ 649 h 823"/>
              <a:gd name="T30" fmla="*/ 520 w 634"/>
              <a:gd name="T31" fmla="*/ 602 h 823"/>
              <a:gd name="T32" fmla="*/ 557 w 634"/>
              <a:gd name="T33" fmla="*/ 535 h 823"/>
              <a:gd name="T34" fmla="*/ 609 w 634"/>
              <a:gd name="T35" fmla="*/ 435 h 823"/>
              <a:gd name="T36" fmla="*/ 624 w 634"/>
              <a:gd name="T37" fmla="*/ 388 h 823"/>
              <a:gd name="T38" fmla="*/ 634 w 634"/>
              <a:gd name="T39" fmla="*/ 306 h 823"/>
              <a:gd name="T40" fmla="*/ 624 w 634"/>
              <a:gd name="T41" fmla="*/ 221 h 823"/>
              <a:gd name="T42" fmla="*/ 607 w 634"/>
              <a:gd name="T43" fmla="*/ 17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823">
                <a:moveTo>
                  <a:pt x="607" y="174"/>
                </a:moveTo>
                <a:cubicBezTo>
                  <a:pt x="560" y="66"/>
                  <a:pt x="451" y="0"/>
                  <a:pt x="317" y="0"/>
                </a:cubicBezTo>
                <a:cubicBezTo>
                  <a:pt x="183" y="0"/>
                  <a:pt x="74" y="66"/>
                  <a:pt x="26" y="174"/>
                </a:cubicBezTo>
                <a:cubicBezTo>
                  <a:pt x="10" y="221"/>
                  <a:pt x="10" y="221"/>
                  <a:pt x="10" y="221"/>
                </a:cubicBezTo>
                <a:cubicBezTo>
                  <a:pt x="3" y="248"/>
                  <a:pt x="0" y="276"/>
                  <a:pt x="0" y="306"/>
                </a:cubicBezTo>
                <a:cubicBezTo>
                  <a:pt x="0" y="335"/>
                  <a:pt x="3" y="361"/>
                  <a:pt x="10" y="388"/>
                </a:cubicBezTo>
                <a:cubicBezTo>
                  <a:pt x="25" y="435"/>
                  <a:pt x="25" y="435"/>
                  <a:pt x="25" y="435"/>
                </a:cubicBezTo>
                <a:cubicBezTo>
                  <a:pt x="39" y="472"/>
                  <a:pt x="58" y="504"/>
                  <a:pt x="76" y="535"/>
                </a:cubicBezTo>
                <a:cubicBezTo>
                  <a:pt x="89" y="556"/>
                  <a:pt x="103" y="579"/>
                  <a:pt x="114" y="602"/>
                </a:cubicBezTo>
                <a:cubicBezTo>
                  <a:pt x="133" y="649"/>
                  <a:pt x="133" y="649"/>
                  <a:pt x="133" y="649"/>
                </a:cubicBezTo>
                <a:cubicBezTo>
                  <a:pt x="142" y="676"/>
                  <a:pt x="146" y="704"/>
                  <a:pt x="146" y="732"/>
                </a:cubicBezTo>
                <a:cubicBezTo>
                  <a:pt x="146" y="764"/>
                  <a:pt x="177" y="823"/>
                  <a:pt x="206" y="823"/>
                </a:cubicBezTo>
                <a:cubicBezTo>
                  <a:pt x="427" y="823"/>
                  <a:pt x="427" y="823"/>
                  <a:pt x="427" y="823"/>
                </a:cubicBezTo>
                <a:cubicBezTo>
                  <a:pt x="456" y="823"/>
                  <a:pt x="487" y="764"/>
                  <a:pt x="487" y="732"/>
                </a:cubicBezTo>
                <a:cubicBezTo>
                  <a:pt x="487" y="704"/>
                  <a:pt x="491" y="676"/>
                  <a:pt x="500" y="649"/>
                </a:cubicBezTo>
                <a:cubicBezTo>
                  <a:pt x="520" y="602"/>
                  <a:pt x="520" y="602"/>
                  <a:pt x="520" y="602"/>
                </a:cubicBezTo>
                <a:cubicBezTo>
                  <a:pt x="531" y="579"/>
                  <a:pt x="544" y="556"/>
                  <a:pt x="557" y="535"/>
                </a:cubicBezTo>
                <a:cubicBezTo>
                  <a:pt x="576" y="504"/>
                  <a:pt x="595" y="472"/>
                  <a:pt x="609" y="435"/>
                </a:cubicBezTo>
                <a:cubicBezTo>
                  <a:pt x="624" y="388"/>
                  <a:pt x="624" y="388"/>
                  <a:pt x="624" y="388"/>
                </a:cubicBezTo>
                <a:cubicBezTo>
                  <a:pt x="631" y="361"/>
                  <a:pt x="634" y="334"/>
                  <a:pt x="634" y="306"/>
                </a:cubicBezTo>
                <a:cubicBezTo>
                  <a:pt x="634" y="277"/>
                  <a:pt x="630" y="248"/>
                  <a:pt x="624" y="221"/>
                </a:cubicBezTo>
                <a:lnTo>
                  <a:pt x="607" y="174"/>
                </a:lnTo>
                <a:close/>
              </a:path>
            </a:pathLst>
          </a:custGeom>
          <a:solidFill>
            <a:srgbClr val="FFFFFF"/>
          </a:solidFill>
          <a:ln w="44450">
            <a:solidFill>
              <a:srgbClr val="FFFFFF"/>
            </a:solidFill>
          </a:ln>
        </p:spPr>
        <p:txBody>
          <a:bodyPr vert="horz" wrap="square" lIns="91440" tIns="45720" rIns="91440" bIns="45720" numCol="1" anchor="t" anchorCtr="0" compatLnSpc="1">
            <a:prstTxWarp prst="textNoShape">
              <a:avLst/>
            </a:prstTxWarp>
          </a:bodyPr>
          <a:lstStyle/>
          <a:p>
            <a:pPr>
              <a:buClrTx/>
              <a:buFontTx/>
              <a:buNone/>
            </a:pPr>
            <a:endParaRPr lang="en-US" sz="1800" kern="1200">
              <a:solidFill>
                <a:prstClr val="black"/>
              </a:solidFill>
              <a:latin typeface="Calibri"/>
              <a:ea typeface="+mn-ea"/>
              <a:cs typeface="+mn-cs"/>
            </a:endParaRPr>
          </a:p>
        </p:txBody>
      </p:sp>
      <p:grpSp>
        <p:nvGrpSpPr>
          <p:cNvPr id="15" name="组合 17">
            <a:extLst>
              <a:ext uri="{FF2B5EF4-FFF2-40B4-BE49-F238E27FC236}">
                <a16:creationId xmlns:a16="http://schemas.microsoft.com/office/drawing/2014/main" id="{6AA8D49A-535C-0531-DC57-1A4C2C055AFA}"/>
              </a:ext>
            </a:extLst>
          </p:cNvPr>
          <p:cNvGrpSpPr/>
          <p:nvPr/>
        </p:nvGrpSpPr>
        <p:grpSpPr>
          <a:xfrm>
            <a:off x="10659935" y="2893560"/>
            <a:ext cx="821364" cy="693624"/>
            <a:chOff x="5646772" y="5220836"/>
            <a:chExt cx="1041305" cy="977067"/>
          </a:xfrm>
          <a:solidFill>
            <a:srgbClr val="62B5E5"/>
          </a:solidFill>
        </p:grpSpPr>
        <p:sp>
          <p:nvSpPr>
            <p:cNvPr id="16" name="išľîḑe">
              <a:extLst>
                <a:ext uri="{FF2B5EF4-FFF2-40B4-BE49-F238E27FC236}">
                  <a16:creationId xmlns:a16="http://schemas.microsoft.com/office/drawing/2014/main" id="{7C37D054-C256-12A5-9974-615F52ABA6A2}"/>
                </a:ext>
              </a:extLst>
            </p:cNvPr>
            <p:cNvSpPr/>
            <p:nvPr/>
          </p:nvSpPr>
          <p:spPr bwMode="auto">
            <a:xfrm>
              <a:off x="5646772" y="5220836"/>
              <a:ext cx="1034543" cy="476702"/>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sp>
          <p:nvSpPr>
            <p:cNvPr id="17" name="i$líḓe">
              <a:extLst>
                <a:ext uri="{FF2B5EF4-FFF2-40B4-BE49-F238E27FC236}">
                  <a16:creationId xmlns:a16="http://schemas.microsoft.com/office/drawing/2014/main" id="{A112049D-823F-A9F3-BDF1-3F783C94451B}"/>
                </a:ext>
              </a:extLst>
            </p:cNvPr>
            <p:cNvSpPr/>
            <p:nvPr/>
          </p:nvSpPr>
          <p:spPr bwMode="auto">
            <a:xfrm>
              <a:off x="5653534" y="5494684"/>
              <a:ext cx="1034543" cy="703219"/>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sp>
        <p:nvSpPr>
          <p:cNvPr id="18" name="îšḷîďê">
            <a:extLst>
              <a:ext uri="{FF2B5EF4-FFF2-40B4-BE49-F238E27FC236}">
                <a16:creationId xmlns:a16="http://schemas.microsoft.com/office/drawing/2014/main" id="{FF14D456-DD2B-B59C-DAAF-CFBDAE7A7B40}"/>
              </a:ext>
            </a:extLst>
          </p:cNvPr>
          <p:cNvSpPr/>
          <p:nvPr/>
        </p:nvSpPr>
        <p:spPr bwMode="auto">
          <a:xfrm>
            <a:off x="10600585" y="1638007"/>
            <a:ext cx="941227" cy="984648"/>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5356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nvGrpSpPr>
          <p:cNvPr id="20" name="组合 127">
            <a:extLst>
              <a:ext uri="{FF2B5EF4-FFF2-40B4-BE49-F238E27FC236}">
                <a16:creationId xmlns:a16="http://schemas.microsoft.com/office/drawing/2014/main" id="{65BFCEFF-70D3-32A4-3B79-0791FF452945}"/>
              </a:ext>
            </a:extLst>
          </p:cNvPr>
          <p:cNvGrpSpPr/>
          <p:nvPr/>
        </p:nvGrpSpPr>
        <p:grpSpPr>
          <a:xfrm rot="1004401">
            <a:off x="9930059" y="574276"/>
            <a:ext cx="175832" cy="138066"/>
            <a:chOff x="4659459" y="2145375"/>
            <a:chExt cx="222916" cy="194484"/>
          </a:xfrm>
          <a:solidFill>
            <a:srgbClr val="53565A"/>
          </a:solidFill>
        </p:grpSpPr>
        <p:sp>
          <p:nvSpPr>
            <p:cNvPr id="21" name="燕尾形 124">
              <a:extLst>
                <a:ext uri="{FF2B5EF4-FFF2-40B4-BE49-F238E27FC236}">
                  <a16:creationId xmlns:a16="http://schemas.microsoft.com/office/drawing/2014/main" id="{498DA6C7-9F54-1917-A3A6-2F7F58D90981}"/>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2" name="燕尾形 126">
              <a:extLst>
                <a:ext uri="{FF2B5EF4-FFF2-40B4-BE49-F238E27FC236}">
                  <a16:creationId xmlns:a16="http://schemas.microsoft.com/office/drawing/2014/main" id="{E5611191-ECD3-6832-350D-B8AB830D20E3}"/>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3" name="组合 128">
            <a:extLst>
              <a:ext uri="{FF2B5EF4-FFF2-40B4-BE49-F238E27FC236}">
                <a16:creationId xmlns:a16="http://schemas.microsoft.com/office/drawing/2014/main" id="{7C465225-3691-F997-6747-3C5E41E209DD}"/>
              </a:ext>
            </a:extLst>
          </p:cNvPr>
          <p:cNvGrpSpPr/>
          <p:nvPr/>
        </p:nvGrpSpPr>
        <p:grpSpPr>
          <a:xfrm rot="20806050">
            <a:off x="10046399" y="2400732"/>
            <a:ext cx="175832" cy="138066"/>
            <a:chOff x="4659459" y="2145375"/>
            <a:chExt cx="222916" cy="194484"/>
          </a:xfrm>
          <a:solidFill>
            <a:srgbClr val="53565A"/>
          </a:solidFill>
        </p:grpSpPr>
        <p:sp>
          <p:nvSpPr>
            <p:cNvPr id="24" name="燕尾形 129">
              <a:extLst>
                <a:ext uri="{FF2B5EF4-FFF2-40B4-BE49-F238E27FC236}">
                  <a16:creationId xmlns:a16="http://schemas.microsoft.com/office/drawing/2014/main" id="{88B6A2B3-AFCF-B577-BAFB-72A9679F7CE3}"/>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5" name="燕尾形 130">
              <a:extLst>
                <a:ext uri="{FF2B5EF4-FFF2-40B4-BE49-F238E27FC236}">
                  <a16:creationId xmlns:a16="http://schemas.microsoft.com/office/drawing/2014/main" id="{A8600D4D-E262-58A6-3D88-3D33B46CEAA1}"/>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6" name="组合 131">
            <a:extLst>
              <a:ext uri="{FF2B5EF4-FFF2-40B4-BE49-F238E27FC236}">
                <a16:creationId xmlns:a16="http://schemas.microsoft.com/office/drawing/2014/main" id="{36421FC4-9958-9AE5-75C6-77E08AFC0820}"/>
              </a:ext>
            </a:extLst>
          </p:cNvPr>
          <p:cNvGrpSpPr/>
          <p:nvPr/>
        </p:nvGrpSpPr>
        <p:grpSpPr>
          <a:xfrm rot="20140079" flipH="1">
            <a:off x="12014841" y="580914"/>
            <a:ext cx="176056" cy="112527"/>
            <a:chOff x="4659459" y="2145375"/>
            <a:chExt cx="222916" cy="194484"/>
          </a:xfrm>
          <a:solidFill>
            <a:srgbClr val="53565A"/>
          </a:solidFill>
        </p:grpSpPr>
        <p:sp>
          <p:nvSpPr>
            <p:cNvPr id="27" name="燕尾形 132">
              <a:extLst>
                <a:ext uri="{FF2B5EF4-FFF2-40B4-BE49-F238E27FC236}">
                  <a16:creationId xmlns:a16="http://schemas.microsoft.com/office/drawing/2014/main" id="{6B31BDCD-0721-449A-7335-42BC9860A31D}"/>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8" name="燕尾形 133">
              <a:extLst>
                <a:ext uri="{FF2B5EF4-FFF2-40B4-BE49-F238E27FC236}">
                  <a16:creationId xmlns:a16="http://schemas.microsoft.com/office/drawing/2014/main" id="{38E1E2CE-2E9C-FE06-9E6A-C121BB9EBB75}"/>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9" name="组合 134">
            <a:extLst>
              <a:ext uri="{FF2B5EF4-FFF2-40B4-BE49-F238E27FC236}">
                <a16:creationId xmlns:a16="http://schemas.microsoft.com/office/drawing/2014/main" id="{6095201C-2E0A-8AD5-6C76-248170A6F15E}"/>
              </a:ext>
            </a:extLst>
          </p:cNvPr>
          <p:cNvGrpSpPr/>
          <p:nvPr/>
        </p:nvGrpSpPr>
        <p:grpSpPr>
          <a:xfrm rot="1242914" flipH="1">
            <a:off x="11935201" y="2429311"/>
            <a:ext cx="176056" cy="112527"/>
            <a:chOff x="4659459" y="2145375"/>
            <a:chExt cx="222916" cy="194484"/>
          </a:xfrm>
          <a:solidFill>
            <a:srgbClr val="53565A"/>
          </a:solidFill>
        </p:grpSpPr>
        <p:sp>
          <p:nvSpPr>
            <p:cNvPr id="30" name="燕尾形 135">
              <a:extLst>
                <a:ext uri="{FF2B5EF4-FFF2-40B4-BE49-F238E27FC236}">
                  <a16:creationId xmlns:a16="http://schemas.microsoft.com/office/drawing/2014/main" id="{5BE08FAA-53D6-B00A-29A1-112B7F1FDFBA}"/>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31" name="燕尾形 136">
              <a:extLst>
                <a:ext uri="{FF2B5EF4-FFF2-40B4-BE49-F238E27FC236}">
                  <a16:creationId xmlns:a16="http://schemas.microsoft.com/office/drawing/2014/main" id="{DF4EB3C4-1E5E-1DAD-AF60-D89A3DF1A049}"/>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sp>
        <p:nvSpPr>
          <p:cNvPr id="4" name="Title 2">
            <a:extLst>
              <a:ext uri="{FF2B5EF4-FFF2-40B4-BE49-F238E27FC236}">
                <a16:creationId xmlns:a16="http://schemas.microsoft.com/office/drawing/2014/main" id="{94A5A494-98BB-2F71-4E0D-B9B81E948623}"/>
              </a:ext>
            </a:extLst>
          </p:cNvPr>
          <p:cNvSpPr txBox="1">
            <a:spLocks/>
          </p:cNvSpPr>
          <p:nvPr/>
        </p:nvSpPr>
        <p:spPr>
          <a:xfrm>
            <a:off x="538211" y="1544811"/>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6" name="TextBox 5">
            <a:extLst>
              <a:ext uri="{FF2B5EF4-FFF2-40B4-BE49-F238E27FC236}">
                <a16:creationId xmlns:a16="http://schemas.microsoft.com/office/drawing/2014/main" id="{C34A3FC8-A529-D521-1D40-D763C4BB570D}"/>
              </a:ext>
            </a:extLst>
          </p:cNvPr>
          <p:cNvSpPr txBox="1"/>
          <p:nvPr/>
        </p:nvSpPr>
        <p:spPr>
          <a:xfrm>
            <a:off x="3110642" y="1575381"/>
            <a:ext cx="6636326" cy="461665"/>
          </a:xfrm>
          <a:prstGeom prst="rect">
            <a:avLst/>
          </a:prstGeom>
          <a:noFill/>
        </p:spPr>
        <p:txBody>
          <a:bodyPr wrap="square">
            <a:spAutoFit/>
          </a:bodyPr>
          <a:lstStyle/>
          <a:p>
            <a:pPr>
              <a:buClr>
                <a:schemeClr val="bg1"/>
              </a:buClr>
            </a:pPr>
            <a:r>
              <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Οικιακούς και μη καταναλωτές</a:t>
            </a:r>
          </a:p>
        </p:txBody>
      </p:sp>
      <p:sp>
        <p:nvSpPr>
          <p:cNvPr id="33" name="TextBox 32">
            <a:extLst>
              <a:ext uri="{FF2B5EF4-FFF2-40B4-BE49-F238E27FC236}">
                <a16:creationId xmlns:a16="http://schemas.microsoft.com/office/drawing/2014/main" id="{3970FB82-F465-2E43-9AAD-A0E216898C99}"/>
              </a:ext>
            </a:extLst>
          </p:cNvPr>
          <p:cNvSpPr txBox="1"/>
          <p:nvPr/>
        </p:nvSpPr>
        <p:spPr>
          <a:xfrm>
            <a:off x="2252613" y="2293232"/>
            <a:ext cx="7966381" cy="707886"/>
          </a:xfrm>
          <a:prstGeom prst="rect">
            <a:avLst/>
          </a:prstGeom>
          <a:noFill/>
        </p:spPr>
        <p:txBody>
          <a:bodyPr wrap="square">
            <a:spAutoFit/>
          </a:bodyPr>
          <a:lstStyle>
            <a:defPPr marR="0" lvl="0" algn="l" rtl="0">
              <a:lnSpc>
                <a:spcPct val="100000"/>
              </a:lnSpc>
              <a:spcBef>
                <a:spcPts val="0"/>
              </a:spcBef>
              <a:spcAft>
                <a:spcPts val="0"/>
              </a:spcAft>
            </a:defPPr>
            <a:lvl1pPr>
              <a:buClr>
                <a:schemeClr val="bg1"/>
              </a:buClr>
              <a:defRPr sz="2400" b="1">
                <a:solidFill>
                  <a:srgbClr val="5B9BD5">
                    <a:lumMod val="50000"/>
                  </a:srgbClr>
                </a:solidFill>
                <a:latin typeface="Helvetica Neue" panose="020B0604020202020204" charset="0"/>
                <a:ea typeface="Verdana" panose="020B0604030504040204" pitchFamily="34" charset="0"/>
              </a:defRPr>
            </a:lvl1pPr>
          </a:lstStyle>
          <a:p>
            <a:r>
              <a:rPr lang="el-GR" sz="2000" u="sng" dirty="0">
                <a:latin typeface="Calibri" panose="020F0502020204030204" pitchFamily="34" charset="0"/>
                <a:cs typeface="Calibri" panose="020F0502020204030204" pitchFamily="34" charset="0"/>
              </a:rPr>
              <a:t>Από 1</a:t>
            </a:r>
            <a:r>
              <a:rPr lang="el-GR" sz="2000" u="sng" baseline="30000" dirty="0">
                <a:latin typeface="Calibri" panose="020F0502020204030204" pitchFamily="34" charset="0"/>
                <a:cs typeface="Calibri" panose="020F0502020204030204" pitchFamily="34" charset="0"/>
              </a:rPr>
              <a:t>η</a:t>
            </a:r>
            <a:r>
              <a:rPr lang="el-GR" sz="2000" u="sng" dirty="0">
                <a:latin typeface="Calibri" panose="020F0502020204030204" pitchFamily="34" charset="0"/>
                <a:cs typeface="Calibri" panose="020F0502020204030204" pitchFamily="34" charset="0"/>
              </a:rPr>
              <a:t> Ιανουαρίου 2024,</a:t>
            </a:r>
            <a:r>
              <a:rPr lang="el-GR" sz="2000" dirty="0">
                <a:latin typeface="Calibri" panose="020F0502020204030204" pitchFamily="34" charset="0"/>
                <a:cs typeface="Calibri" panose="020F0502020204030204" pitchFamily="34" charset="0"/>
              </a:rPr>
              <a:t> </a:t>
            </a:r>
            <a:r>
              <a:rPr lang="el-GR" sz="2000" b="0" dirty="0">
                <a:latin typeface="Calibri" panose="020F0502020204030204" pitchFamily="34" charset="0"/>
                <a:cs typeface="Calibri" panose="020F0502020204030204" pitchFamily="34" charset="0"/>
              </a:rPr>
              <a:t>οι καταναλωτές που δεν θα επιλέξουν τιμολόγιο, </a:t>
            </a:r>
            <a:r>
              <a:rPr lang="el-GR" sz="2000" dirty="0">
                <a:latin typeface="Calibri" panose="020F0502020204030204" pitchFamily="34" charset="0"/>
                <a:cs typeface="Calibri" panose="020F0502020204030204" pitchFamily="34" charset="0"/>
              </a:rPr>
              <a:t>θα μεταπέσουν αυτομάτως στο ειδικό κοινό τιμολόγιο</a:t>
            </a:r>
            <a:endParaRPr lang="el-GR" sz="2000" b="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C78BD99B-6A8D-5B3B-001F-D8FDD3CA58FA}"/>
              </a:ext>
            </a:extLst>
          </p:cNvPr>
          <p:cNvSpPr txBox="1"/>
          <p:nvPr/>
        </p:nvSpPr>
        <p:spPr>
          <a:xfrm>
            <a:off x="2746964" y="3259205"/>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έχουν την υποχρέωση διατήρησης του ειδικού κοινού</a:t>
            </a:r>
          </a:p>
          <a:p>
            <a:r>
              <a:rPr lang="el-GR" b="0" dirty="0">
                <a:latin typeface="Calibri" panose="020F0502020204030204" pitchFamily="34" charset="0"/>
                <a:cs typeface="Calibri" panose="020F0502020204030204" pitchFamily="34" charset="0"/>
              </a:rPr>
              <a:t>Τιμολογίου, τουλάχιστον μέχρι την </a:t>
            </a:r>
            <a:r>
              <a:rPr lang="el-GR" u="sng" dirty="0">
                <a:latin typeface="Calibri" panose="020F0502020204030204" pitchFamily="34" charset="0"/>
                <a:cs typeface="Calibri" panose="020F0502020204030204" pitchFamily="34" charset="0"/>
              </a:rPr>
              <a:t>31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2024</a:t>
            </a:r>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Η παραμονή στο τιμολόγιο προσφέρεται και μετά την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2025 σε πελάτες που το επιλέγουν</a:t>
            </a:r>
          </a:p>
        </p:txBody>
      </p:sp>
      <p:sp>
        <p:nvSpPr>
          <p:cNvPr id="36" name="Rectangle 35">
            <a:extLst>
              <a:ext uri="{FF2B5EF4-FFF2-40B4-BE49-F238E27FC236}">
                <a16:creationId xmlns:a16="http://schemas.microsoft.com/office/drawing/2014/main" id="{FEF72606-0B5A-E79F-FE5B-9BB98AF8CA74}"/>
              </a:ext>
            </a:extLst>
          </p:cNvPr>
          <p:cNvSpPr/>
          <p:nvPr/>
        </p:nvSpPr>
        <p:spPr bwMode="gray">
          <a:xfrm>
            <a:off x="538211" y="472724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Ενημέρωση</a:t>
            </a:r>
            <a:endParaRPr lang="en-US" sz="2400" b="1" kern="1200" dirty="0">
              <a:solidFill>
                <a:prstClr val="white"/>
              </a:solidFill>
              <a:latin typeface="Calibri"/>
              <a:ea typeface="+mn-ea"/>
              <a:cs typeface="+mn-cs"/>
            </a:endParaRPr>
          </a:p>
        </p:txBody>
      </p:sp>
      <p:sp>
        <p:nvSpPr>
          <p:cNvPr id="37" name="TextBox 36">
            <a:extLst>
              <a:ext uri="{FF2B5EF4-FFF2-40B4-BE49-F238E27FC236}">
                <a16:creationId xmlns:a16="http://schemas.microsoft.com/office/drawing/2014/main" id="{66F204E2-17B3-CA35-1315-FFA7196B3493}"/>
              </a:ext>
            </a:extLst>
          </p:cNvPr>
          <p:cNvSpPr txBox="1"/>
          <p:nvPr/>
        </p:nvSpPr>
        <p:spPr>
          <a:xfrm>
            <a:off x="2703379" y="4630478"/>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το αργότερο την </a:t>
            </a:r>
            <a:r>
              <a:rPr lang="el-GR" u="sng" dirty="0">
                <a:latin typeface="Calibri" panose="020F0502020204030204" pitchFamily="34" charset="0"/>
                <a:cs typeface="Calibri" panose="020F0502020204030204" pitchFamily="34" charset="0"/>
              </a:rPr>
              <a:t>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2023</a:t>
            </a:r>
            <a:r>
              <a:rPr lang="el-GR" dirty="0">
                <a:latin typeface="Calibri" panose="020F0502020204030204" pitchFamily="34" charset="0"/>
                <a:cs typeface="Calibri" panose="020F0502020204030204" pitchFamily="34" charset="0"/>
              </a:rPr>
              <a:t> </a:t>
            </a:r>
            <a:r>
              <a:rPr lang="el-GR" b="0" dirty="0">
                <a:latin typeface="Calibri" panose="020F0502020204030204" pitchFamily="34" charset="0"/>
                <a:cs typeface="Calibri" panose="020F0502020204030204" pitchFamily="34" charset="0"/>
              </a:rPr>
              <a:t>οφείλουν να ενημερώσουν για τα νέα τιμολόγια που θα ισχύσουν από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2024 </a:t>
            </a:r>
            <a:endParaRPr lang="en-US" b="0"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Οι καταναλωτές θα μπορούν </a:t>
            </a:r>
            <a:r>
              <a:rPr lang="el-GR" b="0" u="sng" dirty="0">
                <a:latin typeface="Calibri" panose="020F0502020204030204" pitchFamily="34" charset="0"/>
                <a:cs typeface="Calibri" panose="020F0502020204030204" pitchFamily="34" charset="0"/>
              </a:rPr>
              <a:t>οποτεδήποτε και αζημίως </a:t>
            </a:r>
            <a:r>
              <a:rPr lang="el-GR" b="0" dirty="0">
                <a:latin typeface="Calibri" panose="020F0502020204030204" pitchFamily="34" charset="0"/>
                <a:cs typeface="Calibri" panose="020F0502020204030204" pitchFamily="34" charset="0"/>
              </a:rPr>
              <a:t>να επιλέγουν διαφορετικό τιμολόγιο </a:t>
            </a:r>
          </a:p>
        </p:txBody>
      </p:sp>
      <p:sp>
        <p:nvSpPr>
          <p:cNvPr id="2" name="Θέση αριθμού διαφάνειας 1">
            <a:extLst>
              <a:ext uri="{FF2B5EF4-FFF2-40B4-BE49-F238E27FC236}">
                <a16:creationId xmlns:a16="http://schemas.microsoft.com/office/drawing/2014/main" id="{698F1437-6BDB-C44C-E625-E77F754E18C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3</a:t>
            </a:fld>
            <a:endParaRPr lang="el-GR"/>
          </a:p>
        </p:txBody>
      </p:sp>
    </p:spTree>
    <p:extLst>
      <p:ext uri="{BB962C8B-B14F-4D97-AF65-F5344CB8AC3E}">
        <p14:creationId xmlns:p14="http://schemas.microsoft.com/office/powerpoint/2010/main" val="19301659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ïŝľiḋe">
            <a:extLst>
              <a:ext uri="{FF2B5EF4-FFF2-40B4-BE49-F238E27FC236}">
                <a16:creationId xmlns:a16="http://schemas.microsoft.com/office/drawing/2014/main" id="{8E5C8369-9CC3-678D-BADA-4836FF9F5A85}"/>
              </a:ext>
            </a:extLst>
          </p:cNvPr>
          <p:cNvSpPr/>
          <p:nvPr/>
        </p:nvSpPr>
        <p:spPr>
          <a:xfrm>
            <a:off x="6203184" y="2085209"/>
            <a:ext cx="2689200" cy="276999"/>
          </a:xfrm>
          <a:prstGeom prst="rect">
            <a:avLst/>
          </a:prstGeom>
          <a:solidFill>
            <a:srgbClr val="FFFF00"/>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altLang="zh-CN" sz="1800" b="1" dirty="0">
                <a:solidFill>
                  <a:schemeClr val="bg2"/>
                </a:solidFill>
                <a:latin typeface="Helvetica Neue" panose="020B0604020202020204" charset="0"/>
                <a:ea typeface="Verdana" panose="020B0604030504040204" pitchFamily="34" charset="0"/>
              </a:rPr>
              <a:t>Κυ</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αινό</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ενα Τι</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ολόγια</a:t>
            </a:r>
          </a:p>
        </p:txBody>
      </p:sp>
      <p:sp>
        <p:nvSpPr>
          <p:cNvPr id="41" name="iSľïḓê">
            <a:extLst>
              <a:ext uri="{FF2B5EF4-FFF2-40B4-BE49-F238E27FC236}">
                <a16:creationId xmlns:a16="http://schemas.microsoft.com/office/drawing/2014/main" id="{AF619081-B089-FE97-B20D-4EFFEB460D31}"/>
              </a:ext>
            </a:extLst>
          </p:cNvPr>
          <p:cNvSpPr/>
          <p:nvPr/>
        </p:nvSpPr>
        <p:spPr>
          <a:xfrm>
            <a:off x="9071240" y="2085209"/>
            <a:ext cx="2689200" cy="276999"/>
          </a:xfrm>
          <a:prstGeom prst="rect">
            <a:avLst/>
          </a:prstGeom>
          <a:solidFill>
            <a:srgbClr val="FFC000"/>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altLang="zh-CN" sz="1800" b="1" dirty="0">
                <a:solidFill>
                  <a:schemeClr val="bg1"/>
                </a:solidFill>
                <a:latin typeface="Helvetica Neue" panose="020B0604020202020204" charset="0"/>
                <a:ea typeface="Verdana" panose="020B0604030504040204" pitchFamily="34" charset="0"/>
              </a:rPr>
              <a:t>Δυνα</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ικά Τι</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ολόγια</a:t>
            </a:r>
            <a:endParaRPr lang="en-US" altLang="zh-CN" sz="1800" b="1" dirty="0">
              <a:solidFill>
                <a:schemeClr val="bg1"/>
              </a:solidFill>
              <a:latin typeface="Helvetica Neue" panose="020B0604020202020204" charset="0"/>
              <a:ea typeface="Verdana" panose="020B0604030504040204" pitchFamily="34" charset="0"/>
            </a:endParaRPr>
          </a:p>
        </p:txBody>
      </p:sp>
      <p:sp>
        <p:nvSpPr>
          <p:cNvPr id="2" name="正方形/長方形 11">
            <a:extLst>
              <a:ext uri="{FF2B5EF4-FFF2-40B4-BE49-F238E27FC236}">
                <a16:creationId xmlns:a16="http://schemas.microsoft.com/office/drawing/2014/main" id="{E8AAA8EF-D9D6-C999-6942-002B523AECC1}"/>
              </a:ext>
            </a:extLst>
          </p:cNvPr>
          <p:cNvSpPr>
            <a:spLocks/>
          </p:cNvSpPr>
          <p:nvPr/>
        </p:nvSpPr>
        <p:spPr bwMode="gray">
          <a:xfrm>
            <a:off x="480265" y="2396992"/>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Τιμολόγια ορισμένου χρόνου με σταθερή τιμή χρέωσης προμήθειας για όλη την περίοδο της σύμβασης.</a:t>
            </a:r>
            <a:endParaRPr lang="el-GR" sz="1700" kern="1200" dirty="0">
              <a:solidFill>
                <a:schemeClr val="tx1"/>
              </a:solidFill>
              <a:latin typeface="Calibri" panose="020F0502020204030204" pitchFamily="34" charset="0"/>
              <a:cs typeface="Calibri" panose="020F0502020204030204" pitchFamily="34" charset="0"/>
            </a:endParaRPr>
          </a:p>
        </p:txBody>
      </p:sp>
      <p:sp>
        <p:nvSpPr>
          <p:cNvPr id="4" name="正方形/長方形 11">
            <a:extLst>
              <a:ext uri="{FF2B5EF4-FFF2-40B4-BE49-F238E27FC236}">
                <a16:creationId xmlns:a16="http://schemas.microsoft.com/office/drawing/2014/main" id="{938F4486-21BC-6894-EB11-FBB43A946E57}"/>
              </a:ext>
            </a:extLst>
          </p:cNvPr>
          <p:cNvSpPr>
            <a:spLocks/>
          </p:cNvSpPr>
          <p:nvPr/>
        </p:nvSpPr>
        <p:spPr bwMode="gray">
          <a:xfrm>
            <a:off x="3315003" y="2406244"/>
            <a:ext cx="2780997" cy="3055349"/>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L="285750" indent="-285750">
              <a:buClrTx/>
              <a:buFont typeface="Wingdings" panose="05000000000000000000" pitchFamily="2" charset="2"/>
              <a:buChar char="Ø"/>
              <a:defRPr/>
            </a:pP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Την 1.1.20</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24 όλοι οι καταναλωτές που δεν επιλέξουν διαφορετικό  τιμολόγιο θα μεταπέσουν σ</a:t>
            </a: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το ειδικό </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του εκάστοτε προμηθευτή που θα είναι ομοιόμορφο για όλους τους προμηθευτές</a:t>
            </a:r>
            <a:endPar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Την 1</a:t>
            </a:r>
            <a:r>
              <a:rPr lang="el-GR" altLang="zh-CN" sz="1500" kern="1200" baseline="30000" dirty="0">
                <a:solidFill>
                  <a:schemeClr val="tx1"/>
                </a:solidFill>
                <a:latin typeface="Calibri" panose="020F0502020204030204" pitchFamily="34" charset="0"/>
                <a:ea typeface="宋体" panose="02010600030101010101" pitchFamily="2" charset="-122"/>
                <a:cs typeface="Calibri" panose="020F0502020204030204" pitchFamily="34" charset="0"/>
              </a:rPr>
              <a:t>η</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 κάθε μήνα, η τιμή χρέωσης θα ανακοινώνεται στην ιστοσελίδα του εκάστοτε προμηθευτή και θα κοινοποιείται στην ΡΑΑΕΥ</a:t>
            </a:r>
          </a:p>
        </p:txBody>
      </p:sp>
      <p:sp>
        <p:nvSpPr>
          <p:cNvPr id="8" name="TextBox 7">
            <a:extLst>
              <a:ext uri="{FF2B5EF4-FFF2-40B4-BE49-F238E27FC236}">
                <a16:creationId xmlns:a16="http://schemas.microsoft.com/office/drawing/2014/main" id="{D525AD59-C7AB-4FF6-7A9E-FA1E146CA0D3}"/>
              </a:ext>
            </a:extLst>
          </p:cNvPr>
          <p:cNvSpPr txBox="1"/>
          <p:nvPr/>
        </p:nvSpPr>
        <p:spPr>
          <a:xfrm>
            <a:off x="3315004" y="2071355"/>
            <a:ext cx="2688958" cy="276999"/>
          </a:xfrm>
          <a:prstGeom prst="rect">
            <a:avLst/>
          </a:prstGeom>
          <a:solidFill>
            <a:srgbClr val="00B050"/>
          </a:solidFill>
          <a:ln w="12700">
            <a:miter lim="400000"/>
          </a:ln>
        </p:spPr>
        <p:txBody>
          <a:bodyPr wrap="square" lIns="0" tIns="0" rIns="0" bIns="0">
            <a:spAutoFit/>
          </a:bodyPr>
          <a:lstStyle>
            <a:defPPr marR="0" lvl="0" algn="l" rtl="0">
              <a:lnSpc>
                <a:spcPct val="100000"/>
              </a:lnSpc>
              <a:spcBef>
                <a:spcPts val="0"/>
              </a:spcBef>
              <a:spcAft>
                <a:spcPts val="0"/>
              </a:spcAft>
            </a:defPPr>
            <a:lvl1pPr algn="ctr">
              <a:buClrTx/>
              <a:defRPr sz="1600" b="1">
                <a:solidFill>
                  <a:schemeClr val="bg1"/>
                </a:solidFill>
                <a:latin typeface="Helvetica Neue" panose="020B0604020202020204" charset="0"/>
                <a:ea typeface="Verdana" panose="020B0604030504040204" pitchFamily="34" charset="0"/>
              </a:defRPr>
            </a:lvl1pPr>
          </a:lstStyle>
          <a:p>
            <a:r>
              <a:rPr lang="el-GR" sz="1800" dirty="0"/>
              <a:t>Ειδικό Τι</a:t>
            </a:r>
            <a:r>
              <a:rPr lang="el-GR" sz="1800" b="1" dirty="0">
                <a:solidFill>
                  <a:schemeClr val="bg1"/>
                </a:solidFill>
                <a:latin typeface="Calibri" panose="020F0502020204030204" pitchFamily="34" charset="0"/>
                <a:cs typeface="Calibri" panose="020F0502020204030204" pitchFamily="34" charset="0"/>
              </a:rPr>
              <a:t>μ</a:t>
            </a:r>
            <a:r>
              <a:rPr lang="el-GR" sz="1800" dirty="0"/>
              <a:t>ολόγιο</a:t>
            </a:r>
          </a:p>
        </p:txBody>
      </p:sp>
      <p:sp>
        <p:nvSpPr>
          <p:cNvPr id="9" name="正方形/長方形 11">
            <a:extLst>
              <a:ext uri="{FF2B5EF4-FFF2-40B4-BE49-F238E27FC236}">
                <a16:creationId xmlns:a16="http://schemas.microsoft.com/office/drawing/2014/main" id="{3D7BE1DF-629C-8AC8-8AC8-989D76F53735}"/>
              </a:ext>
            </a:extLst>
          </p:cNvPr>
          <p:cNvSpPr>
            <a:spLocks/>
          </p:cNvSpPr>
          <p:nvPr/>
        </p:nvSpPr>
        <p:spPr bwMode="gray">
          <a:xfrm>
            <a:off x="6217584" y="2410846"/>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Συνδεδεμένα με την τιμή της χονδρεμπορικής στο Χρηματιστήριο ενέργειας</a:t>
            </a:r>
          </a:p>
          <a:p>
            <a:pPr marL="285750" lvl="0" indent="-285750" defTabSz="914400" eaLnBrk="1" fontAlgn="auto" latinLnBrk="0" hangingPunct="1">
              <a:buClrTx/>
              <a:buSzTx/>
              <a:buFont typeface="Wingdings" panose="05000000000000000000" pitchFamily="2" charset="2"/>
              <a:buChar char="Ø"/>
              <a:tabLst/>
              <a:defRPr/>
            </a:pPr>
            <a:endPar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Διακρίνονται σε δύο βασικές κατηγορίες:</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ante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προτέρων)</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post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υστέρων)</a:t>
            </a:r>
          </a:p>
        </p:txBody>
      </p:sp>
      <p:sp>
        <p:nvSpPr>
          <p:cNvPr id="35" name="îṥľïḋè">
            <a:extLst>
              <a:ext uri="{FF2B5EF4-FFF2-40B4-BE49-F238E27FC236}">
                <a16:creationId xmlns:a16="http://schemas.microsoft.com/office/drawing/2014/main" id="{FC9139B8-4894-A3C4-6A4A-8B6157D3F3EE}"/>
              </a:ext>
            </a:extLst>
          </p:cNvPr>
          <p:cNvSpPr/>
          <p:nvPr/>
        </p:nvSpPr>
        <p:spPr>
          <a:xfrm>
            <a:off x="480266" y="2085210"/>
            <a:ext cx="2689200" cy="276999"/>
          </a:xfrm>
          <a:prstGeom prst="rect">
            <a:avLst/>
          </a:prstGeom>
          <a:solidFill>
            <a:schemeClr val="bg2"/>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zh-CN" sz="1800" b="1" i="0" u="none" strike="noStrike" kern="1200" cap="none" spc="0" normalizeH="0" baseline="0" noProof="0" dirty="0">
                <a:ln>
                  <a:noFill/>
                </a:ln>
                <a:solidFill>
                  <a:schemeClr val="bg1"/>
                </a:solidFill>
                <a:effectLst/>
                <a:uLnTx/>
                <a:uFillTx/>
                <a:latin typeface="Helvetica Neue" panose="020B0604020202020204" charset="0"/>
                <a:ea typeface="Verdana" panose="020B0604030504040204" pitchFamily="34" charset="0"/>
                <a:cs typeface="+mn-cs"/>
              </a:rPr>
              <a:t>Σταθερά Τι</a:t>
            </a:r>
            <a:r>
              <a:rPr lang="el-GR" sz="1800" b="1" dirty="0">
                <a:solidFill>
                  <a:schemeClr val="bg1"/>
                </a:solidFill>
                <a:latin typeface="Calibri" panose="020F0502020204030204" pitchFamily="34" charset="0"/>
                <a:cs typeface="Calibri" panose="020F0502020204030204" pitchFamily="34" charset="0"/>
              </a:rPr>
              <a:t>μ</a:t>
            </a:r>
            <a:r>
              <a:rPr kumimoji="0" lang="el-GR" altLang="zh-CN" sz="1800" b="1" i="0" u="none" strike="noStrike" kern="1200" cap="none" spc="0" normalizeH="0" baseline="0" noProof="0" dirty="0" err="1">
                <a:ln>
                  <a:noFill/>
                </a:ln>
                <a:solidFill>
                  <a:schemeClr val="bg1"/>
                </a:solidFill>
                <a:effectLst/>
                <a:uLnTx/>
                <a:uFillTx/>
                <a:latin typeface="Helvetica Neue" panose="020B0604020202020204" charset="0"/>
                <a:ea typeface="Verdana" panose="020B0604030504040204" pitchFamily="34" charset="0"/>
                <a:cs typeface="+mn-cs"/>
              </a:rPr>
              <a:t>ολόγια</a:t>
            </a:r>
            <a:endParaRPr kumimoji="0" lang="en-US" altLang="zh-CN" sz="1800" b="1" i="0" u="none" strike="noStrike" kern="1200" cap="none" spc="0" normalizeH="0" baseline="0" noProof="0" dirty="0">
              <a:ln>
                <a:noFill/>
              </a:ln>
              <a:solidFill>
                <a:schemeClr val="bg1"/>
              </a:solidFill>
              <a:effectLst/>
              <a:uLnTx/>
              <a:uFillTx/>
              <a:latin typeface="Helvetica Neue" panose="020B0604020202020204" charset="0"/>
              <a:ea typeface="+mn-ea"/>
              <a:cs typeface="+mn-cs"/>
            </a:endParaRPr>
          </a:p>
        </p:txBody>
      </p:sp>
      <p:sp>
        <p:nvSpPr>
          <p:cNvPr id="5" name="Snip Same Side Corner Rectangle 93">
            <a:extLst>
              <a:ext uri="{FF2B5EF4-FFF2-40B4-BE49-F238E27FC236}">
                <a16:creationId xmlns:a16="http://schemas.microsoft.com/office/drawing/2014/main" id="{FEC0D764-5360-C2C3-8A9B-0F6F4C07BD7A}"/>
              </a:ext>
            </a:extLst>
          </p:cNvPr>
          <p:cNvSpPr/>
          <p:nvPr/>
        </p:nvSpPr>
        <p:spPr bwMode="gray">
          <a:xfrm>
            <a:off x="437244" y="1302056"/>
            <a:ext cx="2689200" cy="720000"/>
          </a:xfrm>
          <a:prstGeom prst="snip2SameRect">
            <a:avLst>
              <a:gd name="adj1" fmla="val 0"/>
              <a:gd name="adj2" fmla="val 17936"/>
            </a:avLst>
          </a:prstGeom>
          <a:solidFill>
            <a:schemeClr val="bg2">
              <a:lumMod val="75000"/>
            </a:schemeClr>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Μπλε</a:t>
            </a: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 </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6" name="Snip Same Side Corner Rectangle 93">
            <a:extLst>
              <a:ext uri="{FF2B5EF4-FFF2-40B4-BE49-F238E27FC236}">
                <a16:creationId xmlns:a16="http://schemas.microsoft.com/office/drawing/2014/main" id="{6EFE62BC-0F48-5136-E880-A81DBF4AA25C}"/>
              </a:ext>
            </a:extLst>
          </p:cNvPr>
          <p:cNvSpPr/>
          <p:nvPr/>
        </p:nvSpPr>
        <p:spPr bwMode="gray">
          <a:xfrm>
            <a:off x="3315003" y="1302056"/>
            <a:ext cx="2688959" cy="720000"/>
          </a:xfrm>
          <a:prstGeom prst="snip2SameRect">
            <a:avLst>
              <a:gd name="adj1" fmla="val 0"/>
              <a:gd name="adj2" fmla="val 17936"/>
            </a:avLst>
          </a:prstGeom>
          <a:solidFill>
            <a:srgbClr val="00B05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Πράσινα</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 name="Snip Same Side Corner Rectangle 93">
            <a:extLst>
              <a:ext uri="{FF2B5EF4-FFF2-40B4-BE49-F238E27FC236}">
                <a16:creationId xmlns:a16="http://schemas.microsoft.com/office/drawing/2014/main" id="{CFD8C59C-3D08-E6B7-0CC4-FD9AFC18E6BB}"/>
              </a:ext>
            </a:extLst>
          </p:cNvPr>
          <p:cNvSpPr/>
          <p:nvPr/>
        </p:nvSpPr>
        <p:spPr bwMode="gray">
          <a:xfrm>
            <a:off x="6223431" y="1302056"/>
            <a:ext cx="2689200" cy="720000"/>
          </a:xfrm>
          <a:prstGeom prst="snip2SameRect">
            <a:avLst>
              <a:gd name="adj1" fmla="val 0"/>
              <a:gd name="adj2" fmla="val 17936"/>
            </a:avLst>
          </a:prstGeom>
          <a:solidFill>
            <a:srgbClr val="FFFF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schemeClr val="bg2"/>
                </a:solidFill>
                <a:effectLst/>
                <a:uLnTx/>
                <a:uFillTx/>
                <a:latin typeface="Helvetica Neue" panose="020B0604020202020204" charset="0"/>
                <a:ea typeface="+mn-ea"/>
                <a:cs typeface="+mn-cs"/>
              </a:rPr>
              <a:t>Κίτρινα</a:t>
            </a:r>
            <a:endParaRPr kumimoji="0" lang="en-GB" sz="2400" b="1" i="0" u="none" strike="noStrike" kern="1200" cap="none" spc="0" normalizeH="0" baseline="0" noProof="0" dirty="0">
              <a:ln>
                <a:noFill/>
              </a:ln>
              <a:solidFill>
                <a:schemeClr val="bg2"/>
              </a:solidFill>
              <a:effectLst/>
              <a:uLnTx/>
              <a:uFillTx/>
              <a:latin typeface="Helvetica Neue" panose="020B0604020202020204" charset="0"/>
              <a:ea typeface="+mn-ea"/>
              <a:cs typeface="+mn-cs"/>
            </a:endParaRPr>
          </a:p>
        </p:txBody>
      </p:sp>
      <p:sp>
        <p:nvSpPr>
          <p:cNvPr id="11" name="Snip Same Side Corner Rectangle 93">
            <a:extLst>
              <a:ext uri="{FF2B5EF4-FFF2-40B4-BE49-F238E27FC236}">
                <a16:creationId xmlns:a16="http://schemas.microsoft.com/office/drawing/2014/main" id="{D1402E1F-D168-C1D8-BB6B-248EA6CE4E10}"/>
              </a:ext>
            </a:extLst>
          </p:cNvPr>
          <p:cNvSpPr/>
          <p:nvPr/>
        </p:nvSpPr>
        <p:spPr bwMode="gray">
          <a:xfrm>
            <a:off x="9018054" y="1302056"/>
            <a:ext cx="2689200" cy="720000"/>
          </a:xfrm>
          <a:prstGeom prst="snip2SameRect">
            <a:avLst>
              <a:gd name="adj1" fmla="val 0"/>
              <a:gd name="adj2" fmla="val 17936"/>
            </a:avLst>
          </a:prstGeom>
          <a:solidFill>
            <a:srgbClr val="FFC0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Πορτοκαλί</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 name="正方形/長方形 11">
            <a:extLst>
              <a:ext uri="{FF2B5EF4-FFF2-40B4-BE49-F238E27FC236}">
                <a16:creationId xmlns:a16="http://schemas.microsoft.com/office/drawing/2014/main" id="{0E1617C3-ACF5-F7CC-7D19-4C30E2F50D50}"/>
              </a:ext>
            </a:extLst>
          </p:cNvPr>
          <p:cNvSpPr>
            <a:spLocks noChangeAspect="1"/>
          </p:cNvSpPr>
          <p:nvPr/>
        </p:nvSpPr>
        <p:spPr bwMode="gray">
          <a:xfrm>
            <a:off x="9071241" y="2404536"/>
            <a:ext cx="26784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700" kern="1200" dirty="0">
                <a:solidFill>
                  <a:schemeClr val="tx1"/>
                </a:solidFill>
                <a:latin typeface="Calibri" panose="020F0502020204030204" pitchFamily="34" charset="0"/>
                <a:cs typeface="Calibri" panose="020F0502020204030204" pitchFamily="34" charset="0"/>
              </a:rPr>
              <a:t>Δυνατότητα δυναμικής τιμολόγησης με βάση τις τιμές της αγοράς.</a:t>
            </a:r>
          </a:p>
          <a:p>
            <a:pPr marL="285750" indent="-285750">
              <a:buClrTx/>
              <a:buFont typeface="Wingdings" panose="05000000000000000000" pitchFamily="2" charset="2"/>
              <a:buChar char="Ø"/>
              <a:defRPr/>
            </a:pPr>
            <a:endParaRPr lang="el-GR" altLang="zh-CN" sz="1700" kern="1200" dirty="0">
              <a:solidFill>
                <a:schemeClr val="tx1"/>
              </a:solidFill>
              <a:latin typeface="Calibri" panose="020F0502020204030204" pitchFamily="34" charset="0"/>
              <a:cs typeface="Calibri" panose="020F0502020204030204" pitchFamily="34" charset="0"/>
            </a:endParaRPr>
          </a:p>
          <a:p>
            <a:pPr>
              <a:buClrTx/>
              <a:defRPr/>
            </a:pPr>
            <a:r>
              <a:rPr lang="el-GR" altLang="zh-CN" sz="1700" kern="1200" dirty="0">
                <a:solidFill>
                  <a:schemeClr val="tx1"/>
                </a:solidFill>
                <a:latin typeface="Calibri" panose="020F0502020204030204" pitchFamily="34" charset="0"/>
                <a:cs typeface="Calibri" panose="020F0502020204030204" pitchFamily="34" charset="0"/>
              </a:rPr>
              <a:t>Προϋπόθεση η λειτουργία έξυπνου τηλεμετρούμενου μετρητή στην παροχή του καταναλωτή.</a:t>
            </a:r>
            <a:endParaRPr lang="en-US" altLang="zh-CN" sz="1700" kern="1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50B0993F-0FC6-4B0A-E5D9-5EFF170726C0}"/>
              </a:ext>
            </a:extLst>
          </p:cNvPr>
          <p:cNvSpPr/>
          <p:nvPr/>
        </p:nvSpPr>
        <p:spPr bwMode="gray">
          <a:xfrm>
            <a:off x="406909" y="844552"/>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Τιμολόγια με χρωματική διάκριση (Σήμανση Διαφάνειας)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Title 2">
            <a:extLst>
              <a:ext uri="{FF2B5EF4-FFF2-40B4-BE49-F238E27FC236}">
                <a16:creationId xmlns:a16="http://schemas.microsoft.com/office/drawing/2014/main" id="{D05756CC-2BF7-AF05-3257-3863A7530EB6}"/>
              </a:ext>
            </a:extLst>
          </p:cNvPr>
          <p:cNvSpPr>
            <a:spLocks noGrp="1"/>
          </p:cNvSpPr>
          <p:nvPr>
            <p:ph type="title"/>
          </p:nvPr>
        </p:nvSpPr>
        <p:spPr>
          <a:xfrm>
            <a:off x="406400" y="228600"/>
            <a:ext cx="11372850" cy="533400"/>
          </a:xfrm>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1A6E3CB-0166-D051-53E5-689B5F82AACF}"/>
              </a:ext>
            </a:extLst>
          </p:cNvPr>
          <p:cNvSpPr/>
          <p:nvPr/>
        </p:nvSpPr>
        <p:spPr>
          <a:xfrm>
            <a:off x="480265" y="5505630"/>
            <a:ext cx="11269375" cy="584775"/>
          </a:xfrm>
          <a:prstGeom prst="rect">
            <a:avLst/>
          </a:prstGeom>
          <a:solidFill>
            <a:schemeClr val="accent1">
              <a:lumMod val="20000"/>
              <a:lumOff val="80000"/>
            </a:schemeClr>
          </a:solidFill>
          <a:ln w="9525" cap="rnd">
            <a:solidFill>
              <a:schemeClr val="bg2"/>
            </a:solidFill>
            <a:prstDash val="sysDash"/>
          </a:ln>
        </p:spPr>
        <p:txBody>
          <a:bodyPr wrap="square">
            <a:spAutoFit/>
          </a:bodyPr>
          <a:lstStyle/>
          <a:p>
            <a:pPr algn="ctr"/>
            <a:r>
              <a:rPr lang="el-GR" sz="1600" b="1" kern="1200" dirty="0">
                <a:solidFill>
                  <a:schemeClr val="bg2"/>
                </a:solidFill>
                <a:latin typeface="Calibri" panose="020F0502020204030204" pitchFamily="34" charset="0"/>
                <a:cs typeface="Calibri" panose="020F0502020204030204" pitchFamily="34" charset="0"/>
              </a:rPr>
              <a:t>Στους λογαριασμούς ρεύματος εισάγεται κωδικός </a:t>
            </a:r>
            <a:r>
              <a:rPr lang="en-US" sz="1600" b="1" kern="1200" dirty="0">
                <a:solidFill>
                  <a:schemeClr val="bg2"/>
                </a:solidFill>
                <a:latin typeface="Calibri" panose="020F0502020204030204" pitchFamily="34" charset="0"/>
                <a:cs typeface="Calibri" panose="020F0502020204030204" pitchFamily="34" charset="0"/>
              </a:rPr>
              <a:t>QR </a:t>
            </a:r>
            <a:r>
              <a:rPr lang="el-GR" sz="1600" b="1" kern="1200" dirty="0">
                <a:solidFill>
                  <a:schemeClr val="bg2"/>
                </a:solidFill>
                <a:latin typeface="Calibri" panose="020F0502020204030204" pitchFamily="34" charset="0"/>
                <a:cs typeface="Calibri" panose="020F0502020204030204" pitchFamily="34" charset="0"/>
              </a:rPr>
              <a:t>με παραπομπή στον </a:t>
            </a:r>
            <a:r>
              <a:rPr lang="el-GR" sz="1600" b="1" kern="1200" dirty="0" err="1">
                <a:solidFill>
                  <a:schemeClr val="bg2"/>
                </a:solidFill>
                <a:latin typeface="Calibri" panose="020F0502020204030204" pitchFamily="34" charset="0"/>
                <a:cs typeface="Calibri" panose="020F0502020204030204" pitchFamily="34" charset="0"/>
              </a:rPr>
              <a:t>ιστότοπο</a:t>
            </a:r>
            <a:r>
              <a:rPr lang="el-GR" sz="1600" b="1" kern="1200" dirty="0">
                <a:solidFill>
                  <a:schemeClr val="bg2"/>
                </a:solidFill>
                <a:latin typeface="Calibri" panose="020F0502020204030204" pitchFamily="34" charset="0"/>
                <a:cs typeface="Calibri" panose="020F0502020204030204" pitchFamily="34" charset="0"/>
              </a:rPr>
              <a:t> δημοσίευσης του εργαλείου σύγκρισης τιμών της ΡΑΑΕΥ για την αυτόματη σύγκριση των τιμολογίων προμήθειας</a:t>
            </a:r>
            <a:endParaRPr lang="en-US" sz="1600" b="1" kern="1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637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D9688A9A-B75B-2C82-1D06-6053EFB697FF}"/>
              </a:ext>
            </a:extLst>
          </p:cNvPr>
          <p:cNvGrpSpPr/>
          <p:nvPr/>
        </p:nvGrpSpPr>
        <p:grpSpPr>
          <a:xfrm>
            <a:off x="8506857" y="1177930"/>
            <a:ext cx="3783114" cy="3686728"/>
            <a:chOff x="7019985" y="1289309"/>
            <a:chExt cx="4763912" cy="4993112"/>
          </a:xfrm>
        </p:grpSpPr>
        <p:sp>
          <p:nvSpPr>
            <p:cNvPr id="6" name="Rectangle 5">
              <a:extLst>
                <a:ext uri="{FF2B5EF4-FFF2-40B4-BE49-F238E27FC236}">
                  <a16:creationId xmlns:a16="http://schemas.microsoft.com/office/drawing/2014/main" id="{1D2C0E06-B677-765F-3E6C-C58DD2AB12E0}"/>
                </a:ext>
              </a:extLst>
            </p:cNvPr>
            <p:cNvSpPr/>
            <p:nvPr/>
          </p:nvSpPr>
          <p:spPr bwMode="gray">
            <a:xfrm>
              <a:off x="7641842" y="1795243"/>
              <a:ext cx="452821" cy="620785"/>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7" name="Up Arrow 11">
              <a:extLst>
                <a:ext uri="{FF2B5EF4-FFF2-40B4-BE49-F238E27FC236}">
                  <a16:creationId xmlns:a16="http://schemas.microsoft.com/office/drawing/2014/main" id="{8C98EBDC-5770-1CB2-FA8C-C3B50CB31110}"/>
                </a:ext>
              </a:extLst>
            </p:cNvPr>
            <p:cNvSpPr/>
            <p:nvPr/>
          </p:nvSpPr>
          <p:spPr>
            <a:xfrm>
              <a:off x="7366618" y="1479549"/>
              <a:ext cx="4098062" cy="4802872"/>
            </a:xfrm>
            <a:prstGeom prst="upArrow">
              <a:avLst>
                <a:gd name="adj1" fmla="val 100000"/>
                <a:gd name="adj2" fmla="val 29178"/>
              </a:avLst>
            </a:prstGeom>
            <a:solidFill>
              <a:sysClr val="window" lastClr="FFFFFF"/>
            </a:solidFill>
            <a:ln>
              <a:solidFill>
                <a:sysClr val="windowText" lastClr="000000"/>
              </a:solidFill>
            </a:ln>
          </p:spPr>
          <p:txBody>
            <a:bodyPr wrap="square">
              <a:noAutofit/>
            </a:bodyPr>
            <a:lstStyle/>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r>
                <a:rPr lang="el-GR" sz="1800" dirty="0">
                  <a:solidFill>
                    <a:srgbClr val="92D050"/>
                  </a:solidFill>
                </a:rPr>
                <a:t>          </a:t>
              </a:r>
              <a:endParaRPr kumimoji="0" lang="en-US" sz="700" b="0" i="0" u="none" strike="noStrike" kern="1200" cap="none" spc="0" normalizeH="0" baseline="0" noProof="0" dirty="0">
                <a:ln>
                  <a:noFill/>
                </a:ln>
                <a:solidFill>
                  <a:srgbClr val="92D050"/>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D902DE90-4A79-0DE9-464D-A1FB0BE70714}"/>
                </a:ext>
              </a:extLst>
            </p:cNvPr>
            <p:cNvGrpSpPr/>
            <p:nvPr/>
          </p:nvGrpSpPr>
          <p:grpSpPr>
            <a:xfrm>
              <a:off x="7019985" y="1973788"/>
              <a:ext cx="4763912" cy="152033"/>
              <a:chOff x="7019985" y="1973788"/>
              <a:chExt cx="4763912" cy="152033"/>
            </a:xfrm>
          </p:grpSpPr>
          <p:sp>
            <p:nvSpPr>
              <p:cNvPr id="13" name="Rectangle 12">
                <a:extLst>
                  <a:ext uri="{FF2B5EF4-FFF2-40B4-BE49-F238E27FC236}">
                    <a16:creationId xmlns:a16="http://schemas.microsoft.com/office/drawing/2014/main" id="{1A02B553-C9B7-93A4-209B-56008084CF5E}"/>
                  </a:ext>
                </a:extLst>
              </p:cNvPr>
              <p:cNvSpPr/>
              <p:nvPr/>
            </p:nvSpPr>
            <p:spPr bwMode="gray">
              <a:xfrm rot="19800000">
                <a:off x="7019985" y="1974470"/>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8EE7F04-EF7F-9710-48C9-FE0E3F2ADA3B}"/>
                  </a:ext>
                </a:extLst>
              </p:cNvPr>
              <p:cNvSpPr/>
              <p:nvPr/>
            </p:nvSpPr>
            <p:spPr bwMode="gray">
              <a:xfrm rot="1800000">
                <a:off x="9191713" y="1973788"/>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eeform 23">
              <a:extLst>
                <a:ext uri="{FF2B5EF4-FFF2-40B4-BE49-F238E27FC236}">
                  <a16:creationId xmlns:a16="http://schemas.microsoft.com/office/drawing/2014/main" id="{5C522E41-617A-F850-C829-8871A3C7FF95}"/>
                </a:ext>
              </a:extLst>
            </p:cNvPr>
            <p:cNvSpPr/>
            <p:nvPr/>
          </p:nvSpPr>
          <p:spPr bwMode="gray">
            <a:xfrm>
              <a:off x="9979299" y="1591130"/>
              <a:ext cx="615923" cy="240175"/>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24">
              <a:extLst>
                <a:ext uri="{FF2B5EF4-FFF2-40B4-BE49-F238E27FC236}">
                  <a16:creationId xmlns:a16="http://schemas.microsoft.com/office/drawing/2014/main" id="{BEA35A61-39E5-D3F9-06CD-27E05BCE7792}"/>
                </a:ext>
              </a:extLst>
            </p:cNvPr>
            <p:cNvSpPr/>
            <p:nvPr/>
          </p:nvSpPr>
          <p:spPr bwMode="gray">
            <a:xfrm rot="10800000">
              <a:off x="7990300" y="1289309"/>
              <a:ext cx="615182" cy="247318"/>
            </a:xfrm>
            <a:custGeom>
              <a:avLst/>
              <a:gdLst>
                <a:gd name="connsiteX0" fmla="*/ 1935 w 615182"/>
                <a:gd name="connsiteY0" fmla="*/ 0 h 247318"/>
                <a:gd name="connsiteX1" fmla="*/ 615182 w 615182"/>
                <a:gd name="connsiteY1" fmla="*/ 0 h 247318"/>
                <a:gd name="connsiteX2" fmla="*/ 612632 w 615182"/>
                <a:gd name="connsiteY2" fmla="*/ 11481 h 247318"/>
                <a:gd name="connsiteX3" fmla="*/ 546487 w 615182"/>
                <a:gd name="connsiteY3" fmla="*/ 51339 h 247318"/>
                <a:gd name="connsiteX4" fmla="*/ 544650 w 615182"/>
                <a:gd name="connsiteY4" fmla="*/ 51002 h 247318"/>
                <a:gd name="connsiteX5" fmla="*/ 532944 w 615182"/>
                <a:gd name="connsiteY5" fmla="*/ 108980 h 247318"/>
                <a:gd name="connsiteX6" fmla="*/ 324241 w 615182"/>
                <a:gd name="connsiteY6" fmla="*/ 247318 h 247318"/>
                <a:gd name="connsiteX7" fmla="*/ 164079 w 615182"/>
                <a:gd name="connsiteY7" fmla="*/ 180977 h 247318"/>
                <a:gd name="connsiteX8" fmla="*/ 122611 w 615182"/>
                <a:gd name="connsiteY8" fmla="*/ 119472 h 247318"/>
                <a:gd name="connsiteX9" fmla="*/ 112027 w 615182"/>
                <a:gd name="connsiteY9" fmla="*/ 121609 h 247318"/>
                <a:gd name="connsiteX10" fmla="*/ 0 w 615182"/>
                <a:gd name="connsiteY10" fmla="*/ 9582 h 247318"/>
                <a:gd name="connsiteX11" fmla="*/ 1935 w 615182"/>
                <a:gd name="connsiteY11" fmla="*/ 0 h 2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182" h="247318">
                  <a:moveTo>
                    <a:pt x="1935" y="0"/>
                  </a:moveTo>
                  <a:lnTo>
                    <a:pt x="615182" y="0"/>
                  </a:lnTo>
                  <a:lnTo>
                    <a:pt x="612632" y="11481"/>
                  </a:lnTo>
                  <a:cubicBezTo>
                    <a:pt x="601734" y="34904"/>
                    <a:pt x="576222" y="51339"/>
                    <a:pt x="546487" y="51339"/>
                  </a:cubicBezTo>
                  <a:lnTo>
                    <a:pt x="544650" y="51002"/>
                  </a:lnTo>
                  <a:lnTo>
                    <a:pt x="532944" y="108980"/>
                  </a:lnTo>
                  <a:cubicBezTo>
                    <a:pt x="498559" y="190275"/>
                    <a:pt x="418061" y="247318"/>
                    <a:pt x="324241" y="247318"/>
                  </a:cubicBezTo>
                  <a:cubicBezTo>
                    <a:pt x="261694" y="247318"/>
                    <a:pt x="205068" y="221966"/>
                    <a:pt x="164079" y="180977"/>
                  </a:cubicBezTo>
                  <a:lnTo>
                    <a:pt x="122611" y="119472"/>
                  </a:lnTo>
                  <a:lnTo>
                    <a:pt x="112027" y="121609"/>
                  </a:lnTo>
                  <a:cubicBezTo>
                    <a:pt x="50156" y="121609"/>
                    <a:pt x="0" y="71453"/>
                    <a:pt x="0" y="9582"/>
                  </a:cubicBezTo>
                  <a:lnTo>
                    <a:pt x="1935" y="0"/>
                  </a:ln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25">
              <a:extLst>
                <a:ext uri="{FF2B5EF4-FFF2-40B4-BE49-F238E27FC236}">
                  <a16:creationId xmlns:a16="http://schemas.microsoft.com/office/drawing/2014/main" id="{DBA9A145-88B5-C5A6-D3A2-B039FA1D36D3}"/>
                </a:ext>
              </a:extLst>
            </p:cNvPr>
            <p:cNvSpPr/>
            <p:nvPr/>
          </p:nvSpPr>
          <p:spPr bwMode="gray">
            <a:xfrm>
              <a:off x="7721845" y="1364436"/>
              <a:ext cx="616338" cy="205688"/>
            </a:xfrm>
            <a:custGeom>
              <a:avLst/>
              <a:gdLst>
                <a:gd name="connsiteX0" fmla="*/ 322306 w 616338"/>
                <a:gd name="connsiteY0" fmla="*/ 0 h 205688"/>
                <a:gd name="connsiteX1" fmla="*/ 482468 w 616338"/>
                <a:gd name="connsiteY1" fmla="*/ 66341 h 205688"/>
                <a:gd name="connsiteX2" fmla="*/ 525403 w 616338"/>
                <a:gd name="connsiteY2" fmla="*/ 130022 h 205688"/>
                <a:gd name="connsiteX3" fmla="*/ 544552 w 616338"/>
                <a:gd name="connsiteY3" fmla="*/ 126507 h 205688"/>
                <a:gd name="connsiteX4" fmla="*/ 616338 w 616338"/>
                <a:gd name="connsiteY4" fmla="*/ 191767 h 205688"/>
                <a:gd name="connsiteX5" fmla="*/ 613247 w 616338"/>
                <a:gd name="connsiteY5" fmla="*/ 205688 h 205688"/>
                <a:gd name="connsiteX6" fmla="*/ 0 w 616338"/>
                <a:gd name="connsiteY6" fmla="*/ 205688 h 205688"/>
                <a:gd name="connsiteX7" fmla="*/ 6869 w 616338"/>
                <a:gd name="connsiteY7" fmla="*/ 171664 h 205688"/>
                <a:gd name="connsiteX8" fmla="*/ 110092 w 616338"/>
                <a:gd name="connsiteY8" fmla="*/ 103243 h 205688"/>
                <a:gd name="connsiteX9" fmla="*/ 134009 w 616338"/>
                <a:gd name="connsiteY9" fmla="*/ 108072 h 205688"/>
                <a:gd name="connsiteX10" fmla="*/ 162144 w 616338"/>
                <a:gd name="connsiteY10" fmla="*/ 66341 h 205688"/>
                <a:gd name="connsiteX11" fmla="*/ 322306 w 616338"/>
                <a:gd name="connsiteY11" fmla="*/ 0 h 20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338" h="205688">
                  <a:moveTo>
                    <a:pt x="322306" y="0"/>
                  </a:moveTo>
                  <a:cubicBezTo>
                    <a:pt x="384853" y="0"/>
                    <a:pt x="441478" y="25352"/>
                    <a:pt x="482468" y="66341"/>
                  </a:cubicBezTo>
                  <a:lnTo>
                    <a:pt x="525403" y="130022"/>
                  </a:lnTo>
                  <a:lnTo>
                    <a:pt x="544552" y="126507"/>
                  </a:lnTo>
                  <a:cubicBezTo>
                    <a:pt x="584198" y="126507"/>
                    <a:pt x="616338" y="155725"/>
                    <a:pt x="616338" y="191767"/>
                  </a:cubicBezTo>
                  <a:lnTo>
                    <a:pt x="613247" y="205688"/>
                  </a:lnTo>
                  <a:lnTo>
                    <a:pt x="0" y="205688"/>
                  </a:lnTo>
                  <a:lnTo>
                    <a:pt x="6869" y="171664"/>
                  </a:lnTo>
                  <a:cubicBezTo>
                    <a:pt x="23875" y="131456"/>
                    <a:pt x="63689" y="103243"/>
                    <a:pt x="110092" y="103243"/>
                  </a:cubicBezTo>
                  <a:lnTo>
                    <a:pt x="134009" y="108072"/>
                  </a:lnTo>
                  <a:lnTo>
                    <a:pt x="162144" y="66341"/>
                  </a:lnTo>
                  <a:cubicBezTo>
                    <a:pt x="203133" y="25352"/>
                    <a:pt x="259759" y="0"/>
                    <a:pt x="322306"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Freeform 23">
            <a:extLst>
              <a:ext uri="{FF2B5EF4-FFF2-40B4-BE49-F238E27FC236}">
                <a16:creationId xmlns:a16="http://schemas.microsoft.com/office/drawing/2014/main" id="{28E438D8-32C5-1ECE-0176-6F28A4288C0E}"/>
              </a:ext>
            </a:extLst>
          </p:cNvPr>
          <p:cNvSpPr/>
          <p:nvPr/>
        </p:nvSpPr>
        <p:spPr bwMode="gray">
          <a:xfrm>
            <a:off x="11040085" y="938383"/>
            <a:ext cx="456394" cy="158757"/>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5A3CA32-7767-482B-5DE8-9C51D03427C7}"/>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18" name="Rectangle 17">
            <a:extLst>
              <a:ext uri="{FF2B5EF4-FFF2-40B4-BE49-F238E27FC236}">
                <a16:creationId xmlns:a16="http://schemas.microsoft.com/office/drawing/2014/main" id="{30456A14-95BE-3CEF-2F98-9A4C255565EC}"/>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19" name="Rectangle 18">
            <a:extLst>
              <a:ext uri="{FF2B5EF4-FFF2-40B4-BE49-F238E27FC236}">
                <a16:creationId xmlns:a16="http://schemas.microsoft.com/office/drawing/2014/main" id="{FEA523E1-1129-A22F-9965-DCB30019D35B}"/>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20" name="Title 2">
            <a:extLst>
              <a:ext uri="{FF2B5EF4-FFF2-40B4-BE49-F238E27FC236}">
                <a16:creationId xmlns:a16="http://schemas.microsoft.com/office/drawing/2014/main" id="{7A612E74-C539-2EF9-C4CA-C624ECEB4153}"/>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21" name="Rectangle 20">
            <a:extLst>
              <a:ext uri="{FF2B5EF4-FFF2-40B4-BE49-F238E27FC236}">
                <a16:creationId xmlns:a16="http://schemas.microsoft.com/office/drawing/2014/main" id="{52CFC7C8-49C6-92E7-53DF-34FD667ECDC5}"/>
              </a:ext>
            </a:extLst>
          </p:cNvPr>
          <p:cNvSpPr/>
          <p:nvPr/>
        </p:nvSpPr>
        <p:spPr bwMode="gray">
          <a:xfrm>
            <a:off x="538211" y="498209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Πλατφόρμα</a:t>
            </a:r>
            <a:endParaRPr lang="en-US" sz="2400" b="1" kern="1200" dirty="0">
              <a:solidFill>
                <a:prstClr val="white"/>
              </a:solidFill>
              <a:latin typeface="Calibri"/>
              <a:ea typeface="+mn-ea"/>
              <a:cs typeface="+mn-cs"/>
            </a:endParaRPr>
          </a:p>
        </p:txBody>
      </p:sp>
      <p:sp>
        <p:nvSpPr>
          <p:cNvPr id="22" name="TextBox 21">
            <a:extLst>
              <a:ext uri="{FF2B5EF4-FFF2-40B4-BE49-F238E27FC236}">
                <a16:creationId xmlns:a16="http://schemas.microsoft.com/office/drawing/2014/main" id="{FF9FE240-B776-8DB8-A332-2574A41A2E8C}"/>
              </a:ext>
            </a:extLst>
          </p:cNvPr>
          <p:cNvSpPr txBox="1"/>
          <p:nvPr/>
        </p:nvSpPr>
        <p:spPr>
          <a:xfrm>
            <a:off x="3052180" y="1637328"/>
            <a:ext cx="6636326" cy="461665"/>
          </a:xfrm>
          <a:prstGeom prst="rect">
            <a:avLst/>
          </a:prstGeom>
          <a:noFill/>
        </p:spPr>
        <p:txBody>
          <a:bodyPr wrap="square">
            <a:spAutoFit/>
          </a:bodyPr>
          <a:lstStyle/>
          <a:p>
            <a:pPr>
              <a:buClr>
                <a:schemeClr val="bg1"/>
              </a:buClr>
            </a:pP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1,2 εκατ.</a:t>
            </a:r>
            <a:r>
              <a:rPr lang="el-GR" sz="24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tx1"/>
                </a:solidFill>
                <a:latin typeface="Calibri" panose="020F0502020204030204" pitchFamily="34" charset="0"/>
                <a:ea typeface="Verdana" panose="020B0604030504040204" pitchFamily="34" charset="0"/>
                <a:cs typeface="Calibri" panose="020F0502020204030204" pitchFamily="34" charset="0"/>
              </a:rPr>
              <a:t>ωφελούμενοι</a:t>
            </a:r>
            <a:endPar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A9CF6E6-2876-4BB2-AECF-82BE979C5B4B}"/>
              </a:ext>
            </a:extLst>
          </p:cNvPr>
          <p:cNvSpPr txBox="1"/>
          <p:nvPr/>
        </p:nvSpPr>
        <p:spPr>
          <a:xfrm>
            <a:off x="2249086" y="2570077"/>
            <a:ext cx="6636326" cy="769441"/>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Ενίσχυση </a:t>
            </a:r>
            <a:r>
              <a:rPr lang="en-US" sz="2200" b="1" dirty="0">
                <a:solidFill>
                  <a:schemeClr val="bg2"/>
                </a:solidFill>
                <a:latin typeface="Calibri" panose="020F0502020204030204" pitchFamily="34" charset="0"/>
                <a:ea typeface="Verdana" panose="020B0604030504040204" pitchFamily="34" charset="0"/>
                <a:cs typeface="Calibri" panose="020F0502020204030204" pitchFamily="34" charset="0"/>
              </a:rPr>
              <a:t>60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ευρώ το μήνα πολλαπλασιαζόμενη με τις </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βαθμοημέρες</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με συνολική επιδότηση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120 εκατ. ευρώ</a:t>
            </a:r>
            <a:endParaRPr lang="el-GR" sz="2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1A6CCA5-1B35-28A8-0AE9-CFC777A06112}"/>
              </a:ext>
            </a:extLst>
          </p:cNvPr>
          <p:cNvSpPr txBox="1"/>
          <p:nvPr/>
        </p:nvSpPr>
        <p:spPr>
          <a:xfrm>
            <a:off x="2762144" y="3619022"/>
            <a:ext cx="6018178" cy="1184940"/>
          </a:xfrm>
          <a:prstGeom prst="rect">
            <a:avLst/>
          </a:prstGeom>
          <a:noFill/>
        </p:spPr>
        <p:txBody>
          <a:bodyPr wrap="square">
            <a:spAutoFit/>
          </a:bodyPr>
          <a:lstStyle/>
          <a:p>
            <a:pPr defTabSz="1219170" eaLnBrk="0" fontAlgn="base" hangingPunct="0">
              <a:spcBef>
                <a:spcPts val="600"/>
              </a:spcBef>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Επιδότηση της κατανάλωσης περιόδου </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defTabSz="1219170" eaLnBrk="0" fontAlgn="base" hangingPunct="0">
              <a:spcBef>
                <a:spcPts val="600"/>
              </a:spcBef>
            </a:pP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1.1.2024 έως 31.3.2024.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Ελάχιστο ποσό το τρίμηνο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45 ευρώ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και μέγιστο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480 ευρώ</a:t>
            </a:r>
          </a:p>
        </p:txBody>
      </p:sp>
      <p:sp>
        <p:nvSpPr>
          <p:cNvPr id="27" name="TextBox 26">
            <a:extLst>
              <a:ext uri="{FF2B5EF4-FFF2-40B4-BE49-F238E27FC236}">
                <a16:creationId xmlns:a16="http://schemas.microsoft.com/office/drawing/2014/main" id="{0F5575EE-E318-5C48-003C-179747E9362E}"/>
              </a:ext>
            </a:extLst>
          </p:cNvPr>
          <p:cNvSpPr txBox="1"/>
          <p:nvPr/>
        </p:nvSpPr>
        <p:spPr>
          <a:xfrm>
            <a:off x="2652555" y="5033171"/>
            <a:ext cx="6260663" cy="430887"/>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Αιτήσεις στην πλατφόρμα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myθερμανση</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n-US" sz="22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της ΑΑΔΕ</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7928CC8A-3156-48ED-BE41-301E85C2E8C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5</a:t>
            </a:fld>
            <a:endParaRPr lang="el-GR"/>
          </a:p>
        </p:txBody>
      </p:sp>
      <p:sp>
        <p:nvSpPr>
          <p:cNvPr id="4" name="Rectangle 3">
            <a:extLst>
              <a:ext uri="{FF2B5EF4-FFF2-40B4-BE49-F238E27FC236}">
                <a16:creationId xmlns:a16="http://schemas.microsoft.com/office/drawing/2014/main" id="{EC9F2DD7-BE91-271B-3BF7-EB22C61D679A}"/>
              </a:ext>
            </a:extLst>
          </p:cNvPr>
          <p:cNvSpPr/>
          <p:nvPr/>
        </p:nvSpPr>
        <p:spPr>
          <a:xfrm>
            <a:off x="8944773" y="3226176"/>
            <a:ext cx="2927251" cy="1569660"/>
          </a:xfrm>
          <a:prstGeom prst="rect">
            <a:avLst/>
          </a:prstGeom>
          <a:solidFill>
            <a:schemeClr val="accent1">
              <a:lumMod val="20000"/>
              <a:lumOff val="80000"/>
              <a:alpha val="56000"/>
            </a:schemeClr>
          </a:solidFill>
          <a:ln w="9525" cap="rnd">
            <a:solidFill>
              <a:schemeClr val="bg2"/>
            </a:solidFill>
          </a:ln>
        </p:spPr>
        <p:txBody>
          <a:bodyPr wrap="square">
            <a:spAutoFit/>
          </a:bodyPr>
          <a:lstStyle/>
          <a:p>
            <a:pPr defTabSz="1219170" eaLnBrk="0" fontAlgn="base" hangingPunct="0">
              <a:spcBef>
                <a:spcPts val="1200"/>
              </a:spcBef>
              <a:spcAft>
                <a:spcPts val="800"/>
              </a:spcAft>
            </a:pP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Συνεχίζονται και το 2024 οι </a:t>
            </a:r>
            <a:r>
              <a:rPr lang="el-GR" sz="1600" b="1" i="1" dirty="0" err="1">
                <a:solidFill>
                  <a:schemeClr val="tx1"/>
                </a:solidFill>
                <a:latin typeface="Calibri" panose="020F0502020204030204" pitchFamily="34" charset="0"/>
                <a:ea typeface="Verdana" panose="020B0604030504040204" pitchFamily="34" charset="0"/>
                <a:cs typeface="Calibri" panose="020F0502020204030204" pitchFamily="34" charset="0"/>
              </a:rPr>
              <a:t>στοχευμένες</a:t>
            </a: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 επιδοτήσεις στους λογαριασμούς ηλεκτρικής ενέργειας των δικαιούχων Κοινωνικού Οικιακού Τιμολογίου</a:t>
            </a:r>
          </a:p>
        </p:txBody>
      </p:sp>
      <p:sp>
        <p:nvSpPr>
          <p:cNvPr id="5" name="TextBox 4">
            <a:extLst>
              <a:ext uri="{FF2B5EF4-FFF2-40B4-BE49-F238E27FC236}">
                <a16:creationId xmlns:a16="http://schemas.microsoft.com/office/drawing/2014/main" id="{D01C71FD-4C11-A65F-71F9-6C4F6B6F04A1}"/>
              </a:ext>
            </a:extLst>
          </p:cNvPr>
          <p:cNvSpPr txBox="1"/>
          <p:nvPr/>
        </p:nvSpPr>
        <p:spPr>
          <a:xfrm>
            <a:off x="8930485" y="1942860"/>
            <a:ext cx="3318163" cy="1154162"/>
          </a:xfrm>
          <a:prstGeom prst="rect">
            <a:avLst/>
          </a:prstGeom>
          <a:solidFill>
            <a:sysClr val="window" lastClr="FFFFFF">
              <a:alpha val="53000"/>
            </a:sysClr>
          </a:solidFill>
        </p:spPr>
        <p:txBody>
          <a:bodyPr wrap="square">
            <a:spAutoFit/>
          </a:bodyPr>
          <a:lstStyle/>
          <a:p>
            <a:pPr>
              <a:buClr>
                <a:schemeClr val="bg1"/>
              </a:buClr>
            </a:pPr>
            <a:r>
              <a:rPr lang="el-GR" sz="2300" b="1" dirty="0">
                <a:solidFill>
                  <a:schemeClr val="bg2"/>
                </a:solidFill>
                <a:latin typeface="Calibri" panose="020F0502020204030204" pitchFamily="34" charset="0"/>
                <a:ea typeface="Verdana" panose="020B0604030504040204" pitchFamily="34" charset="0"/>
                <a:cs typeface="Calibri" panose="020F0502020204030204" pitchFamily="34" charset="0"/>
              </a:rPr>
              <a:t>Συνεχίζονται οι επιδοτήσεις στους κοινωνικά ευάλωτους</a:t>
            </a:r>
            <a:endParaRPr lang="el-GR" sz="23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169554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îş1îdê">
            <a:extLst>
              <a:ext uri="{FF2B5EF4-FFF2-40B4-BE49-F238E27FC236}">
                <a16:creationId xmlns:a16="http://schemas.microsoft.com/office/drawing/2014/main" id="{E0EE3F40-DDDB-9F9A-F44D-8C63CACD546B}"/>
              </a:ext>
            </a:extLst>
          </p:cNvPr>
          <p:cNvSpPr txBox="1"/>
          <p:nvPr/>
        </p:nvSpPr>
        <p:spPr>
          <a:xfrm>
            <a:off x="457199" y="1457076"/>
            <a:ext cx="195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002060"/>
                </a:solidFill>
                <a:latin typeface="Calibri" panose="020F0502020204030204" pitchFamily="34" charset="0"/>
                <a:ea typeface="Helvetica Neue" panose="02000503000000020004" pitchFamily="2" charset="0"/>
                <a:cs typeface="Calibri" panose="020F0502020204030204" pitchFamily="34" charset="0"/>
              </a:rPr>
              <a:t>Δικαιούχοι</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 name="iSļîďe">
            <a:extLst>
              <a:ext uri="{FF2B5EF4-FFF2-40B4-BE49-F238E27FC236}">
                <a16:creationId xmlns:a16="http://schemas.microsoft.com/office/drawing/2014/main" id="{09585310-A96B-A3B6-0076-25DC8CD33021}"/>
              </a:ext>
            </a:extLst>
          </p:cNvPr>
          <p:cNvSpPr txBox="1"/>
          <p:nvPr/>
        </p:nvSpPr>
        <p:spPr>
          <a:xfrm>
            <a:off x="3409764" y="1303189"/>
            <a:ext cx="1948602" cy="61555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Περίοδος Θέρμανσης</a:t>
            </a:r>
          </a:p>
        </p:txBody>
      </p:sp>
      <p:sp>
        <p:nvSpPr>
          <p:cNvPr id="38" name="iṡľiḓè">
            <a:extLst>
              <a:ext uri="{FF2B5EF4-FFF2-40B4-BE49-F238E27FC236}">
                <a16:creationId xmlns:a16="http://schemas.microsoft.com/office/drawing/2014/main" id="{34F98027-61A6-1AC5-A56F-847594D7B814}"/>
              </a:ext>
            </a:extLst>
          </p:cNvPr>
          <p:cNvSpPr txBox="1"/>
          <p:nvPr/>
        </p:nvSpPr>
        <p:spPr>
          <a:xfrm>
            <a:off x="6339872" y="1457076"/>
            <a:ext cx="1949332"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altLang="zh-CN" sz="2000" b="1" dirty="0">
                <a:solidFill>
                  <a:srgbClr val="002060"/>
                </a:solidFill>
                <a:latin typeface="Calibri" panose="020F0502020204030204" pitchFamily="34" charset="0"/>
                <a:cs typeface="Calibri" panose="020F0502020204030204" pitchFamily="34" charset="0"/>
              </a:rPr>
              <a:t>Επίδομα</a:t>
            </a:r>
            <a:endParaRPr lang="en-US" altLang="zh-CN" sz="2000" b="1" dirty="0">
              <a:solidFill>
                <a:srgbClr val="002060"/>
              </a:solidFill>
              <a:latin typeface="Calibri" panose="020F0502020204030204" pitchFamily="34" charset="0"/>
              <a:cs typeface="Calibri" panose="020F0502020204030204" pitchFamily="34" charset="0"/>
            </a:endParaRPr>
          </a:p>
        </p:txBody>
      </p:sp>
      <p:sp>
        <p:nvSpPr>
          <p:cNvPr id="39" name="ïŝľiḋe">
            <a:extLst>
              <a:ext uri="{FF2B5EF4-FFF2-40B4-BE49-F238E27FC236}">
                <a16:creationId xmlns:a16="http://schemas.microsoft.com/office/drawing/2014/main" id="{8E5C8369-9CC3-678D-BADA-4836FF9F5A85}"/>
              </a:ext>
            </a:extLst>
          </p:cNvPr>
          <p:cNvSpPr/>
          <p:nvPr/>
        </p:nvSpPr>
        <p:spPr>
          <a:xfrm>
            <a:off x="6332016" y="2303408"/>
            <a:ext cx="2466000" cy="276999"/>
          </a:xfrm>
          <a:prstGeom prst="rect">
            <a:avLst/>
          </a:prstGeom>
          <a:solidFill>
            <a:schemeClr val="tx1"/>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60 ευρώ μηνιαίως</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0" name="îṡ1ïde">
            <a:extLst>
              <a:ext uri="{FF2B5EF4-FFF2-40B4-BE49-F238E27FC236}">
                <a16:creationId xmlns:a16="http://schemas.microsoft.com/office/drawing/2014/main" id="{841663FA-8B74-A773-8933-0B5C742542AD}"/>
              </a:ext>
            </a:extLst>
          </p:cNvPr>
          <p:cNvSpPr txBox="1"/>
          <p:nvPr/>
        </p:nvSpPr>
        <p:spPr>
          <a:xfrm>
            <a:off x="9202850" y="1470722"/>
            <a:ext cx="1963458" cy="307777"/>
          </a:xfrm>
          <a:prstGeom prst="rect">
            <a:avLst/>
          </a:prstGeom>
          <a:noFill/>
        </p:spPr>
        <p:txBody>
          <a:bodyPr wrap="square" lIns="0" tIns="0" rIns="0" bIns="0" rtlCol="0" anchor="ctr">
            <a:spAutoFit/>
          </a:bodyPr>
          <a:lstStyle/>
          <a:p>
            <a:pPr>
              <a:buClrTx/>
              <a:defRPr/>
            </a:pPr>
            <a:r>
              <a:rPr lang="el-GR" altLang="zh-CN" sz="2000" b="1" kern="1200" dirty="0">
                <a:solidFill>
                  <a:srgbClr val="0070C0"/>
                </a:solidFill>
                <a:latin typeface="Calibri" panose="020F0502020204030204" pitchFamily="34" charset="0"/>
                <a:ea typeface="+mn-ea"/>
                <a:cs typeface="Calibri" panose="020F0502020204030204" pitchFamily="34" charset="0"/>
              </a:rPr>
              <a:t>Χρηματοδότηση</a:t>
            </a:r>
            <a:endParaRPr lang="en-US" altLang="zh-CN" sz="2000" b="1" kern="1200" dirty="0">
              <a:solidFill>
                <a:srgbClr val="0070C0"/>
              </a:solidFill>
              <a:latin typeface="Calibri" panose="020F0502020204030204" pitchFamily="34" charset="0"/>
              <a:ea typeface="+mn-ea"/>
              <a:cs typeface="Calibri" panose="020F0502020204030204" pitchFamily="34" charset="0"/>
            </a:endParaRPr>
          </a:p>
        </p:txBody>
      </p:sp>
      <p:sp>
        <p:nvSpPr>
          <p:cNvPr id="41" name="iSľïḓê">
            <a:extLst>
              <a:ext uri="{FF2B5EF4-FFF2-40B4-BE49-F238E27FC236}">
                <a16:creationId xmlns:a16="http://schemas.microsoft.com/office/drawing/2014/main" id="{AF619081-B089-FE97-B20D-4EFFEB460D31}"/>
              </a:ext>
            </a:extLst>
          </p:cNvPr>
          <p:cNvSpPr/>
          <p:nvPr/>
        </p:nvSpPr>
        <p:spPr>
          <a:xfrm>
            <a:off x="9239658" y="2303409"/>
            <a:ext cx="2466000" cy="276999"/>
          </a:xfrm>
          <a:prstGeom prst="rect">
            <a:avLst/>
          </a:prstGeom>
          <a:solidFill>
            <a:schemeClr val="tx1"/>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120 εκατ. μέσω ΤΕΜ</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2" name="Oval 7">
            <a:extLst>
              <a:ext uri="{FF2B5EF4-FFF2-40B4-BE49-F238E27FC236}">
                <a16:creationId xmlns:a16="http://schemas.microsoft.com/office/drawing/2014/main" id="{87FFD9FA-2CAF-5D64-2C11-2D8883016A99}"/>
              </a:ext>
            </a:extLst>
          </p:cNvPr>
          <p:cNvSpPr>
            <a:spLocks noChangeArrowheads="1"/>
          </p:cNvSpPr>
          <p:nvPr/>
        </p:nvSpPr>
        <p:spPr bwMode="auto">
          <a:xfrm>
            <a:off x="2271968" y="1530503"/>
            <a:ext cx="647886" cy="443922"/>
          </a:xfrm>
          <a:prstGeom prst="triangle">
            <a:avLst/>
          </a:prstGeom>
          <a:solidFill>
            <a:srgbClr val="000000"/>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01</a:t>
            </a:r>
          </a:p>
        </p:txBody>
      </p:sp>
      <p:sp>
        <p:nvSpPr>
          <p:cNvPr id="43" name="Oval 7">
            <a:extLst>
              <a:ext uri="{FF2B5EF4-FFF2-40B4-BE49-F238E27FC236}">
                <a16:creationId xmlns:a16="http://schemas.microsoft.com/office/drawing/2014/main" id="{B38C9BA6-F6E7-F3B6-DE0B-35EE093B7B1D}"/>
              </a:ext>
            </a:extLst>
          </p:cNvPr>
          <p:cNvSpPr>
            <a:spLocks noChangeArrowheads="1"/>
          </p:cNvSpPr>
          <p:nvPr/>
        </p:nvSpPr>
        <p:spPr bwMode="auto">
          <a:xfrm>
            <a:off x="5224810"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a:t>
            </a:r>
            <a:r>
              <a:rPr lang="en-US" altLang="zh-CN" sz="2000" b="1" kern="1200" dirty="0">
                <a:solidFill>
                  <a:prstClr val="white"/>
                </a:solidFill>
                <a:latin typeface="Calibri"/>
                <a:ea typeface="+mn-ea"/>
                <a:cs typeface="+mn-cs"/>
              </a:rPr>
              <a:t>2</a:t>
            </a:r>
            <a:endParaRPr lang="en-US" sz="2000" b="1" kern="1200" dirty="0">
              <a:solidFill>
                <a:prstClr val="white"/>
              </a:solidFill>
              <a:latin typeface="Calibri"/>
              <a:ea typeface="+mn-ea"/>
              <a:cs typeface="+mn-cs"/>
            </a:endParaRPr>
          </a:p>
        </p:txBody>
      </p:sp>
      <p:sp>
        <p:nvSpPr>
          <p:cNvPr id="44" name="Oval 7">
            <a:extLst>
              <a:ext uri="{FF2B5EF4-FFF2-40B4-BE49-F238E27FC236}">
                <a16:creationId xmlns:a16="http://schemas.microsoft.com/office/drawing/2014/main" id="{77B19E86-52BE-C3FD-D160-3D2173F21E72}"/>
              </a:ext>
            </a:extLst>
          </p:cNvPr>
          <p:cNvSpPr>
            <a:spLocks noChangeArrowheads="1"/>
          </p:cNvSpPr>
          <p:nvPr/>
        </p:nvSpPr>
        <p:spPr bwMode="auto">
          <a:xfrm>
            <a:off x="8154884" y="1530503"/>
            <a:ext cx="647886" cy="443922"/>
          </a:xfrm>
          <a:prstGeom prst="triangle">
            <a:avLst/>
          </a:prstGeom>
          <a:solidFill>
            <a:schemeClr val="tx1"/>
          </a:solidFill>
          <a:ln>
            <a:noFill/>
          </a:ln>
        </p:spPr>
        <p:txBody>
          <a:bodyPr vert="horz" wrap="square" lIns="0" tIns="0" rIns="0" bIns="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Calibri"/>
                <a:ea typeface="+mn-ea"/>
                <a:cs typeface="+mn-cs"/>
              </a:rPr>
              <a:t>03</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Oval 7">
            <a:extLst>
              <a:ext uri="{FF2B5EF4-FFF2-40B4-BE49-F238E27FC236}">
                <a16:creationId xmlns:a16="http://schemas.microsoft.com/office/drawing/2014/main" id="{1B494EAE-C68E-0D31-3F2F-81753DDA371C}"/>
              </a:ext>
            </a:extLst>
          </p:cNvPr>
          <p:cNvSpPr>
            <a:spLocks noChangeArrowheads="1"/>
          </p:cNvSpPr>
          <p:nvPr/>
        </p:nvSpPr>
        <p:spPr bwMode="auto">
          <a:xfrm>
            <a:off x="11072892"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altLang="zh-CN" sz="2000" b="1" kern="1200" dirty="0">
                <a:solidFill>
                  <a:schemeClr val="bg1"/>
                </a:solidFill>
                <a:latin typeface="Calibri"/>
                <a:ea typeface="+mn-ea"/>
                <a:cs typeface="+mn-cs"/>
              </a:rPr>
              <a:t>04</a:t>
            </a:r>
            <a:endParaRPr lang="en-US" sz="2000" b="1" kern="1200" dirty="0">
              <a:solidFill>
                <a:schemeClr val="bg1"/>
              </a:solidFill>
              <a:latin typeface="Calibri"/>
              <a:ea typeface="+mn-ea"/>
              <a:cs typeface="+mn-cs"/>
            </a:endParaRPr>
          </a:p>
        </p:txBody>
      </p:sp>
      <p:sp>
        <p:nvSpPr>
          <p:cNvPr id="46" name="L-Shape 3">
            <a:extLst>
              <a:ext uri="{FF2B5EF4-FFF2-40B4-BE49-F238E27FC236}">
                <a16:creationId xmlns:a16="http://schemas.microsoft.com/office/drawing/2014/main" id="{C2898408-0F50-3763-0789-425E7A300801}"/>
              </a:ext>
            </a:extLst>
          </p:cNvPr>
          <p:cNvSpPr/>
          <p:nvPr/>
        </p:nvSpPr>
        <p:spPr>
          <a:xfrm rot="5400000">
            <a:off x="1673004" y="754801"/>
            <a:ext cx="36000" cy="2467609"/>
          </a:xfrm>
          <a:prstGeom prst="rect">
            <a:avLst/>
          </a:prstGeom>
          <a:solidFill>
            <a:srgbClr val="000000"/>
          </a:solidFill>
          <a:ln w="25400" cap="flat" cmpd="sng" algn="ctr">
            <a:noFill/>
            <a:prstDash val="solid"/>
          </a:ln>
          <a:effectLst/>
        </p:spPr>
        <p:txBody>
          <a:bodyPr/>
          <a:lstStyle/>
          <a:p>
            <a:endParaRPr lang="el-GR"/>
          </a:p>
        </p:txBody>
      </p:sp>
      <p:sp>
        <p:nvSpPr>
          <p:cNvPr id="47" name="L-Shape 3">
            <a:extLst>
              <a:ext uri="{FF2B5EF4-FFF2-40B4-BE49-F238E27FC236}">
                <a16:creationId xmlns:a16="http://schemas.microsoft.com/office/drawing/2014/main" id="{37E09003-CC07-C0AB-A4EE-86B16DDE915B}"/>
              </a:ext>
            </a:extLst>
          </p:cNvPr>
          <p:cNvSpPr/>
          <p:nvPr/>
        </p:nvSpPr>
        <p:spPr>
          <a:xfrm rot="5400000">
            <a:off x="4622846" y="754800"/>
            <a:ext cx="36000" cy="2467609"/>
          </a:xfrm>
          <a:prstGeom prst="rect">
            <a:avLst/>
          </a:prstGeom>
          <a:solidFill>
            <a:schemeClr val="accent1"/>
          </a:solidFill>
          <a:ln w="25400" cap="flat" cmpd="sng" algn="ctr">
            <a:noFill/>
            <a:prstDash val="solid"/>
          </a:ln>
          <a:effectLst/>
        </p:spPr>
        <p:txBody>
          <a:bodyPr/>
          <a:lstStyle/>
          <a:p>
            <a:endParaRPr lang="el-GR"/>
          </a:p>
        </p:txBody>
      </p:sp>
      <p:sp>
        <p:nvSpPr>
          <p:cNvPr id="48" name="L-Shape 3">
            <a:extLst>
              <a:ext uri="{FF2B5EF4-FFF2-40B4-BE49-F238E27FC236}">
                <a16:creationId xmlns:a16="http://schemas.microsoft.com/office/drawing/2014/main" id="{35F26C0D-637A-AD07-465B-6C475F0DF55A}"/>
              </a:ext>
            </a:extLst>
          </p:cNvPr>
          <p:cNvSpPr/>
          <p:nvPr/>
        </p:nvSpPr>
        <p:spPr>
          <a:xfrm rot="5400000">
            <a:off x="7553254" y="754800"/>
            <a:ext cx="36000" cy="2467609"/>
          </a:xfrm>
          <a:prstGeom prst="rect">
            <a:avLst/>
          </a:prstGeom>
          <a:solidFill>
            <a:schemeClr val="tx1"/>
          </a:solidFill>
          <a:ln w="25400" cap="flat" cmpd="sng" algn="ctr">
            <a:noFill/>
            <a:prstDash val="solid"/>
          </a:ln>
          <a:effectLst/>
        </p:spPr>
        <p:txBody>
          <a:bodyPr/>
          <a:lstStyle/>
          <a:p>
            <a:endParaRPr lang="el-GR"/>
          </a:p>
        </p:txBody>
      </p:sp>
      <p:sp>
        <p:nvSpPr>
          <p:cNvPr id="49" name="L-Shape 3">
            <a:extLst>
              <a:ext uri="{FF2B5EF4-FFF2-40B4-BE49-F238E27FC236}">
                <a16:creationId xmlns:a16="http://schemas.microsoft.com/office/drawing/2014/main" id="{DE12AC8D-F942-9D0B-D9DB-E525CFDE4E3E}"/>
              </a:ext>
            </a:extLst>
          </p:cNvPr>
          <p:cNvSpPr/>
          <p:nvPr/>
        </p:nvSpPr>
        <p:spPr>
          <a:xfrm rot="5400000">
            <a:off x="10482995" y="754801"/>
            <a:ext cx="36000" cy="2467609"/>
          </a:xfrm>
          <a:prstGeom prst="rect">
            <a:avLst/>
          </a:prstGeom>
          <a:solidFill>
            <a:schemeClr val="accent1"/>
          </a:solidFill>
          <a:ln w="25400" cap="flat" cmpd="sng" algn="ctr">
            <a:noFill/>
            <a:prstDash val="solid"/>
          </a:ln>
          <a:effectLst/>
        </p:spPr>
        <p:txBody>
          <a:bodyPr/>
          <a:lstStyle/>
          <a:p>
            <a:endParaRPr lang="el-GR"/>
          </a:p>
        </p:txBody>
      </p:sp>
      <p:sp>
        <p:nvSpPr>
          <p:cNvPr id="50" name="Isosceles Triangle 49">
            <a:extLst>
              <a:ext uri="{FF2B5EF4-FFF2-40B4-BE49-F238E27FC236}">
                <a16:creationId xmlns:a16="http://schemas.microsoft.com/office/drawing/2014/main" id="{CF4DFD93-BC6D-A109-9EEC-51E1CC5849E6}"/>
              </a:ext>
            </a:extLst>
          </p:cNvPr>
          <p:cNvSpPr/>
          <p:nvPr/>
        </p:nvSpPr>
        <p:spPr bwMode="gray">
          <a:xfrm rot="10800000">
            <a:off x="1606296" y="2003696"/>
            <a:ext cx="169418" cy="146050"/>
          </a:xfrm>
          <a:prstGeom prst="triangle">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1" name="Isosceles Triangle 50">
            <a:extLst>
              <a:ext uri="{FF2B5EF4-FFF2-40B4-BE49-F238E27FC236}">
                <a16:creationId xmlns:a16="http://schemas.microsoft.com/office/drawing/2014/main" id="{B52FAD18-6811-574E-116C-6026064299AC}"/>
              </a:ext>
            </a:extLst>
          </p:cNvPr>
          <p:cNvSpPr/>
          <p:nvPr/>
        </p:nvSpPr>
        <p:spPr bwMode="gray">
          <a:xfrm rot="10800000">
            <a:off x="4556137"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2" name="Isosceles Triangle 51">
            <a:extLst>
              <a:ext uri="{FF2B5EF4-FFF2-40B4-BE49-F238E27FC236}">
                <a16:creationId xmlns:a16="http://schemas.microsoft.com/office/drawing/2014/main" id="{74E27253-5FD9-A8F0-18E7-B841178D8A7D}"/>
              </a:ext>
            </a:extLst>
          </p:cNvPr>
          <p:cNvSpPr/>
          <p:nvPr/>
        </p:nvSpPr>
        <p:spPr bwMode="gray">
          <a:xfrm rot="10800000">
            <a:off x="7486545" y="2003696"/>
            <a:ext cx="169418" cy="146050"/>
          </a:xfrm>
          <a:prstGeom prst="triangl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Isosceles Triangle 52">
            <a:extLst>
              <a:ext uri="{FF2B5EF4-FFF2-40B4-BE49-F238E27FC236}">
                <a16:creationId xmlns:a16="http://schemas.microsoft.com/office/drawing/2014/main" id="{0DFAA1F6-0C99-10E2-59A1-83569B418A40}"/>
              </a:ext>
            </a:extLst>
          </p:cNvPr>
          <p:cNvSpPr/>
          <p:nvPr/>
        </p:nvSpPr>
        <p:spPr bwMode="gray">
          <a:xfrm rot="10800000">
            <a:off x="10416286"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2" name="正方形/長方形 11">
            <a:extLst>
              <a:ext uri="{FF2B5EF4-FFF2-40B4-BE49-F238E27FC236}">
                <a16:creationId xmlns:a16="http://schemas.microsoft.com/office/drawing/2014/main" id="{E8AAA8EF-D9D6-C999-6942-002B523AECC1}"/>
              </a:ext>
            </a:extLst>
          </p:cNvPr>
          <p:cNvSpPr/>
          <p:nvPr/>
        </p:nvSpPr>
        <p:spPr bwMode="gray">
          <a:xfrm>
            <a:off x="452243" y="2718833"/>
            <a:ext cx="2467611"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Νοικοκυριά</a:t>
            </a:r>
            <a:r>
              <a:rPr kumimoji="0" lang="en-US" altLang="zh-CN" sz="160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lang="el-GR" altLang="zh-CN" sz="1600" kern="1200" dirty="0">
                <a:solidFill>
                  <a:schemeClr val="bg2"/>
                </a:solidFill>
                <a:latin typeface="Calibri" panose="020F0502020204030204" pitchFamily="34" charset="0"/>
                <a:cs typeface="Calibri" panose="020F0502020204030204" pitchFamily="34" charset="0"/>
              </a:rPr>
              <a:t>βάσει των εισοδηματικών κριτηριών </a:t>
            </a:r>
            <a:r>
              <a:rPr lang="el-GR" altLang="zh-CN" sz="1600" b="1" kern="1200" dirty="0">
                <a:solidFill>
                  <a:schemeClr val="bg2"/>
                </a:solidFill>
                <a:latin typeface="Calibri" panose="020F0502020204030204" pitchFamily="34" charset="0"/>
                <a:cs typeface="Calibri" panose="020F0502020204030204" pitchFamily="34" charset="0"/>
              </a:rPr>
              <a:t>που ισχύουν για το επίδομα θέρμανσης Φ.Α</a:t>
            </a: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zh-CN" sz="1600" kern="1200" dirty="0">
              <a:solidFill>
                <a:schemeClr val="bg2"/>
              </a:solidFill>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Εξαιρούνται όσοι λαμβάνουν τακτικό επίδομα θέρμανσης και όσοι είναι ενταγμένοι στο Κοινωνικό Οικιακό Τιμολόγιο</a:t>
            </a:r>
            <a:endParaRPr lang="en-US" altLang="zh-CN" sz="1600" kern="1200" dirty="0">
              <a:solidFill>
                <a:schemeClr val="bg2"/>
              </a:solidFill>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dirty="0">
              <a:solidFill>
                <a:schemeClr val="bg2"/>
              </a:solidFill>
              <a:latin typeface="Helvetica Neue" panose="020B0604020202020204" charset="0"/>
              <a:ea typeface="+mn-ea"/>
              <a:cs typeface="+mn-cs"/>
            </a:endParaRPr>
          </a:p>
        </p:txBody>
      </p:sp>
      <p:sp>
        <p:nvSpPr>
          <p:cNvPr id="4" name="正方形/長方形 11">
            <a:extLst>
              <a:ext uri="{FF2B5EF4-FFF2-40B4-BE49-F238E27FC236}">
                <a16:creationId xmlns:a16="http://schemas.microsoft.com/office/drawing/2014/main" id="{938F4486-21BC-6894-EB11-FBB43A946E57}"/>
              </a:ext>
            </a:extLst>
          </p:cNvPr>
          <p:cNvSpPr/>
          <p:nvPr/>
        </p:nvSpPr>
        <p:spPr bwMode="gray">
          <a:xfrm>
            <a:off x="3373579" y="2714691"/>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Αφορά δαπάνες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λογαριασμών</a:t>
            </a: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 ρεύματος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Στοιχεία δαπανών θα αναρτώνται στην πλατφόρμα </a:t>
            </a:r>
            <a:r>
              <a:rPr lang="el-GR" altLang="zh-CN" sz="1600" kern="1200" dirty="0">
                <a:solidFill>
                  <a:schemeClr val="bg2"/>
                </a:solidFill>
                <a:latin typeface="Calibri" panose="020F0502020204030204" pitchFamily="34" charset="0"/>
                <a:ea typeface="宋体" panose="02010600030101010101" pitchFamily="2" charset="-122"/>
                <a:cs typeface="Calibri" panose="020F0502020204030204" pitchFamily="34" charset="0"/>
              </a:rPr>
              <a:t>από τους προμηθευτές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έως και 15.9.2024</a:t>
            </a:r>
          </a:p>
          <a:p>
            <a:pPr marR="0" lvl="0" algn="l" defTabSz="914400" rtl="0" eaLnBrk="1" fontAlgn="auto" latinLnBrk="0" hangingPunct="1">
              <a:lnSpc>
                <a:spcPct val="100000"/>
              </a:lnSpc>
              <a:spcBef>
                <a:spcPts val="0"/>
              </a:spcBef>
              <a:spcAft>
                <a:spcPts val="0"/>
              </a:spcAft>
              <a:buClrTx/>
              <a:buSzTx/>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8" name="TextBox 7">
            <a:extLst>
              <a:ext uri="{FF2B5EF4-FFF2-40B4-BE49-F238E27FC236}">
                <a16:creationId xmlns:a16="http://schemas.microsoft.com/office/drawing/2014/main" id="{D525AD59-C7AB-4FF6-7A9E-FA1E146CA0D3}"/>
              </a:ext>
            </a:extLst>
          </p:cNvPr>
          <p:cNvSpPr txBox="1"/>
          <p:nvPr/>
        </p:nvSpPr>
        <p:spPr>
          <a:xfrm>
            <a:off x="3379510" y="2293719"/>
            <a:ext cx="2466000" cy="276999"/>
          </a:xfrm>
          <a:prstGeom prst="rect">
            <a:avLst/>
          </a:prstGeom>
          <a:solidFill>
            <a:schemeClr val="tx1"/>
          </a:solidFill>
          <a:ln w="12700">
            <a:miter lim="400000"/>
          </a:ln>
        </p:spPr>
        <p:txBody>
          <a:bodyPr wrap="square" lIns="0" tIns="0" rIns="0" bIns="0">
            <a:spAutoFit/>
          </a:bodyPr>
          <a:lstStyle>
            <a:defPPr marR="0" lvl="0" algn="l" rtl="0">
              <a:lnSpc>
                <a:spcPct val="100000"/>
              </a:lnSpc>
              <a:spcBef>
                <a:spcPts val="0"/>
              </a:spcBef>
              <a:spcAft>
                <a:spcPts val="0"/>
              </a:spcAft>
            </a:defPPr>
            <a:lvl1pPr marL="0" indent="0" algn="ctr" defTabSz="914400" eaLnBrk="1" fontAlgn="auto" latinLnBrk="0" hangingPunct="1">
              <a:buClrTx/>
              <a:buSzTx/>
              <a:buFontTx/>
              <a:buNone/>
              <a:tabLst/>
              <a:defRPr b="1">
                <a:solidFill>
                  <a:srgbClr val="FFC000"/>
                </a:solidFill>
                <a:latin typeface="Helvetica Neue" panose="020B0604020202020204" charset="0"/>
                <a:ea typeface="Verdana" panose="020B0604030504040204" pitchFamily="34" charset="0"/>
              </a:defRPr>
            </a:lvl1pPr>
          </a:lstStyle>
          <a:p>
            <a:r>
              <a:rPr lang="el-GR" sz="1800" dirty="0">
                <a:solidFill>
                  <a:schemeClr val="bg1"/>
                </a:solidFill>
                <a:latin typeface="Calibri" panose="020F0502020204030204" pitchFamily="34" charset="0"/>
                <a:cs typeface="Calibri" panose="020F0502020204030204" pitchFamily="34" charset="0"/>
              </a:rPr>
              <a:t>1.1.2024 έως 31.3.2024</a:t>
            </a:r>
            <a:endParaRPr lang="en-US" altLang="zh-CN" sz="1800" dirty="0">
              <a:solidFill>
                <a:schemeClr val="bg1"/>
              </a:solidFill>
              <a:latin typeface="Calibri" panose="020F0502020204030204" pitchFamily="34" charset="0"/>
              <a:cs typeface="Calibri" panose="020F0502020204030204" pitchFamily="34" charset="0"/>
            </a:endParaRPr>
          </a:p>
        </p:txBody>
      </p:sp>
      <p:sp>
        <p:nvSpPr>
          <p:cNvPr id="9" name="正方形/長方形 11">
            <a:extLst>
              <a:ext uri="{FF2B5EF4-FFF2-40B4-BE49-F238E27FC236}">
                <a16:creationId xmlns:a16="http://schemas.microsoft.com/office/drawing/2014/main" id="{3D7BE1DF-629C-8AC8-8AC8-989D76F53735}"/>
              </a:ext>
            </a:extLst>
          </p:cNvPr>
          <p:cNvSpPr/>
          <p:nvPr/>
        </p:nvSpPr>
        <p:spPr bwMode="gray">
          <a:xfrm>
            <a:off x="6317981" y="2723082"/>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Καλύπτει τις διαφοροποιημένες ανάγκες των οικισμών της χώρας</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endParaRPr lang="el-GR" altLang="zh-CN" sz="1600" b="1" kern="1200" dirty="0">
              <a:solidFill>
                <a:schemeClr val="bg2"/>
              </a:solidFill>
              <a:latin typeface="Calibri" panose="020F0502020204030204" pitchFamily="34" charset="0"/>
              <a:cs typeface="Calibri" panose="020F0502020204030204" pitchFamily="34" charset="0"/>
            </a:endParaRPr>
          </a:p>
          <a:p>
            <a:pPr lvl="0" defTabSz="914400" eaLnBrk="1" fontAlgn="auto" latinLnBrk="0" hangingPunct="1">
              <a:buClrTx/>
              <a:buSzTx/>
              <a:tabLst/>
              <a:defRPr/>
            </a:pPr>
            <a:r>
              <a:rPr lang="el-GR" altLang="zh-CN" sz="1600" b="1" kern="1200" dirty="0">
                <a:solidFill>
                  <a:schemeClr val="bg2"/>
                </a:solidFill>
                <a:latin typeface="Calibri" panose="020F0502020204030204" pitchFamily="34" charset="0"/>
                <a:cs typeface="Calibri" panose="020F0502020204030204" pitchFamily="34" charset="0"/>
              </a:rPr>
              <a:t>20% προσαύξηση</a:t>
            </a:r>
            <a:r>
              <a:rPr lang="el-GR" altLang="zh-CN" sz="1600" kern="1200" dirty="0">
                <a:solidFill>
                  <a:schemeClr val="bg2"/>
                </a:solidFill>
                <a:latin typeface="Calibri" panose="020F0502020204030204" pitchFamily="34" charset="0"/>
                <a:cs typeface="Calibri" panose="020F0502020204030204" pitchFamily="34" charset="0"/>
              </a:rPr>
              <a:t> επιδόματος για κάθε εξαρτώμενο τέκνο</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a:buClrTx/>
              <a:defRPr/>
            </a:pPr>
            <a:r>
              <a:rPr lang="el-GR" sz="1600" kern="1200" dirty="0">
                <a:solidFill>
                  <a:schemeClr val="bg2"/>
                </a:solidFill>
                <a:latin typeface="Calibri" panose="020F0502020204030204" pitchFamily="34" charset="0"/>
                <a:cs typeface="Calibri" panose="020F0502020204030204" pitchFamily="34" charset="0"/>
              </a:rPr>
              <a:t>Έκπτωση στους λογαριασμούς ρεύματος με απευθείας Πίστωση του επιδόματος</a:t>
            </a:r>
            <a:endParaRPr lang="el-GR" altLang="zh-CN" sz="1600" b="1" kern="1200" dirty="0">
              <a:solidFill>
                <a:schemeClr val="bg2"/>
              </a:solidFill>
              <a:latin typeface="Calibri" panose="020F0502020204030204" pitchFamily="34" charset="0"/>
              <a:ea typeface="宋体" panose="02010600030101010101" pitchFamily="2" charset="-122"/>
              <a:cs typeface="Calibri" panose="020F0502020204030204" pitchFamily="34" charset="0"/>
            </a:endParaRPr>
          </a:p>
        </p:txBody>
      </p:sp>
      <p:sp>
        <p:nvSpPr>
          <p:cNvPr id="10" name="正方形/長方形 11">
            <a:extLst>
              <a:ext uri="{FF2B5EF4-FFF2-40B4-BE49-F238E27FC236}">
                <a16:creationId xmlns:a16="http://schemas.microsoft.com/office/drawing/2014/main" id="{0121DBB0-3399-F550-50A2-A5FFB1D6E27A}"/>
              </a:ext>
            </a:extLst>
          </p:cNvPr>
          <p:cNvSpPr/>
          <p:nvPr/>
        </p:nvSpPr>
        <p:spPr bwMode="gray">
          <a:xfrm>
            <a:off x="9244123" y="2723082"/>
            <a:ext cx="2490677" cy="3240000"/>
          </a:xfrm>
          <a:prstGeom prst="rect">
            <a:avLst/>
          </a:prstGeom>
          <a:solidFill>
            <a:srgbClr val="0070C0"/>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600" b="1" kern="1200" dirty="0">
                <a:solidFill>
                  <a:schemeClr val="bg1"/>
                </a:solidFill>
                <a:latin typeface="Calibri" panose="020F0502020204030204" pitchFamily="34" charset="0"/>
                <a:cs typeface="Calibri" panose="020F0502020204030204" pitchFamily="34" charset="0"/>
              </a:rPr>
              <a:t>Αξιοποίηση των πόρων του Ταμείου Ενεργειακής Μετάβασης</a:t>
            </a:r>
            <a:endParaRPr lang="en-US" altLang="zh-CN" sz="1600" b="1" kern="1200" dirty="0">
              <a:solidFill>
                <a:schemeClr val="bg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35" name="îṥľïḋè">
            <a:extLst>
              <a:ext uri="{FF2B5EF4-FFF2-40B4-BE49-F238E27FC236}">
                <a16:creationId xmlns:a16="http://schemas.microsoft.com/office/drawing/2014/main" id="{FC9139B8-4894-A3C4-6A4A-8B6157D3F3EE}"/>
              </a:ext>
            </a:extLst>
          </p:cNvPr>
          <p:cNvSpPr/>
          <p:nvPr/>
        </p:nvSpPr>
        <p:spPr>
          <a:xfrm>
            <a:off x="480266" y="2305904"/>
            <a:ext cx="2467610" cy="276999"/>
          </a:xfrm>
          <a:prstGeom prst="rect">
            <a:avLst/>
          </a:prstGeom>
          <a:solidFill>
            <a:schemeClr val="tx1"/>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 εκατ. δικαιούχοι</a:t>
            </a:r>
            <a:endParaRPr kumimoji="0" lang="en-US" altLang="zh-CN"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6E0C922F-DD94-0F2C-12BD-E11BF46BEA4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6</a:t>
            </a:fld>
            <a:endParaRPr lang="el-GR"/>
          </a:p>
        </p:txBody>
      </p:sp>
      <p:sp>
        <p:nvSpPr>
          <p:cNvPr id="12" name="Title 2">
            <a:extLst>
              <a:ext uri="{FF2B5EF4-FFF2-40B4-BE49-F238E27FC236}">
                <a16:creationId xmlns:a16="http://schemas.microsoft.com/office/drawing/2014/main" id="{F32568F6-8608-16EC-C032-7F2AB31D0D1F}"/>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01278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94835CBB-6193-8C54-E863-A18BECCA80B4}"/>
              </a:ext>
            </a:extLst>
          </p:cNvPr>
          <p:cNvGrpSpPr/>
          <p:nvPr/>
        </p:nvGrpSpPr>
        <p:grpSpPr>
          <a:xfrm>
            <a:off x="7722806" y="3833636"/>
            <a:ext cx="4056062" cy="1957388"/>
            <a:chOff x="376238" y="4140200"/>
            <a:chExt cx="4056062" cy="1957388"/>
          </a:xfrm>
        </p:grpSpPr>
        <p:sp>
          <p:nvSpPr>
            <p:cNvPr id="21" name="Freeform 84">
              <a:extLst>
                <a:ext uri="{FF2B5EF4-FFF2-40B4-BE49-F238E27FC236}">
                  <a16:creationId xmlns:a16="http://schemas.microsoft.com/office/drawing/2014/main" id="{0A7B8A44-0D33-20EF-19DF-74918E3B8A5B}"/>
                </a:ext>
              </a:extLst>
            </p:cNvPr>
            <p:cNvSpPr>
              <a:spLocks/>
            </p:cNvSpPr>
            <p:nvPr/>
          </p:nvSpPr>
          <p:spPr bwMode="auto">
            <a:xfrm>
              <a:off x="436563" y="5403850"/>
              <a:ext cx="890587" cy="693738"/>
            </a:xfrm>
            <a:custGeom>
              <a:avLst/>
              <a:gdLst>
                <a:gd name="T0" fmla="*/ 561 w 1121"/>
                <a:gd name="T1" fmla="*/ 0 h 874"/>
                <a:gd name="T2" fmla="*/ 760 w 1121"/>
                <a:gd name="T3" fmla="*/ 135 h 874"/>
                <a:gd name="T4" fmla="*/ 765 w 1121"/>
                <a:gd name="T5" fmla="*/ 74 h 874"/>
                <a:gd name="T6" fmla="*/ 896 w 1121"/>
                <a:gd name="T7" fmla="*/ 74 h 874"/>
                <a:gd name="T8" fmla="*/ 904 w 1121"/>
                <a:gd name="T9" fmla="*/ 256 h 874"/>
                <a:gd name="T10" fmla="*/ 1121 w 1121"/>
                <a:gd name="T11" fmla="*/ 459 h 874"/>
                <a:gd name="T12" fmla="*/ 1005 w 1121"/>
                <a:gd name="T13" fmla="*/ 459 h 874"/>
                <a:gd name="T14" fmla="*/ 1005 w 1121"/>
                <a:gd name="T15" fmla="*/ 874 h 874"/>
                <a:gd name="T16" fmla="*/ 712 w 1121"/>
                <a:gd name="T17" fmla="*/ 874 h 874"/>
                <a:gd name="T18" fmla="*/ 712 w 1121"/>
                <a:gd name="T19" fmla="*/ 534 h 874"/>
                <a:gd name="T20" fmla="*/ 520 w 1121"/>
                <a:gd name="T21" fmla="*/ 534 h 874"/>
                <a:gd name="T22" fmla="*/ 520 w 1121"/>
                <a:gd name="T23" fmla="*/ 874 h 874"/>
                <a:gd name="T24" fmla="*/ 121 w 1121"/>
                <a:gd name="T25" fmla="*/ 874 h 874"/>
                <a:gd name="T26" fmla="*/ 121 w 1121"/>
                <a:gd name="T27" fmla="*/ 459 h 874"/>
                <a:gd name="T28" fmla="*/ 0 w 1121"/>
                <a:gd name="T29" fmla="*/ 459 h 874"/>
                <a:gd name="T30" fmla="*/ 561 w 1121"/>
                <a:gd name="T3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1" h="874">
                  <a:moveTo>
                    <a:pt x="561" y="0"/>
                  </a:moveTo>
                  <a:lnTo>
                    <a:pt x="760" y="135"/>
                  </a:lnTo>
                  <a:lnTo>
                    <a:pt x="765" y="74"/>
                  </a:lnTo>
                  <a:lnTo>
                    <a:pt x="896" y="74"/>
                  </a:lnTo>
                  <a:lnTo>
                    <a:pt x="904" y="256"/>
                  </a:lnTo>
                  <a:lnTo>
                    <a:pt x="1121" y="459"/>
                  </a:lnTo>
                  <a:lnTo>
                    <a:pt x="1005" y="459"/>
                  </a:lnTo>
                  <a:lnTo>
                    <a:pt x="1005" y="874"/>
                  </a:lnTo>
                  <a:lnTo>
                    <a:pt x="712" y="874"/>
                  </a:lnTo>
                  <a:lnTo>
                    <a:pt x="712" y="534"/>
                  </a:lnTo>
                  <a:lnTo>
                    <a:pt x="520" y="534"/>
                  </a:lnTo>
                  <a:lnTo>
                    <a:pt x="520" y="874"/>
                  </a:lnTo>
                  <a:lnTo>
                    <a:pt x="121" y="874"/>
                  </a:lnTo>
                  <a:lnTo>
                    <a:pt x="121" y="459"/>
                  </a:lnTo>
                  <a:lnTo>
                    <a:pt x="0" y="459"/>
                  </a:lnTo>
                  <a:lnTo>
                    <a:pt x="561"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5">
              <a:extLst>
                <a:ext uri="{FF2B5EF4-FFF2-40B4-BE49-F238E27FC236}">
                  <a16:creationId xmlns:a16="http://schemas.microsoft.com/office/drawing/2014/main" id="{89505723-7613-5657-5D8B-E67DE2FF4D5B}"/>
                </a:ext>
              </a:extLst>
            </p:cNvPr>
            <p:cNvSpPr>
              <a:spLocks noChangeArrowheads="1"/>
            </p:cNvSpPr>
            <p:nvPr/>
          </p:nvSpPr>
          <p:spPr bwMode="auto">
            <a:xfrm>
              <a:off x="627063" y="5827713"/>
              <a:ext cx="50800" cy="1460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86">
              <a:extLst>
                <a:ext uri="{FF2B5EF4-FFF2-40B4-BE49-F238E27FC236}">
                  <a16:creationId xmlns:a16="http://schemas.microsoft.com/office/drawing/2014/main" id="{FE73CCE8-832D-9229-F9D7-B16F8254ABB8}"/>
                </a:ext>
              </a:extLst>
            </p:cNvPr>
            <p:cNvSpPr>
              <a:spLocks noChangeArrowheads="1"/>
            </p:cNvSpPr>
            <p:nvPr/>
          </p:nvSpPr>
          <p:spPr bwMode="auto">
            <a:xfrm>
              <a:off x="700088" y="5827713"/>
              <a:ext cx="73025" cy="571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Rectangle 87">
              <a:extLst>
                <a:ext uri="{FF2B5EF4-FFF2-40B4-BE49-F238E27FC236}">
                  <a16:creationId xmlns:a16="http://schemas.microsoft.com/office/drawing/2014/main" id="{AB989DBD-3C23-BB37-B43A-FF9F3B2EBD5B}"/>
                </a:ext>
              </a:extLst>
            </p:cNvPr>
            <p:cNvSpPr>
              <a:spLocks noChangeArrowheads="1"/>
            </p:cNvSpPr>
            <p:nvPr/>
          </p:nvSpPr>
          <p:spPr bwMode="auto">
            <a:xfrm>
              <a:off x="700088" y="5902325"/>
              <a:ext cx="73025" cy="71438"/>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88">
              <a:extLst>
                <a:ext uri="{FF2B5EF4-FFF2-40B4-BE49-F238E27FC236}">
                  <a16:creationId xmlns:a16="http://schemas.microsoft.com/office/drawing/2014/main" id="{937D097B-24D9-DFF0-B4C0-82C6E810AEEF}"/>
                </a:ext>
              </a:extLst>
            </p:cNvPr>
            <p:cNvSpPr>
              <a:spLocks/>
            </p:cNvSpPr>
            <p:nvPr/>
          </p:nvSpPr>
          <p:spPr bwMode="auto">
            <a:xfrm>
              <a:off x="376238" y="4140200"/>
              <a:ext cx="3949700" cy="1503363"/>
            </a:xfrm>
            <a:custGeom>
              <a:avLst/>
              <a:gdLst>
                <a:gd name="T0" fmla="*/ 4930 w 4977"/>
                <a:gd name="T1" fmla="*/ 62 h 1895"/>
                <a:gd name="T2" fmla="*/ 4938 w 4977"/>
                <a:gd name="T3" fmla="*/ 67 h 1895"/>
                <a:gd name="T4" fmla="*/ 4957 w 4977"/>
                <a:gd name="T5" fmla="*/ 84 h 1895"/>
                <a:gd name="T6" fmla="*/ 4972 w 4977"/>
                <a:gd name="T7" fmla="*/ 112 h 1895"/>
                <a:gd name="T8" fmla="*/ 4975 w 4977"/>
                <a:gd name="T9" fmla="*/ 152 h 1895"/>
                <a:gd name="T10" fmla="*/ 4952 w 4977"/>
                <a:gd name="T11" fmla="*/ 380 h 1895"/>
                <a:gd name="T12" fmla="*/ 4946 w 4977"/>
                <a:gd name="T13" fmla="*/ 396 h 1895"/>
                <a:gd name="T14" fmla="*/ 4932 w 4977"/>
                <a:gd name="T15" fmla="*/ 416 h 1895"/>
                <a:gd name="T16" fmla="*/ 4912 w 4977"/>
                <a:gd name="T17" fmla="*/ 430 h 1895"/>
                <a:gd name="T18" fmla="*/ 4885 w 4977"/>
                <a:gd name="T19" fmla="*/ 432 h 1895"/>
                <a:gd name="T20" fmla="*/ 4853 w 4977"/>
                <a:gd name="T21" fmla="*/ 408 h 1895"/>
                <a:gd name="T22" fmla="*/ 4840 w 4977"/>
                <a:gd name="T23" fmla="*/ 244 h 1895"/>
                <a:gd name="T24" fmla="*/ 3080 w 4977"/>
                <a:gd name="T25" fmla="*/ 1523 h 1895"/>
                <a:gd name="T26" fmla="*/ 3063 w 4977"/>
                <a:gd name="T27" fmla="*/ 1534 h 1895"/>
                <a:gd name="T28" fmla="*/ 3030 w 4977"/>
                <a:gd name="T29" fmla="*/ 1542 h 1895"/>
                <a:gd name="T30" fmla="*/ 2986 w 4977"/>
                <a:gd name="T31" fmla="*/ 1533 h 1895"/>
                <a:gd name="T32" fmla="*/ 2343 w 4977"/>
                <a:gd name="T33" fmla="*/ 884 h 1895"/>
                <a:gd name="T34" fmla="*/ 1318 w 4977"/>
                <a:gd name="T35" fmla="*/ 1769 h 1895"/>
                <a:gd name="T36" fmla="*/ 1304 w 4977"/>
                <a:gd name="T37" fmla="*/ 1781 h 1895"/>
                <a:gd name="T38" fmla="*/ 1278 w 4977"/>
                <a:gd name="T39" fmla="*/ 1792 h 1895"/>
                <a:gd name="T40" fmla="*/ 1242 w 4977"/>
                <a:gd name="T41" fmla="*/ 1790 h 1895"/>
                <a:gd name="T42" fmla="*/ 1197 w 4977"/>
                <a:gd name="T43" fmla="*/ 1764 h 1895"/>
                <a:gd name="T44" fmla="*/ 76 w 4977"/>
                <a:gd name="T45" fmla="*/ 1895 h 1895"/>
                <a:gd name="T46" fmla="*/ 67 w 4977"/>
                <a:gd name="T47" fmla="*/ 1893 h 1895"/>
                <a:gd name="T48" fmla="*/ 48 w 4977"/>
                <a:gd name="T49" fmla="*/ 1888 h 1895"/>
                <a:gd name="T50" fmla="*/ 25 w 4977"/>
                <a:gd name="T51" fmla="*/ 1874 h 1895"/>
                <a:gd name="T52" fmla="*/ 6 w 4977"/>
                <a:gd name="T53" fmla="*/ 1853 h 1895"/>
                <a:gd name="T54" fmla="*/ 0 w 4977"/>
                <a:gd name="T55" fmla="*/ 1817 h 1895"/>
                <a:gd name="T56" fmla="*/ 16 w 4977"/>
                <a:gd name="T57" fmla="*/ 1767 h 1895"/>
                <a:gd name="T58" fmla="*/ 876 w 4977"/>
                <a:gd name="T59" fmla="*/ 1180 h 1895"/>
                <a:gd name="T60" fmla="*/ 890 w 4977"/>
                <a:gd name="T61" fmla="*/ 1165 h 1895"/>
                <a:gd name="T62" fmla="*/ 917 w 4977"/>
                <a:gd name="T63" fmla="*/ 1146 h 1895"/>
                <a:gd name="T64" fmla="*/ 948 w 4977"/>
                <a:gd name="T65" fmla="*/ 1135 h 1895"/>
                <a:gd name="T66" fmla="*/ 982 w 4977"/>
                <a:gd name="T67" fmla="*/ 1143 h 1895"/>
                <a:gd name="T68" fmla="*/ 1016 w 4977"/>
                <a:gd name="T69" fmla="*/ 1182 h 1895"/>
                <a:gd name="T70" fmla="*/ 2303 w 4977"/>
                <a:gd name="T71" fmla="*/ 764 h 1895"/>
                <a:gd name="T72" fmla="*/ 2308 w 4977"/>
                <a:gd name="T73" fmla="*/ 756 h 1895"/>
                <a:gd name="T74" fmla="*/ 2323 w 4977"/>
                <a:gd name="T75" fmla="*/ 742 h 1895"/>
                <a:gd name="T76" fmla="*/ 2347 w 4977"/>
                <a:gd name="T77" fmla="*/ 731 h 1895"/>
                <a:gd name="T78" fmla="*/ 2379 w 4977"/>
                <a:gd name="T79" fmla="*/ 735 h 1895"/>
                <a:gd name="T80" fmla="*/ 2416 w 4977"/>
                <a:gd name="T81" fmla="*/ 764 h 1895"/>
                <a:gd name="T82" fmla="*/ 4772 w 4977"/>
                <a:gd name="T83" fmla="*/ 152 h 1895"/>
                <a:gd name="T84" fmla="*/ 4668 w 4977"/>
                <a:gd name="T85" fmla="*/ 116 h 1895"/>
                <a:gd name="T86" fmla="*/ 4656 w 4977"/>
                <a:gd name="T87" fmla="*/ 106 h 1895"/>
                <a:gd name="T88" fmla="*/ 4640 w 4977"/>
                <a:gd name="T89" fmla="*/ 87 h 1895"/>
                <a:gd name="T90" fmla="*/ 4628 w 4977"/>
                <a:gd name="T91" fmla="*/ 64 h 1895"/>
                <a:gd name="T92" fmla="*/ 4626 w 4977"/>
                <a:gd name="T93" fmla="*/ 39 h 1895"/>
                <a:gd name="T94" fmla="*/ 4643 w 4977"/>
                <a:gd name="T95" fmla="*/ 17 h 1895"/>
                <a:gd name="T96" fmla="*/ 4687 w 4977"/>
                <a:gd name="T97"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77" h="1895">
                  <a:moveTo>
                    <a:pt x="4687" y="0"/>
                  </a:moveTo>
                  <a:lnTo>
                    <a:pt x="4930" y="62"/>
                  </a:lnTo>
                  <a:lnTo>
                    <a:pt x="4932" y="64"/>
                  </a:lnTo>
                  <a:lnTo>
                    <a:pt x="4938" y="67"/>
                  </a:lnTo>
                  <a:lnTo>
                    <a:pt x="4947" y="75"/>
                  </a:lnTo>
                  <a:lnTo>
                    <a:pt x="4957" y="84"/>
                  </a:lnTo>
                  <a:lnTo>
                    <a:pt x="4966" y="96"/>
                  </a:lnTo>
                  <a:lnTo>
                    <a:pt x="4972" y="112"/>
                  </a:lnTo>
                  <a:lnTo>
                    <a:pt x="4977" y="130"/>
                  </a:lnTo>
                  <a:lnTo>
                    <a:pt x="4975" y="152"/>
                  </a:lnTo>
                  <a:lnTo>
                    <a:pt x="4952" y="379"/>
                  </a:lnTo>
                  <a:lnTo>
                    <a:pt x="4952" y="380"/>
                  </a:lnTo>
                  <a:lnTo>
                    <a:pt x="4949" y="387"/>
                  </a:lnTo>
                  <a:lnTo>
                    <a:pt x="4946" y="396"/>
                  </a:lnTo>
                  <a:lnTo>
                    <a:pt x="4940" y="405"/>
                  </a:lnTo>
                  <a:lnTo>
                    <a:pt x="4932" y="416"/>
                  </a:lnTo>
                  <a:lnTo>
                    <a:pt x="4923" y="424"/>
                  </a:lnTo>
                  <a:lnTo>
                    <a:pt x="4912" y="430"/>
                  </a:lnTo>
                  <a:lnTo>
                    <a:pt x="4899" y="433"/>
                  </a:lnTo>
                  <a:lnTo>
                    <a:pt x="4885" y="432"/>
                  </a:lnTo>
                  <a:lnTo>
                    <a:pt x="4870" y="424"/>
                  </a:lnTo>
                  <a:lnTo>
                    <a:pt x="4853" y="408"/>
                  </a:lnTo>
                  <a:lnTo>
                    <a:pt x="4834" y="385"/>
                  </a:lnTo>
                  <a:lnTo>
                    <a:pt x="4840" y="244"/>
                  </a:lnTo>
                  <a:lnTo>
                    <a:pt x="3083" y="1522"/>
                  </a:lnTo>
                  <a:lnTo>
                    <a:pt x="3080" y="1523"/>
                  </a:lnTo>
                  <a:lnTo>
                    <a:pt x="3074" y="1528"/>
                  </a:lnTo>
                  <a:lnTo>
                    <a:pt x="3063" y="1534"/>
                  </a:lnTo>
                  <a:lnTo>
                    <a:pt x="3048" y="1540"/>
                  </a:lnTo>
                  <a:lnTo>
                    <a:pt x="3030" y="1542"/>
                  </a:lnTo>
                  <a:lnTo>
                    <a:pt x="3009" y="1540"/>
                  </a:lnTo>
                  <a:lnTo>
                    <a:pt x="2986" y="1533"/>
                  </a:lnTo>
                  <a:lnTo>
                    <a:pt x="2959" y="1516"/>
                  </a:lnTo>
                  <a:lnTo>
                    <a:pt x="2343" y="884"/>
                  </a:lnTo>
                  <a:lnTo>
                    <a:pt x="1320" y="1767"/>
                  </a:lnTo>
                  <a:lnTo>
                    <a:pt x="1318" y="1769"/>
                  </a:lnTo>
                  <a:lnTo>
                    <a:pt x="1314" y="1775"/>
                  </a:lnTo>
                  <a:lnTo>
                    <a:pt x="1304" y="1781"/>
                  </a:lnTo>
                  <a:lnTo>
                    <a:pt x="1292" y="1787"/>
                  </a:lnTo>
                  <a:lnTo>
                    <a:pt x="1278" y="1792"/>
                  </a:lnTo>
                  <a:lnTo>
                    <a:pt x="1261" y="1794"/>
                  </a:lnTo>
                  <a:lnTo>
                    <a:pt x="1242" y="1790"/>
                  </a:lnTo>
                  <a:lnTo>
                    <a:pt x="1221" y="1781"/>
                  </a:lnTo>
                  <a:lnTo>
                    <a:pt x="1197" y="1764"/>
                  </a:lnTo>
                  <a:lnTo>
                    <a:pt x="924" y="1278"/>
                  </a:lnTo>
                  <a:lnTo>
                    <a:pt x="76" y="1895"/>
                  </a:lnTo>
                  <a:lnTo>
                    <a:pt x="73" y="1895"/>
                  </a:lnTo>
                  <a:lnTo>
                    <a:pt x="67" y="1893"/>
                  </a:lnTo>
                  <a:lnTo>
                    <a:pt x="59" y="1891"/>
                  </a:lnTo>
                  <a:lnTo>
                    <a:pt x="48" y="1888"/>
                  </a:lnTo>
                  <a:lnTo>
                    <a:pt x="36" y="1882"/>
                  </a:lnTo>
                  <a:lnTo>
                    <a:pt x="25" y="1874"/>
                  </a:lnTo>
                  <a:lnTo>
                    <a:pt x="14" y="1865"/>
                  </a:lnTo>
                  <a:lnTo>
                    <a:pt x="6" y="1853"/>
                  </a:lnTo>
                  <a:lnTo>
                    <a:pt x="2" y="1837"/>
                  </a:lnTo>
                  <a:lnTo>
                    <a:pt x="0" y="1817"/>
                  </a:lnTo>
                  <a:lnTo>
                    <a:pt x="5" y="1795"/>
                  </a:lnTo>
                  <a:lnTo>
                    <a:pt x="16" y="1767"/>
                  </a:lnTo>
                  <a:lnTo>
                    <a:pt x="875" y="1182"/>
                  </a:lnTo>
                  <a:lnTo>
                    <a:pt x="876" y="1180"/>
                  </a:lnTo>
                  <a:lnTo>
                    <a:pt x="882" y="1174"/>
                  </a:lnTo>
                  <a:lnTo>
                    <a:pt x="890" y="1165"/>
                  </a:lnTo>
                  <a:lnTo>
                    <a:pt x="903" y="1155"/>
                  </a:lnTo>
                  <a:lnTo>
                    <a:pt x="917" y="1146"/>
                  </a:lnTo>
                  <a:lnTo>
                    <a:pt x="932" y="1138"/>
                  </a:lnTo>
                  <a:lnTo>
                    <a:pt x="948" y="1135"/>
                  </a:lnTo>
                  <a:lnTo>
                    <a:pt x="965" y="1135"/>
                  </a:lnTo>
                  <a:lnTo>
                    <a:pt x="982" y="1143"/>
                  </a:lnTo>
                  <a:lnTo>
                    <a:pt x="999" y="1158"/>
                  </a:lnTo>
                  <a:lnTo>
                    <a:pt x="1016" y="1182"/>
                  </a:lnTo>
                  <a:lnTo>
                    <a:pt x="1298" y="1652"/>
                  </a:lnTo>
                  <a:lnTo>
                    <a:pt x="2303" y="764"/>
                  </a:lnTo>
                  <a:lnTo>
                    <a:pt x="2305" y="761"/>
                  </a:lnTo>
                  <a:lnTo>
                    <a:pt x="2308" y="756"/>
                  </a:lnTo>
                  <a:lnTo>
                    <a:pt x="2316" y="750"/>
                  </a:lnTo>
                  <a:lnTo>
                    <a:pt x="2323" y="742"/>
                  </a:lnTo>
                  <a:lnTo>
                    <a:pt x="2334" y="736"/>
                  </a:lnTo>
                  <a:lnTo>
                    <a:pt x="2347" y="731"/>
                  </a:lnTo>
                  <a:lnTo>
                    <a:pt x="2362" y="731"/>
                  </a:lnTo>
                  <a:lnTo>
                    <a:pt x="2379" y="735"/>
                  </a:lnTo>
                  <a:lnTo>
                    <a:pt x="2396" y="745"/>
                  </a:lnTo>
                  <a:lnTo>
                    <a:pt x="2416" y="764"/>
                  </a:lnTo>
                  <a:lnTo>
                    <a:pt x="3026" y="1415"/>
                  </a:lnTo>
                  <a:lnTo>
                    <a:pt x="4772" y="152"/>
                  </a:lnTo>
                  <a:lnTo>
                    <a:pt x="4670" y="118"/>
                  </a:lnTo>
                  <a:lnTo>
                    <a:pt x="4668" y="116"/>
                  </a:lnTo>
                  <a:lnTo>
                    <a:pt x="4664" y="113"/>
                  </a:lnTo>
                  <a:lnTo>
                    <a:pt x="4656" y="106"/>
                  </a:lnTo>
                  <a:lnTo>
                    <a:pt x="4648" y="98"/>
                  </a:lnTo>
                  <a:lnTo>
                    <a:pt x="4640" y="87"/>
                  </a:lnTo>
                  <a:lnTo>
                    <a:pt x="4633" y="76"/>
                  </a:lnTo>
                  <a:lnTo>
                    <a:pt x="4628" y="64"/>
                  </a:lnTo>
                  <a:lnTo>
                    <a:pt x="4625" y="51"/>
                  </a:lnTo>
                  <a:lnTo>
                    <a:pt x="4626" y="39"/>
                  </a:lnTo>
                  <a:lnTo>
                    <a:pt x="4631" y="28"/>
                  </a:lnTo>
                  <a:lnTo>
                    <a:pt x="4643" y="17"/>
                  </a:lnTo>
                  <a:lnTo>
                    <a:pt x="4662" y="8"/>
                  </a:lnTo>
                  <a:lnTo>
                    <a:pt x="4687" y="0"/>
                  </a:lnTo>
                  <a:close/>
                </a:path>
              </a:pathLst>
            </a:custGeom>
            <a:solidFill>
              <a:sysClr val="windowText" lastClr="000000">
                <a:lumMod val="50000"/>
                <a:lumOff val="50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89">
              <a:extLst>
                <a:ext uri="{FF2B5EF4-FFF2-40B4-BE49-F238E27FC236}">
                  <a16:creationId xmlns:a16="http://schemas.microsoft.com/office/drawing/2014/main" id="{157FA4BB-D6D6-7B91-A27B-737DE61D0621}"/>
                </a:ext>
              </a:extLst>
            </p:cNvPr>
            <p:cNvSpPr>
              <a:spLocks/>
            </p:cNvSpPr>
            <p:nvPr/>
          </p:nvSpPr>
          <p:spPr bwMode="auto">
            <a:xfrm>
              <a:off x="1465263" y="5135563"/>
              <a:ext cx="1211262" cy="962025"/>
            </a:xfrm>
            <a:custGeom>
              <a:avLst/>
              <a:gdLst>
                <a:gd name="T0" fmla="*/ 763 w 1526"/>
                <a:gd name="T1" fmla="*/ 0 h 1213"/>
                <a:gd name="T2" fmla="*/ 1034 w 1526"/>
                <a:gd name="T3" fmla="*/ 190 h 1213"/>
                <a:gd name="T4" fmla="*/ 1039 w 1526"/>
                <a:gd name="T5" fmla="*/ 106 h 1213"/>
                <a:gd name="T6" fmla="*/ 1219 w 1526"/>
                <a:gd name="T7" fmla="*/ 106 h 1213"/>
                <a:gd name="T8" fmla="*/ 1228 w 1526"/>
                <a:gd name="T9" fmla="*/ 356 h 1213"/>
                <a:gd name="T10" fmla="*/ 1526 w 1526"/>
                <a:gd name="T11" fmla="*/ 638 h 1213"/>
                <a:gd name="T12" fmla="*/ 1368 w 1526"/>
                <a:gd name="T13" fmla="*/ 638 h 1213"/>
                <a:gd name="T14" fmla="*/ 1368 w 1526"/>
                <a:gd name="T15" fmla="*/ 1213 h 1213"/>
                <a:gd name="T16" fmla="*/ 968 w 1526"/>
                <a:gd name="T17" fmla="*/ 1213 h 1213"/>
                <a:gd name="T18" fmla="*/ 968 w 1526"/>
                <a:gd name="T19" fmla="*/ 742 h 1213"/>
                <a:gd name="T20" fmla="*/ 707 w 1526"/>
                <a:gd name="T21" fmla="*/ 742 h 1213"/>
                <a:gd name="T22" fmla="*/ 707 w 1526"/>
                <a:gd name="T23" fmla="*/ 1213 h 1213"/>
                <a:gd name="T24" fmla="*/ 164 w 1526"/>
                <a:gd name="T25" fmla="*/ 1213 h 1213"/>
                <a:gd name="T26" fmla="*/ 164 w 1526"/>
                <a:gd name="T27" fmla="*/ 638 h 1213"/>
                <a:gd name="T28" fmla="*/ 0 w 1526"/>
                <a:gd name="T29" fmla="*/ 638 h 1213"/>
                <a:gd name="T30" fmla="*/ 763 w 1526"/>
                <a:gd name="T31"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6" h="1213">
                  <a:moveTo>
                    <a:pt x="763" y="0"/>
                  </a:moveTo>
                  <a:lnTo>
                    <a:pt x="1034" y="190"/>
                  </a:lnTo>
                  <a:lnTo>
                    <a:pt x="1039" y="106"/>
                  </a:lnTo>
                  <a:lnTo>
                    <a:pt x="1219" y="106"/>
                  </a:lnTo>
                  <a:lnTo>
                    <a:pt x="1228" y="356"/>
                  </a:lnTo>
                  <a:lnTo>
                    <a:pt x="1526" y="638"/>
                  </a:lnTo>
                  <a:lnTo>
                    <a:pt x="1368" y="638"/>
                  </a:lnTo>
                  <a:lnTo>
                    <a:pt x="1368" y="1213"/>
                  </a:lnTo>
                  <a:lnTo>
                    <a:pt x="968" y="1213"/>
                  </a:lnTo>
                  <a:lnTo>
                    <a:pt x="968" y="742"/>
                  </a:lnTo>
                  <a:lnTo>
                    <a:pt x="707" y="742"/>
                  </a:lnTo>
                  <a:lnTo>
                    <a:pt x="707" y="1213"/>
                  </a:lnTo>
                  <a:lnTo>
                    <a:pt x="164" y="1213"/>
                  </a:lnTo>
                  <a:lnTo>
                    <a:pt x="164" y="638"/>
                  </a:lnTo>
                  <a:lnTo>
                    <a:pt x="0" y="638"/>
                  </a:lnTo>
                  <a:lnTo>
                    <a:pt x="763"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90">
              <a:extLst>
                <a:ext uri="{FF2B5EF4-FFF2-40B4-BE49-F238E27FC236}">
                  <a16:creationId xmlns:a16="http://schemas.microsoft.com/office/drawing/2014/main" id="{E6BC97CB-BA5F-CD31-4A08-ECEADB820E20}"/>
                </a:ext>
              </a:extLst>
            </p:cNvPr>
            <p:cNvSpPr>
              <a:spLocks noChangeArrowheads="1"/>
            </p:cNvSpPr>
            <p:nvPr/>
          </p:nvSpPr>
          <p:spPr bwMode="auto">
            <a:xfrm>
              <a:off x="1725613" y="5724525"/>
              <a:ext cx="68262" cy="2032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91">
              <a:extLst>
                <a:ext uri="{FF2B5EF4-FFF2-40B4-BE49-F238E27FC236}">
                  <a16:creationId xmlns:a16="http://schemas.microsoft.com/office/drawing/2014/main" id="{CBBA7C83-FC4E-9829-51CF-1862BC6DDDE0}"/>
                </a:ext>
              </a:extLst>
            </p:cNvPr>
            <p:cNvSpPr>
              <a:spLocks noChangeArrowheads="1"/>
            </p:cNvSpPr>
            <p:nvPr/>
          </p:nvSpPr>
          <p:spPr bwMode="auto">
            <a:xfrm>
              <a:off x="1824038" y="5724525"/>
              <a:ext cx="100012" cy="77788"/>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92">
              <a:extLst>
                <a:ext uri="{FF2B5EF4-FFF2-40B4-BE49-F238E27FC236}">
                  <a16:creationId xmlns:a16="http://schemas.microsoft.com/office/drawing/2014/main" id="{D03B74A7-1037-D6BA-9C22-3CFE6B71AC6B}"/>
                </a:ext>
              </a:extLst>
            </p:cNvPr>
            <p:cNvSpPr>
              <a:spLocks noChangeArrowheads="1"/>
            </p:cNvSpPr>
            <p:nvPr/>
          </p:nvSpPr>
          <p:spPr bwMode="auto">
            <a:xfrm>
              <a:off x="1824038" y="5826125"/>
              <a:ext cx="100012" cy="1016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93">
              <a:extLst>
                <a:ext uri="{FF2B5EF4-FFF2-40B4-BE49-F238E27FC236}">
                  <a16:creationId xmlns:a16="http://schemas.microsoft.com/office/drawing/2014/main" id="{BAA9DE37-FCD8-414A-933B-496D349CE079}"/>
                </a:ext>
              </a:extLst>
            </p:cNvPr>
            <p:cNvSpPr>
              <a:spLocks/>
            </p:cNvSpPr>
            <p:nvPr/>
          </p:nvSpPr>
          <p:spPr bwMode="auto">
            <a:xfrm>
              <a:off x="2854325" y="4818063"/>
              <a:ext cx="1577975" cy="1279525"/>
            </a:xfrm>
            <a:custGeom>
              <a:avLst/>
              <a:gdLst>
                <a:gd name="T0" fmla="*/ 994 w 1988"/>
                <a:gd name="T1" fmla="*/ 0 h 1612"/>
                <a:gd name="T2" fmla="*/ 1348 w 1988"/>
                <a:gd name="T3" fmla="*/ 250 h 1612"/>
                <a:gd name="T4" fmla="*/ 1355 w 1988"/>
                <a:gd name="T5" fmla="*/ 138 h 1612"/>
                <a:gd name="T6" fmla="*/ 1588 w 1988"/>
                <a:gd name="T7" fmla="*/ 138 h 1612"/>
                <a:gd name="T8" fmla="*/ 1602 w 1988"/>
                <a:gd name="T9" fmla="*/ 472 h 1612"/>
                <a:gd name="T10" fmla="*/ 1988 w 1988"/>
                <a:gd name="T11" fmla="*/ 848 h 1612"/>
                <a:gd name="T12" fmla="*/ 1782 w 1988"/>
                <a:gd name="T13" fmla="*/ 848 h 1612"/>
                <a:gd name="T14" fmla="*/ 1782 w 1988"/>
                <a:gd name="T15" fmla="*/ 1612 h 1612"/>
                <a:gd name="T16" fmla="*/ 1261 w 1988"/>
                <a:gd name="T17" fmla="*/ 1612 h 1612"/>
                <a:gd name="T18" fmla="*/ 1261 w 1988"/>
                <a:gd name="T19" fmla="*/ 986 h 1612"/>
                <a:gd name="T20" fmla="*/ 921 w 1988"/>
                <a:gd name="T21" fmla="*/ 986 h 1612"/>
                <a:gd name="T22" fmla="*/ 921 w 1988"/>
                <a:gd name="T23" fmla="*/ 1612 h 1612"/>
                <a:gd name="T24" fmla="*/ 214 w 1988"/>
                <a:gd name="T25" fmla="*/ 1612 h 1612"/>
                <a:gd name="T26" fmla="*/ 214 w 1988"/>
                <a:gd name="T27" fmla="*/ 848 h 1612"/>
                <a:gd name="T28" fmla="*/ 0 w 1988"/>
                <a:gd name="T29" fmla="*/ 848 h 1612"/>
                <a:gd name="T30" fmla="*/ 994 w 1988"/>
                <a:gd name="T31"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8" h="1612">
                  <a:moveTo>
                    <a:pt x="994" y="0"/>
                  </a:moveTo>
                  <a:lnTo>
                    <a:pt x="1348" y="250"/>
                  </a:lnTo>
                  <a:lnTo>
                    <a:pt x="1355" y="138"/>
                  </a:lnTo>
                  <a:lnTo>
                    <a:pt x="1588" y="138"/>
                  </a:lnTo>
                  <a:lnTo>
                    <a:pt x="1602" y="472"/>
                  </a:lnTo>
                  <a:lnTo>
                    <a:pt x="1988" y="848"/>
                  </a:lnTo>
                  <a:lnTo>
                    <a:pt x="1782" y="848"/>
                  </a:lnTo>
                  <a:lnTo>
                    <a:pt x="1782" y="1612"/>
                  </a:lnTo>
                  <a:lnTo>
                    <a:pt x="1261" y="1612"/>
                  </a:lnTo>
                  <a:lnTo>
                    <a:pt x="1261" y="986"/>
                  </a:lnTo>
                  <a:lnTo>
                    <a:pt x="921" y="986"/>
                  </a:lnTo>
                  <a:lnTo>
                    <a:pt x="921" y="1612"/>
                  </a:lnTo>
                  <a:lnTo>
                    <a:pt x="214" y="1612"/>
                  </a:lnTo>
                  <a:lnTo>
                    <a:pt x="214" y="848"/>
                  </a:lnTo>
                  <a:lnTo>
                    <a:pt x="0" y="848"/>
                  </a:lnTo>
                  <a:lnTo>
                    <a:pt x="994"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94">
              <a:extLst>
                <a:ext uri="{FF2B5EF4-FFF2-40B4-BE49-F238E27FC236}">
                  <a16:creationId xmlns:a16="http://schemas.microsoft.com/office/drawing/2014/main" id="{F1AA2032-74F7-2D92-89B1-E835584AD1F7}"/>
                </a:ext>
              </a:extLst>
            </p:cNvPr>
            <p:cNvSpPr>
              <a:spLocks noChangeArrowheads="1"/>
            </p:cNvSpPr>
            <p:nvPr/>
          </p:nvSpPr>
          <p:spPr bwMode="auto">
            <a:xfrm>
              <a:off x="3194050" y="5600700"/>
              <a:ext cx="90487" cy="271463"/>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95">
              <a:extLst>
                <a:ext uri="{FF2B5EF4-FFF2-40B4-BE49-F238E27FC236}">
                  <a16:creationId xmlns:a16="http://schemas.microsoft.com/office/drawing/2014/main" id="{0F79504A-7047-8042-7B1E-C37465A4CFD1}"/>
                </a:ext>
              </a:extLst>
            </p:cNvPr>
            <p:cNvSpPr>
              <a:spLocks noChangeArrowheads="1"/>
            </p:cNvSpPr>
            <p:nvPr/>
          </p:nvSpPr>
          <p:spPr bwMode="auto">
            <a:xfrm>
              <a:off x="3322638" y="5600700"/>
              <a:ext cx="130175" cy="10318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96">
              <a:extLst>
                <a:ext uri="{FF2B5EF4-FFF2-40B4-BE49-F238E27FC236}">
                  <a16:creationId xmlns:a16="http://schemas.microsoft.com/office/drawing/2014/main" id="{EA8507B2-5216-0F89-1AF1-7C047B3F2B03}"/>
                </a:ext>
              </a:extLst>
            </p:cNvPr>
            <p:cNvSpPr>
              <a:spLocks noChangeArrowheads="1"/>
            </p:cNvSpPr>
            <p:nvPr/>
          </p:nvSpPr>
          <p:spPr bwMode="auto">
            <a:xfrm>
              <a:off x="3322638" y="5737225"/>
              <a:ext cx="130175" cy="13493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09EA1648-A46D-C4D4-37A1-BE5C98BB3DA9}"/>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3" name="Rectangle 2">
            <a:extLst>
              <a:ext uri="{FF2B5EF4-FFF2-40B4-BE49-F238E27FC236}">
                <a16:creationId xmlns:a16="http://schemas.microsoft.com/office/drawing/2014/main" id="{C7734EDA-805D-9043-59B3-C3C137791E9E}"/>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6" name="Rectangle 5">
            <a:extLst>
              <a:ext uri="{FF2B5EF4-FFF2-40B4-BE49-F238E27FC236}">
                <a16:creationId xmlns:a16="http://schemas.microsoft.com/office/drawing/2014/main" id="{954494A1-03FE-5FC2-86B2-1287044E0D97}"/>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7" name="Title 2">
            <a:extLst>
              <a:ext uri="{FF2B5EF4-FFF2-40B4-BE49-F238E27FC236}">
                <a16:creationId xmlns:a16="http://schemas.microsoft.com/office/drawing/2014/main" id="{C74F32BD-ABDD-D824-2126-8A6B69D1718E}"/>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8" name="Rectangle 7">
            <a:extLst>
              <a:ext uri="{FF2B5EF4-FFF2-40B4-BE49-F238E27FC236}">
                <a16:creationId xmlns:a16="http://schemas.microsoft.com/office/drawing/2014/main" id="{73BE7DEE-A057-05B2-0763-1FCA8F2B1EBC}"/>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Κόστος</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id="{E7A7370B-1A15-08E5-01EF-38560CA233B8}"/>
              </a:ext>
            </a:extLst>
          </p:cNvPr>
          <p:cNvSpPr txBox="1"/>
          <p:nvPr/>
        </p:nvSpPr>
        <p:spPr>
          <a:xfrm>
            <a:off x="3018731" y="1495468"/>
            <a:ext cx="8930271" cy="830997"/>
          </a:xfrm>
          <a:prstGeom prst="rect">
            <a:avLst/>
          </a:prstGeom>
          <a:noFill/>
        </p:spPr>
        <p:txBody>
          <a:bodyPr wrap="square">
            <a:spAutoFit/>
          </a:bodyPr>
          <a:lstStyle/>
          <a:p>
            <a:pPr>
              <a:buClr>
                <a:schemeClr val="bg1"/>
              </a:buClr>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Τιμολόγιο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ΚΟΤ Γ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για</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πολύτεκνους με αρκετά διευρυμένα εισοδηματικά κριτήρια</a:t>
            </a:r>
          </a:p>
        </p:txBody>
      </p:sp>
      <p:sp>
        <p:nvSpPr>
          <p:cNvPr id="11" name="TextBox 10">
            <a:extLst>
              <a:ext uri="{FF2B5EF4-FFF2-40B4-BE49-F238E27FC236}">
                <a16:creationId xmlns:a16="http://schemas.microsoft.com/office/drawing/2014/main" id="{883CE169-FA0A-6107-7BA9-E145B86A8EF1}"/>
              </a:ext>
            </a:extLst>
          </p:cNvPr>
          <p:cNvSpPr txBox="1"/>
          <p:nvPr/>
        </p:nvSpPr>
        <p:spPr>
          <a:xfrm>
            <a:off x="2312464" y="2553278"/>
            <a:ext cx="9360041" cy="830997"/>
          </a:xfrm>
          <a:prstGeom prst="rect">
            <a:avLst/>
          </a:prstGeom>
          <a:noFill/>
        </p:spPr>
        <p:txBody>
          <a:bodyPr wrap="square">
            <a:spAutoFit/>
          </a:bodyPr>
          <a:lstStyle/>
          <a:p>
            <a:pPr defTabSz="1219170" eaLnBrk="0" fontAlgn="base" hangingPunct="0">
              <a:spcBef>
                <a:spcPts val="1200"/>
              </a:spcBef>
              <a:spcAft>
                <a:spcPts val="800"/>
              </a:spcAft>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Έκπτωση τουλάχιστον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100€/</a:t>
            </a:r>
            <a:r>
              <a:rPr lang="en-GB" sz="2400" b="1" dirty="0">
                <a:solidFill>
                  <a:schemeClr val="bg2"/>
                </a:solidFill>
                <a:latin typeface="Calibri" panose="020F0502020204030204" pitchFamily="34" charset="0"/>
                <a:ea typeface="Verdana" panose="020B0604030504040204" pitchFamily="34" charset="0"/>
                <a:cs typeface="Calibri" panose="020F0502020204030204" pitchFamily="34" charset="0"/>
              </a:rPr>
              <a:t>MWh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στη χρέωση που σημαίνει για μια μέση κατανάλωση, ετήσια έκπτωση της τάξης των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500 Ευρώ.</a:t>
            </a:r>
          </a:p>
        </p:txBody>
      </p:sp>
      <p:sp>
        <p:nvSpPr>
          <p:cNvPr id="12" name="TextBox 11">
            <a:extLst>
              <a:ext uri="{FF2B5EF4-FFF2-40B4-BE49-F238E27FC236}">
                <a16:creationId xmlns:a16="http://schemas.microsoft.com/office/drawing/2014/main" id="{5CB38372-A9B6-3F0E-D017-113E6B18F7E1}"/>
              </a:ext>
            </a:extLst>
          </p:cNvPr>
          <p:cNvSpPr txBox="1"/>
          <p:nvPr/>
        </p:nvSpPr>
        <p:spPr>
          <a:xfrm>
            <a:off x="2860375" y="3619461"/>
            <a:ext cx="8793414" cy="830997"/>
          </a:xfrm>
          <a:prstGeom prst="rect">
            <a:avLst/>
          </a:prstGeom>
          <a:noFill/>
        </p:spPr>
        <p:txBody>
          <a:bodyPr wrap="square">
            <a:spAutoFit/>
          </a:bodyPr>
          <a:lstStyle>
            <a:defPPr marR="0" lvl="0" algn="l" rtl="0">
              <a:lnSpc>
                <a:spcPct val="100000"/>
              </a:lnSpc>
              <a:spcBef>
                <a:spcPts val="0"/>
              </a:spcBef>
              <a:spcAft>
                <a:spcPts val="0"/>
              </a:spcAft>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Διευρυμένα όρια τετραμηνιαίας κατανάλωσης από </a:t>
            </a:r>
            <a:r>
              <a:rPr lang="el-GR" b="1" dirty="0">
                <a:latin typeface="Calibri" panose="020F0502020204030204" pitchFamily="34" charset="0"/>
                <a:cs typeface="Calibri" panose="020F0502020204030204" pitchFamily="34" charset="0"/>
              </a:rPr>
              <a:t>2.000 </a:t>
            </a:r>
            <a:r>
              <a:rPr lang="en-GB" b="1" dirty="0">
                <a:latin typeface="Calibri" panose="020F0502020204030204" pitchFamily="34" charset="0"/>
                <a:cs typeface="Calibri" panose="020F0502020204030204" pitchFamily="34" charset="0"/>
              </a:rPr>
              <a:t>kWh</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ανάλογα με τα εξαρτώμενα μέλη.</a:t>
            </a:r>
            <a:endParaRPr lang="en-GB"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4688D08-5CF9-7B14-8407-24949EBF5367}"/>
              </a:ext>
            </a:extLst>
          </p:cNvPr>
          <p:cNvSpPr txBox="1"/>
          <p:nvPr/>
        </p:nvSpPr>
        <p:spPr>
          <a:xfrm>
            <a:off x="2818815" y="4566994"/>
            <a:ext cx="4865890" cy="1200329"/>
          </a:xfrm>
          <a:prstGeom prst="rect">
            <a:avLst/>
          </a:prstGeom>
          <a:noFill/>
        </p:spPr>
        <p:txBody>
          <a:bodyPr wrap="square">
            <a:spAutoFit/>
          </a:bodyPr>
          <a:lstStyle>
            <a:defPPr marR="0" lvl="0" algn="l" rtl="0">
              <a:lnSpc>
                <a:spcPct val="100000"/>
              </a:lnSpc>
              <a:spcBef>
                <a:spcPts val="0"/>
              </a:spcBef>
              <a:spcAft>
                <a:spcPts val="0"/>
              </a:spcAft>
              <a:defRPr/>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Ετήσιο κόστος </a:t>
            </a:r>
            <a:r>
              <a:rPr lang="el-GR"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1</a:t>
            </a:r>
            <a:r>
              <a:rPr lang="el-GR" b="1" dirty="0">
                <a:latin typeface="Calibri" panose="020F0502020204030204" pitchFamily="34" charset="0"/>
                <a:cs typeface="Calibri" panose="020F0502020204030204" pitchFamily="34" charset="0"/>
              </a:rPr>
              <a:t> εκατ. </a:t>
            </a:r>
            <a:r>
              <a:rPr lang="el-GR" dirty="0">
                <a:latin typeface="Calibri" panose="020F0502020204030204" pitchFamily="34" charset="0"/>
                <a:cs typeface="Calibri" panose="020F0502020204030204" pitchFamily="34" charset="0"/>
              </a:rPr>
              <a:t>με χρηματοδότηση από Ειδικό </a:t>
            </a:r>
            <a:r>
              <a:rPr lang="el-GR" dirty="0" err="1">
                <a:latin typeface="Calibri" panose="020F0502020204030204" pitchFamily="34" charset="0"/>
                <a:cs typeface="Calibri" panose="020F0502020204030204" pitchFamily="34" charset="0"/>
              </a:rPr>
              <a:t>Λογ</a:t>
            </a:r>
            <a:r>
              <a:rPr lang="el-GR" dirty="0">
                <a:latin typeface="Calibri" panose="020F0502020204030204" pitchFamily="34" charset="0"/>
                <a:cs typeface="Calibri" panose="020F0502020204030204" pitchFamily="34" charset="0"/>
              </a:rPr>
              <a:t>/</a:t>
            </a:r>
            <a:r>
              <a:rPr lang="el-GR" dirty="0" err="1">
                <a:latin typeface="Calibri" panose="020F0502020204030204" pitchFamily="34" charset="0"/>
                <a:cs typeface="Calibri" panose="020F0502020204030204" pitchFamily="34" charset="0"/>
              </a:rPr>
              <a:t>μό</a:t>
            </a:r>
            <a:r>
              <a:rPr lang="el-GR" dirty="0">
                <a:latin typeface="Calibri" panose="020F0502020204030204" pitchFamily="34" charset="0"/>
                <a:cs typeface="Calibri" panose="020F0502020204030204" pitchFamily="34" charset="0"/>
              </a:rPr>
              <a:t>. Υπηρεσιών Κοινής Ωφέλειας</a:t>
            </a:r>
          </a:p>
        </p:txBody>
      </p:sp>
      <p:sp>
        <p:nvSpPr>
          <p:cNvPr id="5" name="Θέση αριθμού διαφάνειας 4">
            <a:extLst>
              <a:ext uri="{FF2B5EF4-FFF2-40B4-BE49-F238E27FC236}">
                <a16:creationId xmlns:a16="http://schemas.microsoft.com/office/drawing/2014/main" id="{F193F05F-E1C9-03F8-9051-BF53052FD79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7</a:t>
            </a:fld>
            <a:endParaRPr lang="el-GR"/>
          </a:p>
        </p:txBody>
      </p:sp>
    </p:spTree>
    <p:extLst>
      <p:ext uri="{BB962C8B-B14F-4D97-AF65-F5344CB8AC3E}">
        <p14:creationId xmlns:p14="http://schemas.microsoft.com/office/powerpoint/2010/main" val="20358016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50A628A-CE29-97DC-D168-7DB9D34975C0}"/>
              </a:ext>
            </a:extLst>
          </p:cNvPr>
          <p:cNvSpPr/>
          <p:nvPr/>
        </p:nvSpPr>
        <p:spPr bwMode="gray">
          <a:xfrm>
            <a:off x="9753421" y="1381132"/>
            <a:ext cx="2041200" cy="4608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6E3534EC-D0F1-22DF-BD86-644932723A4D}"/>
              </a:ext>
            </a:extLst>
          </p:cNvPr>
          <p:cNvSpPr/>
          <p:nvPr/>
        </p:nvSpPr>
        <p:spPr bwMode="gray">
          <a:xfrm>
            <a:off x="7422735" y="1491207"/>
            <a:ext cx="2041200" cy="44712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38BE3E2C-C1F5-5A13-70E1-4066E6876B7A}"/>
              </a:ext>
            </a:extLst>
          </p:cNvPr>
          <p:cNvSpPr/>
          <p:nvPr/>
        </p:nvSpPr>
        <p:spPr bwMode="gray">
          <a:xfrm>
            <a:off x="5090404" y="1807822"/>
            <a:ext cx="2041200" cy="418131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832E12A0-059F-BAE6-61CD-047CA05BE3C7}"/>
              </a:ext>
            </a:extLst>
          </p:cNvPr>
          <p:cNvSpPr/>
          <p:nvPr/>
        </p:nvSpPr>
        <p:spPr bwMode="gray">
          <a:xfrm>
            <a:off x="445293" y="1390407"/>
            <a:ext cx="2042348" cy="4572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6" name="Group 115">
            <a:extLst>
              <a:ext uri="{FF2B5EF4-FFF2-40B4-BE49-F238E27FC236}">
                <a16:creationId xmlns:a16="http://schemas.microsoft.com/office/drawing/2014/main" id="{AF7B2607-C62B-12FC-D18F-A488C7FE56FF}"/>
              </a:ext>
            </a:extLst>
          </p:cNvPr>
          <p:cNvGrpSpPr/>
          <p:nvPr/>
        </p:nvGrpSpPr>
        <p:grpSpPr>
          <a:xfrm>
            <a:off x="441174" y="907230"/>
            <a:ext cx="11340806" cy="5061134"/>
            <a:chOff x="376236" y="3915460"/>
            <a:chExt cx="7994572" cy="3849286"/>
          </a:xfrm>
        </p:grpSpPr>
        <p:sp>
          <p:nvSpPr>
            <p:cNvPr id="117" name="Title 1">
              <a:extLst>
                <a:ext uri="{FF2B5EF4-FFF2-40B4-BE49-F238E27FC236}">
                  <a16:creationId xmlns:a16="http://schemas.microsoft.com/office/drawing/2014/main" id="{F415840C-36CA-C24C-2E22-90E293929413}"/>
                </a:ext>
              </a:extLst>
            </p:cNvPr>
            <p:cNvSpPr txBox="1">
              <a:spLocks noChangeAspect="1"/>
            </p:cNvSpPr>
            <p:nvPr/>
          </p:nvSpPr>
          <p:spPr bwMode="gray">
            <a:xfrm>
              <a:off x="379951" y="4709819"/>
              <a:ext cx="1436014" cy="22471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ea typeface="Verdana" panose="020B0604030504040204" pitchFamily="34" charset="0"/>
                  <a:cs typeface="Calibri" panose="020F0502020204030204" pitchFamily="34" charset="0"/>
                </a:rPr>
                <a:t>Δικαιούχοι το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95%</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των πολύτεκνων οικογενειών</a:t>
              </a:r>
            </a:p>
            <a:p>
              <a:pPr marL="114300" marR="0" lvl="0" indent="-114300" algn="l" defTabSz="914400" rtl="0" eaLnBrk="1" fontAlgn="auto" latinLnBrk="0" hangingPunct="1">
                <a:lnSpc>
                  <a:spcPct val="100000"/>
                </a:lnSpc>
                <a:spcBef>
                  <a:spcPct val="0"/>
                </a:spcBef>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cs typeface="Calibri" panose="020F0502020204030204" pitchFamily="34" charset="0"/>
                </a:rPr>
                <a:t>Δ</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ιευρυμένα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εισοδηματικά κριτήρια ένταξης και χωρίς περιουσιακά κριτήρια </a:t>
              </a:r>
            </a:p>
            <a:p>
              <a:pPr marR="0" lvl="0" algn="l" defTabSz="914400" rtl="0" eaLnBrk="1" fontAlgn="auto" latinLnBrk="0" hangingPunct="1">
                <a:lnSpc>
                  <a:spcPct val="100000"/>
                </a:lnSpc>
                <a:spcBef>
                  <a:spcPct val="0"/>
                </a:spcBef>
                <a:buClrTx/>
                <a:buSzTx/>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Ένταξη</a:t>
              </a:r>
              <a:r>
                <a:rPr lang="el-GR" sz="1600" b="1" dirty="0">
                  <a:solidFill>
                    <a:schemeClr val="bg2"/>
                  </a:solidFill>
                  <a:latin typeface="Calibri" panose="020F0502020204030204" pitchFamily="34" charset="0"/>
                  <a:cs typeface="Calibri" panose="020F0502020204030204" pitchFamily="34" charset="0"/>
                </a:rPr>
                <a:t> μ</a:t>
              </a: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έσω ηλεκτρονικής πλατφόρμας </a:t>
              </a:r>
              <a:r>
                <a:rPr kumimoji="0" lang="el-GR" sz="1600" b="1" i="0" u="sng"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ΗΔΙΚΑ</a:t>
              </a:r>
            </a:p>
          </p:txBody>
        </p:sp>
        <p:sp>
          <p:nvSpPr>
            <p:cNvPr id="119" name="Title 1">
              <a:extLst>
                <a:ext uri="{FF2B5EF4-FFF2-40B4-BE49-F238E27FC236}">
                  <a16:creationId xmlns:a16="http://schemas.microsoft.com/office/drawing/2014/main" id="{2732DAFB-7C62-7D25-93C5-6339C7873320}"/>
                </a:ext>
              </a:extLst>
            </p:cNvPr>
            <p:cNvSpPr txBox="1">
              <a:spLocks noChangeAspect="1"/>
            </p:cNvSpPr>
            <p:nvPr/>
          </p:nvSpPr>
          <p:spPr bwMode="gray">
            <a:xfrm>
              <a:off x="3663425" y="4647981"/>
              <a:ext cx="1438921" cy="255149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τη χρήση του συστήματος (ΧΧΣ), εντός των ορίων κατανάλωσης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a:t>
              </a:r>
              <a:r>
                <a:rPr lang="el-GR" sz="1600" dirty="0">
                  <a:solidFill>
                    <a:prstClr val="black"/>
                  </a:solidFill>
                  <a:latin typeface="Calibri" panose="020F0502020204030204" pitchFamily="34" charset="0"/>
                  <a:cs typeface="Calibri" panose="020F0502020204030204" pitchFamily="34" charset="0"/>
                </a:rPr>
                <a:t> χρεώσεις για τη χρήση του δικτύου (ΧΧΔ), εντός των ορίων κατανάλωσης</a:t>
              </a:r>
            </a:p>
            <a:p>
              <a:pPr marR="0" lvl="0" algn="l" defTabSz="914400" rtl="0" eaLnBrk="1" fontAlgn="auto" latinLnBrk="0" hangingPunct="1">
                <a:lnSpc>
                  <a:spcPct val="100000"/>
                </a:lnSpc>
                <a:spcBef>
                  <a:spcPct val="0"/>
                </a:spcBef>
                <a:spcAft>
                  <a:spcPts val="300"/>
                </a:spcAft>
                <a:buClrTx/>
                <a:buSzTx/>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Υπηρεσίες Κοινής Ωφέλειας (ΥΚΩ) </a:t>
              </a:r>
            </a:p>
          </p:txBody>
        </p:sp>
        <p:sp>
          <p:nvSpPr>
            <p:cNvPr id="120" name="Title 1">
              <a:extLst>
                <a:ext uri="{FF2B5EF4-FFF2-40B4-BE49-F238E27FC236}">
                  <a16:creationId xmlns:a16="http://schemas.microsoft.com/office/drawing/2014/main" id="{D3F4B057-511C-EEEC-974A-4BC10B9270F6}"/>
                </a:ext>
              </a:extLst>
            </p:cNvPr>
            <p:cNvSpPr txBox="1">
              <a:spLocks noChangeAspect="1"/>
            </p:cNvSpPr>
            <p:nvPr/>
          </p:nvSpPr>
          <p:spPr bwMode="gray">
            <a:xfrm>
              <a:off x="5316060" y="4364706"/>
              <a:ext cx="1411203" cy="214770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spcAft>
                  <a:spcPts val="300"/>
                </a:spcAft>
                <a:buClrTx/>
              </a:pPr>
              <a:r>
                <a:rPr lang="el-GR" sz="1600" dirty="0">
                  <a:solidFill>
                    <a:prstClr val="black"/>
                  </a:solidFill>
                  <a:latin typeface="Calibri" panose="020F0502020204030204" pitchFamily="34" charset="0"/>
                  <a:cs typeface="Calibri" panose="020F0502020204030204" pitchFamily="34" charset="0"/>
                </a:rPr>
                <a:t>Παροχή κινήτρου για επίτευξη εξοικονόμησης</a:t>
              </a:r>
            </a:p>
            <a:p>
              <a:pPr>
                <a:spcAft>
                  <a:spcPts val="300"/>
                </a:spcAft>
                <a:buClrTx/>
              </a:pPr>
              <a:endParaRPr lang="el-GR" sz="1600" dirty="0">
                <a:solidFill>
                  <a:prstClr val="black"/>
                </a:solidFill>
                <a:latin typeface="Calibri" panose="020F0502020204030204" pitchFamily="34" charset="0"/>
                <a:cs typeface="Calibri" panose="020F0502020204030204" pitchFamily="34" charset="0"/>
              </a:endParaRPr>
            </a:p>
            <a:p>
              <a:pPr>
                <a:spcAft>
                  <a:spcPts val="300"/>
                </a:spcAft>
                <a:buClrTx/>
              </a:pPr>
              <a:r>
                <a:rPr lang="el-GR" sz="1600" dirty="0">
                  <a:solidFill>
                    <a:prstClr val="black"/>
                  </a:solidFill>
                  <a:latin typeface="Calibri" panose="020F0502020204030204" pitchFamily="34" charset="0"/>
                  <a:cs typeface="Calibri" panose="020F0502020204030204" pitchFamily="34" charset="0"/>
                </a:rPr>
                <a:t>Πρόσθετη επιδότηση </a:t>
              </a:r>
            </a:p>
            <a:p>
              <a:pPr>
                <a:spcAft>
                  <a:spcPts val="300"/>
                </a:spcAft>
                <a:buClrTx/>
              </a:pP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dirty="0">
                  <a:solidFill>
                    <a:prstClr val="black"/>
                  </a:solidFill>
                  <a:latin typeface="Calibri" panose="020F0502020204030204" pitchFamily="34" charset="0"/>
                  <a:cs typeface="Calibri" panose="020F0502020204030204" pitchFamily="34" charset="0"/>
                </a:rPr>
                <a:t>,</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με το σύνολο να διαμορφώνεται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120 €/</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schemeClr val="bg2"/>
                  </a:solidFill>
                  <a:latin typeface="Calibri" panose="020F0502020204030204" pitchFamily="34" charset="0"/>
                  <a:ea typeface="Verdana" panose="020B0604030504040204" pitchFamily="34" charset="0"/>
                  <a:cs typeface="Calibri" panose="020F0502020204030204" pitchFamily="34" charset="0"/>
                </a:rPr>
                <a:t>σε περίπτωση επίτευξης στόχου εξοικονόμησης </a:t>
              </a:r>
              <a:endParaRPr lang="el-GR" sz="1600" dirty="0">
                <a:solidFill>
                  <a:schemeClr val="bg2"/>
                </a:solidFill>
                <a:latin typeface="Calibri" panose="020F0502020204030204" pitchFamily="34" charset="0"/>
                <a:cs typeface="Calibri" panose="020F0502020204030204" pitchFamily="34" charset="0"/>
              </a:endParaRPr>
            </a:p>
          </p:txBody>
        </p:sp>
        <p:sp>
          <p:nvSpPr>
            <p:cNvPr id="122" name="Title 1">
              <a:extLst>
                <a:ext uri="{FF2B5EF4-FFF2-40B4-BE49-F238E27FC236}">
                  <a16:creationId xmlns:a16="http://schemas.microsoft.com/office/drawing/2014/main" id="{CEFEC9BC-9FF7-103C-8B03-76DFD7A1EA1B}"/>
                </a:ext>
              </a:extLst>
            </p:cNvPr>
            <p:cNvSpPr txBox="1">
              <a:spLocks noChangeAspect="1"/>
            </p:cNvSpPr>
            <p:nvPr/>
          </p:nvSpPr>
          <p:spPr bwMode="gray">
            <a:xfrm>
              <a:off x="6931078" y="4333094"/>
              <a:ext cx="1380315" cy="136937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Το ετήσιο κόστος του νέου τιμολογίου ανέρχεται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11 εκατ.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Χρήση πόρων του ειδικού λογαριασμού ΥΚΩ</a:t>
              </a:r>
            </a:p>
          </p:txBody>
        </p:sp>
        <p:sp>
          <p:nvSpPr>
            <p:cNvPr id="123" name="Rectangle 122">
              <a:extLst>
                <a:ext uri="{FF2B5EF4-FFF2-40B4-BE49-F238E27FC236}">
                  <a16:creationId xmlns:a16="http://schemas.microsoft.com/office/drawing/2014/main" id="{EA8737A5-E6E3-0EF7-3E81-12E1269C2820}"/>
                </a:ext>
              </a:extLst>
            </p:cNvPr>
            <p:cNvSpPr/>
            <p:nvPr/>
          </p:nvSpPr>
          <p:spPr bwMode="gray">
            <a:xfrm>
              <a:off x="376236" y="3915570"/>
              <a:ext cx="1439730" cy="334319"/>
            </a:xfrm>
            <a:prstGeom prst="rect">
              <a:avLst/>
            </a:prstGeom>
            <a:solidFill>
              <a:schemeClr val="bg2">
                <a:lumMod val="40000"/>
                <a:lumOff val="6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Δικαιούχοι</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4" name="Rectangle 123">
              <a:extLst>
                <a:ext uri="{FF2B5EF4-FFF2-40B4-BE49-F238E27FC236}">
                  <a16:creationId xmlns:a16="http://schemas.microsoft.com/office/drawing/2014/main" id="{B2C1262A-1F44-8146-F453-31D5E1F2DAF9}"/>
                </a:ext>
              </a:extLst>
            </p:cNvPr>
            <p:cNvSpPr/>
            <p:nvPr/>
          </p:nvSpPr>
          <p:spPr bwMode="gray">
            <a:xfrm>
              <a:off x="2015122" y="3915460"/>
              <a:ext cx="1439730" cy="43599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Όρια Κατανάλωσης</a:t>
              </a:r>
              <a:endParaRPr lang="en-US" sz="1800" b="1" kern="1200" dirty="0">
                <a:solidFill>
                  <a:prstClr val="white"/>
                </a:solidFill>
                <a:latin typeface="Helvetica Neue" panose="020B0604020202020204" charset="0"/>
                <a:ea typeface="+mn-ea"/>
                <a:cs typeface="+mn-cs"/>
              </a:endParaRPr>
            </a:p>
          </p:txBody>
        </p:sp>
        <p:sp>
          <p:nvSpPr>
            <p:cNvPr id="125" name="Rectangle 124">
              <a:extLst>
                <a:ext uri="{FF2B5EF4-FFF2-40B4-BE49-F238E27FC236}">
                  <a16:creationId xmlns:a16="http://schemas.microsoft.com/office/drawing/2014/main" id="{BD058433-A774-21B5-AD40-CB2E93C650B1}"/>
                </a:ext>
              </a:extLst>
            </p:cNvPr>
            <p:cNvSpPr/>
            <p:nvPr/>
          </p:nvSpPr>
          <p:spPr bwMode="gray">
            <a:xfrm>
              <a:off x="3653658" y="3923727"/>
              <a:ext cx="1440080" cy="671567"/>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Απαλλαγή από Ρυθ</a:t>
              </a:r>
              <a:r>
                <a:rPr lang="el-GR" sz="1800" b="1" kern="1200" dirty="0">
                  <a:solidFill>
                    <a:prstClr val="white"/>
                  </a:solidFill>
                  <a:latin typeface="Calibri" panose="020F0502020204030204" pitchFamily="34" charset="0"/>
                  <a:ea typeface="+mn-ea"/>
                  <a:cs typeface="Calibri" panose="020F0502020204030204" pitchFamily="34" charset="0"/>
                </a:rPr>
                <a:t>μ</a:t>
              </a:r>
              <a:r>
                <a:rPr kumimoji="0" lang="el-GR" sz="1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ιζόμενες</a:t>
              </a: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Χρεώσεις</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6" name="Rectangle 125">
              <a:extLst>
                <a:ext uri="{FF2B5EF4-FFF2-40B4-BE49-F238E27FC236}">
                  <a16:creationId xmlns:a16="http://schemas.microsoft.com/office/drawing/2014/main" id="{934AD849-6800-AB42-1436-68EF4974B846}"/>
                </a:ext>
              </a:extLst>
            </p:cNvPr>
            <p:cNvSpPr/>
            <p:nvPr/>
          </p:nvSpPr>
          <p:spPr bwMode="gray">
            <a:xfrm>
              <a:off x="5292192" y="3923618"/>
              <a:ext cx="1439730" cy="435991"/>
            </a:xfrm>
            <a:prstGeom prst="rect">
              <a:avLst/>
            </a:prstGeom>
            <a:solidFill>
              <a:schemeClr val="accent1">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Κίνητρο εξοικονό</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ησης</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8" name="Rectangle 127">
              <a:extLst>
                <a:ext uri="{FF2B5EF4-FFF2-40B4-BE49-F238E27FC236}">
                  <a16:creationId xmlns:a16="http://schemas.microsoft.com/office/drawing/2014/main" id="{05A93783-515E-FB09-9384-1BECB48E8F2F}"/>
                </a:ext>
              </a:extLst>
            </p:cNvPr>
            <p:cNvSpPr/>
            <p:nvPr/>
          </p:nvSpPr>
          <p:spPr bwMode="gray">
            <a:xfrm>
              <a:off x="6931078" y="3923727"/>
              <a:ext cx="1439730" cy="334101"/>
            </a:xfrm>
            <a:prstGeom prst="rect">
              <a:avLst/>
            </a:prstGeom>
            <a:solidFill>
              <a:schemeClr val="bg2">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Χρη</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ατοδότηση</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18" name="Title 1">
              <a:extLst>
                <a:ext uri="{FF2B5EF4-FFF2-40B4-BE49-F238E27FC236}">
                  <a16:creationId xmlns:a16="http://schemas.microsoft.com/office/drawing/2014/main" id="{5868CE23-86C2-D29C-C2D6-84E5352BB107}"/>
                </a:ext>
              </a:extLst>
            </p:cNvPr>
            <p:cNvSpPr txBox="1">
              <a:spLocks noChangeAspect="1"/>
            </p:cNvSpPr>
            <p:nvPr/>
          </p:nvSpPr>
          <p:spPr bwMode="gray">
            <a:xfrm>
              <a:off x="2033915" y="4364706"/>
              <a:ext cx="1411203" cy="3400040"/>
            </a:xfrm>
            <a:prstGeom prst="rect">
              <a:avLst/>
            </a:prstGeom>
            <a:solidFill>
              <a:schemeClr val="accent1">
                <a:lumMod val="20000"/>
                <a:lumOff val="80000"/>
                <a:alpha val="31000"/>
              </a:schemeClr>
            </a:solidFill>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buClrTx/>
              </a:pPr>
              <a:r>
                <a:rPr lang="el-GR" sz="1600" dirty="0">
                  <a:solidFill>
                    <a:prstClr val="black"/>
                  </a:solidFill>
                  <a:latin typeface="Calibri" panose="020F0502020204030204" pitchFamily="34" charset="0"/>
                  <a:cs typeface="Calibri" panose="020F0502020204030204" pitchFamily="34" charset="0"/>
                </a:rPr>
                <a:t>4μηνιαία όρια από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2.000</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 kWh</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οικογένεια με 4 εξαρτώμενα τέκνα</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lvl="0" fontAlgn="auto">
                <a:buClrTx/>
                <a:buSzTx/>
                <a:tabLst/>
                <a:defRPr/>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κάθε εξαρτώμενο τέκνο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a:p>
              <a:pPr marL="114300" indent="-114300">
                <a:buClrTx/>
                <a:buFont typeface="Arial" panose="020B0604020202020204" pitchFamily="34" charset="0"/>
                <a:buChar char="•"/>
              </a:pPr>
              <a:endParaRPr lang="el-GR" sz="1600" dirty="0">
                <a:solidFill>
                  <a:prstClr val="black"/>
                </a:solidFill>
                <a:latin typeface="Calibri" panose="020F0502020204030204" pitchFamily="34" charset="0"/>
                <a:cs typeface="Calibri" panose="020F0502020204030204" pitchFamily="34" charset="0"/>
              </a:endParaRPr>
            </a:p>
            <a:p>
              <a:pPr>
                <a:buClrTx/>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300 kWh </a:t>
              </a:r>
              <a:r>
                <a:rPr lang="el-GR" sz="1600" dirty="0">
                  <a:solidFill>
                    <a:prstClr val="black"/>
                  </a:solidFill>
                  <a:latin typeface="Calibri" panose="020F0502020204030204" pitchFamily="34" charset="0"/>
                  <a:cs typeface="Calibri" panose="020F0502020204030204" pitchFamily="34" charset="0"/>
                </a:rPr>
                <a:t>και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600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dirty="0">
                  <a:solidFill>
                    <a:schemeClr val="bg2"/>
                  </a:solidFill>
                  <a:latin typeface="Calibri" panose="020F050202020403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οικογένειες με άτομα με αναπηρία ή με ανάγκη μηχ. υποστήριξης αντίστοιχα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p:txBody>
        </p:sp>
      </p:grpSp>
      <p:sp>
        <p:nvSpPr>
          <p:cNvPr id="2" name="Θέση αριθμού διαφάνειας 1">
            <a:extLst>
              <a:ext uri="{FF2B5EF4-FFF2-40B4-BE49-F238E27FC236}">
                <a16:creationId xmlns:a16="http://schemas.microsoft.com/office/drawing/2014/main" id="{CB52740C-E305-5AF3-BFFC-93C0C935320D}"/>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8</a:t>
            </a:fld>
            <a:endParaRPr lang="el-GR"/>
          </a:p>
        </p:txBody>
      </p:sp>
      <p:sp>
        <p:nvSpPr>
          <p:cNvPr id="6" name="Title 2">
            <a:extLst>
              <a:ext uri="{FF2B5EF4-FFF2-40B4-BE49-F238E27FC236}">
                <a16:creationId xmlns:a16="http://schemas.microsoft.com/office/drawing/2014/main" id="{B7424B8F-A431-105E-EAC5-1C7ADA60707D}"/>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451945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 </a:t>
            </a:r>
            <a:endParaRPr lang="en-US" sz="2800" dirty="0">
              <a:solidFill>
                <a:schemeClr val="bg2"/>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8096906D-D5C0-731D-BA34-5AC4D2B79345}"/>
              </a:ext>
            </a:extLst>
          </p:cNvPr>
          <p:cNvGrpSpPr/>
          <p:nvPr/>
        </p:nvGrpSpPr>
        <p:grpSpPr>
          <a:xfrm>
            <a:off x="10386792" y="3708266"/>
            <a:ext cx="3674045" cy="2392010"/>
            <a:chOff x="568738" y="1033121"/>
            <a:chExt cx="7536228" cy="4884702"/>
          </a:xfrm>
        </p:grpSpPr>
        <p:sp>
          <p:nvSpPr>
            <p:cNvPr id="30" name="Oval 29">
              <a:extLst>
                <a:ext uri="{FF2B5EF4-FFF2-40B4-BE49-F238E27FC236}">
                  <a16:creationId xmlns:a16="http://schemas.microsoft.com/office/drawing/2014/main" id="{6A0E3D3C-DCD8-32C9-14F3-37AA6335B4EC}"/>
                </a:ext>
              </a:extLst>
            </p:cNvPr>
            <p:cNvSpPr/>
            <p:nvPr/>
          </p:nvSpPr>
          <p:spPr bwMode="gray">
            <a:xfrm>
              <a:off x="597366" y="5761926"/>
              <a:ext cx="2434589" cy="155897"/>
            </a:xfrm>
            <a:prstGeom prst="ellipse">
              <a:avLst/>
            </a:prstGeom>
            <a:solidFill>
              <a:sysClr val="windowText" lastClr="000000">
                <a:lumMod val="85000"/>
                <a:lumOff val="1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4A523193-F7ED-493C-8193-60604773A7B3}"/>
                </a:ext>
              </a:extLst>
            </p:cNvPr>
            <p:cNvGrpSpPr/>
            <p:nvPr/>
          </p:nvGrpSpPr>
          <p:grpSpPr>
            <a:xfrm>
              <a:off x="568738" y="2366380"/>
              <a:ext cx="3874406" cy="2990769"/>
              <a:chOff x="659493" y="2168155"/>
              <a:chExt cx="3874406" cy="2990769"/>
            </a:xfrm>
          </p:grpSpPr>
          <p:sp>
            <p:nvSpPr>
              <p:cNvPr id="33" name="Rectangle: Rounded Corners 32">
                <a:extLst>
                  <a:ext uri="{FF2B5EF4-FFF2-40B4-BE49-F238E27FC236}">
                    <a16:creationId xmlns:a16="http://schemas.microsoft.com/office/drawing/2014/main" id="{85106022-5DE9-1259-B52C-7FE87412CBCB}"/>
                  </a:ext>
                </a:extLst>
              </p:cNvPr>
              <p:cNvSpPr/>
              <p:nvPr/>
            </p:nvSpPr>
            <p:spPr bwMode="gray">
              <a:xfrm rot="19800000" flipH="1">
                <a:off x="2492655"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Rounded Corners 33">
                <a:extLst>
                  <a:ext uri="{FF2B5EF4-FFF2-40B4-BE49-F238E27FC236}">
                    <a16:creationId xmlns:a16="http://schemas.microsoft.com/office/drawing/2014/main" id="{B10D57BC-F18C-3B1C-EC34-4E7DBF8CBA55}"/>
                  </a:ext>
                </a:extLst>
              </p:cNvPr>
              <p:cNvSpPr/>
              <p:nvPr/>
            </p:nvSpPr>
            <p:spPr bwMode="gray">
              <a:xfrm rot="1800000">
                <a:off x="921998"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3C2BB203-F98A-2731-832C-494404916148}"/>
                  </a:ext>
                </a:extLst>
              </p:cNvPr>
              <p:cNvGrpSpPr/>
              <p:nvPr/>
            </p:nvGrpSpPr>
            <p:grpSpPr>
              <a:xfrm>
                <a:off x="685800" y="2362200"/>
                <a:ext cx="2434590" cy="2434590"/>
                <a:chOff x="1295400" y="2438400"/>
                <a:chExt cx="1981200" cy="1981200"/>
              </a:xfrm>
            </p:grpSpPr>
            <p:sp>
              <p:nvSpPr>
                <p:cNvPr id="49" name="Oval 48">
                  <a:extLst>
                    <a:ext uri="{FF2B5EF4-FFF2-40B4-BE49-F238E27FC236}">
                      <a16:creationId xmlns:a16="http://schemas.microsoft.com/office/drawing/2014/main" id="{D376DC89-A431-EFB5-D169-1BC15280312B}"/>
                    </a:ext>
                  </a:extLst>
                </p:cNvPr>
                <p:cNvSpPr/>
                <p:nvPr/>
              </p:nvSpPr>
              <p:spPr bwMode="gray">
                <a:xfrm>
                  <a:off x="1295400" y="2438400"/>
                  <a:ext cx="1981200" cy="1981200"/>
                </a:xfrm>
                <a:prstGeom prst="ellipse">
                  <a:avLst/>
                </a:prstGeom>
                <a:solidFill>
                  <a:sysClr val="windowText" lastClr="000000"/>
                </a:solid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a:extLst>
                    <a:ext uri="{FF2B5EF4-FFF2-40B4-BE49-F238E27FC236}">
                      <a16:creationId xmlns:a16="http://schemas.microsoft.com/office/drawing/2014/main" id="{1C7DBF8F-FFFC-E5F2-985B-73A7EA4570DF}"/>
                    </a:ext>
                  </a:extLst>
                </p:cNvPr>
                <p:cNvSpPr/>
                <p:nvPr/>
              </p:nvSpPr>
              <p:spPr bwMode="gray">
                <a:xfrm>
                  <a:off x="2034540" y="3177540"/>
                  <a:ext cx="502920" cy="50292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0DEC9077-696C-8ED7-AEA7-63390FBCAA92}"/>
                    </a:ext>
                  </a:extLst>
                </p:cNvPr>
                <p:cNvSpPr/>
                <p:nvPr/>
              </p:nvSpPr>
              <p:spPr bwMode="gray">
                <a:xfrm>
                  <a:off x="1611630" y="2739390"/>
                  <a:ext cx="1348740" cy="134874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53FE7F1-ABD3-FED1-3DFC-6F298547ED8C}"/>
                  </a:ext>
                </a:extLst>
              </p:cNvPr>
              <p:cNvGrpSpPr/>
              <p:nvPr/>
            </p:nvGrpSpPr>
            <p:grpSpPr>
              <a:xfrm rot="19800000">
                <a:off x="1688245" y="2692226"/>
                <a:ext cx="2667000" cy="457200"/>
                <a:chOff x="4038600" y="2133600"/>
                <a:chExt cx="2667000" cy="457200"/>
              </a:xfrm>
            </p:grpSpPr>
            <p:cxnSp>
              <p:nvCxnSpPr>
                <p:cNvPr id="46" name="Straight Connector 45">
                  <a:extLst>
                    <a:ext uri="{FF2B5EF4-FFF2-40B4-BE49-F238E27FC236}">
                      <a16:creationId xmlns:a16="http://schemas.microsoft.com/office/drawing/2014/main" id="{CC621780-185C-4874-E83D-9667308B616B}"/>
                    </a:ext>
                  </a:extLst>
                </p:cNvPr>
                <p:cNvCxnSpPr/>
                <p:nvPr/>
              </p:nvCxnSpPr>
              <p:spPr>
                <a:xfrm>
                  <a:off x="4038600" y="2362200"/>
                  <a:ext cx="2532062" cy="0"/>
                </a:xfrm>
                <a:prstGeom prst="line">
                  <a:avLst/>
                </a:prstGeom>
                <a:noFill/>
                <a:ln w="28575" cap="rnd" algn="ctr">
                  <a:solidFill>
                    <a:srgbClr val="86BC25"/>
                  </a:solidFill>
                  <a:round/>
                  <a:headEnd/>
                  <a:tailEnd/>
                </a:ln>
              </p:spPr>
            </p:cxnSp>
            <p:sp>
              <p:nvSpPr>
                <p:cNvPr id="47" name="Parallelogram 46">
                  <a:extLst>
                    <a:ext uri="{FF2B5EF4-FFF2-40B4-BE49-F238E27FC236}">
                      <a16:creationId xmlns:a16="http://schemas.microsoft.com/office/drawing/2014/main" id="{0C5D0F3A-6445-B753-44EC-F7C6E2F8CE4D}"/>
                    </a:ext>
                  </a:extLst>
                </p:cNvPr>
                <p:cNvSpPr/>
                <p:nvPr/>
              </p:nvSpPr>
              <p:spPr bwMode="gray">
                <a:xfrm>
                  <a:off x="6005513" y="21336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8" name="Parallelogram 47">
                  <a:extLst>
                    <a:ext uri="{FF2B5EF4-FFF2-40B4-BE49-F238E27FC236}">
                      <a16:creationId xmlns:a16="http://schemas.microsoft.com/office/drawing/2014/main" id="{24EB1747-2576-8976-15B3-D5D66C7DD60A}"/>
                    </a:ext>
                  </a:extLst>
                </p:cNvPr>
                <p:cNvSpPr/>
                <p:nvPr/>
              </p:nvSpPr>
              <p:spPr bwMode="gray">
                <a:xfrm flipV="1">
                  <a:off x="6005512" y="23622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7" name="Group 36">
                <a:extLst>
                  <a:ext uri="{FF2B5EF4-FFF2-40B4-BE49-F238E27FC236}">
                    <a16:creationId xmlns:a16="http://schemas.microsoft.com/office/drawing/2014/main" id="{6241F605-486A-91A2-69AB-65C0960FC288}"/>
                  </a:ext>
                </a:extLst>
              </p:cNvPr>
              <p:cNvGrpSpPr/>
              <p:nvPr/>
            </p:nvGrpSpPr>
            <p:grpSpPr>
              <a:xfrm>
                <a:off x="1866899" y="3358977"/>
                <a:ext cx="2667000" cy="457200"/>
                <a:chOff x="4038600" y="2133600"/>
                <a:chExt cx="2667000" cy="457200"/>
              </a:xfrm>
            </p:grpSpPr>
            <p:cxnSp>
              <p:nvCxnSpPr>
                <p:cNvPr id="43" name="Straight Connector 42">
                  <a:extLst>
                    <a:ext uri="{FF2B5EF4-FFF2-40B4-BE49-F238E27FC236}">
                      <a16:creationId xmlns:a16="http://schemas.microsoft.com/office/drawing/2014/main" id="{A5D03423-C2B0-7FAA-59E8-FFB20461C1F1}"/>
                    </a:ext>
                  </a:extLst>
                </p:cNvPr>
                <p:cNvCxnSpPr/>
                <p:nvPr/>
              </p:nvCxnSpPr>
              <p:spPr>
                <a:xfrm>
                  <a:off x="4038600" y="2362200"/>
                  <a:ext cx="2532062" cy="0"/>
                </a:xfrm>
                <a:prstGeom prst="line">
                  <a:avLst/>
                </a:prstGeom>
                <a:noFill/>
                <a:ln w="28575" cap="rnd" algn="ctr">
                  <a:solidFill>
                    <a:srgbClr val="00A3E0"/>
                  </a:solidFill>
                  <a:round/>
                  <a:headEnd/>
                  <a:tailEnd/>
                </a:ln>
              </p:spPr>
            </p:cxnSp>
            <p:sp>
              <p:nvSpPr>
                <p:cNvPr id="44" name="Parallelogram 43">
                  <a:extLst>
                    <a:ext uri="{FF2B5EF4-FFF2-40B4-BE49-F238E27FC236}">
                      <a16:creationId xmlns:a16="http://schemas.microsoft.com/office/drawing/2014/main" id="{E34AE7E3-97EC-9831-707C-272FEFF092BD}"/>
                    </a:ext>
                  </a:extLst>
                </p:cNvPr>
                <p:cNvSpPr/>
                <p:nvPr/>
              </p:nvSpPr>
              <p:spPr bwMode="gray">
                <a:xfrm>
                  <a:off x="6005513" y="21336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5" name="Parallelogram 44">
                  <a:extLst>
                    <a:ext uri="{FF2B5EF4-FFF2-40B4-BE49-F238E27FC236}">
                      <a16:creationId xmlns:a16="http://schemas.microsoft.com/office/drawing/2014/main" id="{896CC116-435F-E379-3FF7-E0D44AA6498D}"/>
                    </a:ext>
                  </a:extLst>
                </p:cNvPr>
                <p:cNvSpPr/>
                <p:nvPr/>
              </p:nvSpPr>
              <p:spPr bwMode="gray">
                <a:xfrm flipV="1">
                  <a:off x="6005512" y="23622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6CEC6906-BAD6-0B48-86A3-F385A253748E}"/>
                  </a:ext>
                </a:extLst>
              </p:cNvPr>
              <p:cNvGrpSpPr/>
              <p:nvPr/>
            </p:nvGrpSpPr>
            <p:grpSpPr>
              <a:xfrm>
                <a:off x="1138237" y="2949799"/>
                <a:ext cx="217405" cy="217405"/>
                <a:chOff x="999196" y="3207345"/>
                <a:chExt cx="217405" cy="217405"/>
              </a:xfrm>
            </p:grpSpPr>
            <p:sp>
              <p:nvSpPr>
                <p:cNvPr id="41" name="Oval 40">
                  <a:extLst>
                    <a:ext uri="{FF2B5EF4-FFF2-40B4-BE49-F238E27FC236}">
                      <a16:creationId xmlns:a16="http://schemas.microsoft.com/office/drawing/2014/main" id="{1FFD7FE9-00CF-0E5E-7975-98E7461F52A4}"/>
                    </a:ext>
                  </a:extLst>
                </p:cNvPr>
                <p:cNvSpPr/>
                <p:nvPr/>
              </p:nvSpPr>
              <p:spPr bwMode="gray">
                <a:xfrm>
                  <a:off x="999196" y="3207345"/>
                  <a:ext cx="217405" cy="217405"/>
                </a:xfrm>
                <a:prstGeom prst="ellips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a:extLst>
                    <a:ext uri="{FF2B5EF4-FFF2-40B4-BE49-F238E27FC236}">
                      <a16:creationId xmlns:a16="http://schemas.microsoft.com/office/drawing/2014/main" id="{75EDD8DD-CFCE-6776-0D1A-A9B18E178F0C}"/>
                    </a:ext>
                  </a:extLst>
                </p:cNvPr>
                <p:cNvSpPr/>
                <p:nvPr/>
              </p:nvSpPr>
              <p:spPr bwMode="gray">
                <a:xfrm>
                  <a:off x="1073262" y="3281411"/>
                  <a:ext cx="69273" cy="69273"/>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Oval 34">
                <a:extLst>
                  <a:ext uri="{FF2B5EF4-FFF2-40B4-BE49-F238E27FC236}">
                    <a16:creationId xmlns:a16="http://schemas.microsoft.com/office/drawing/2014/main" id="{C57E6B7B-5AAB-E204-FB2D-DFC64B98E687}"/>
                  </a:ext>
                </a:extLst>
              </p:cNvPr>
              <p:cNvSpPr/>
              <p:nvPr/>
            </p:nvSpPr>
            <p:spPr bwMode="gray">
              <a:xfrm rot="442473">
                <a:off x="659493" y="2168155"/>
                <a:ext cx="1339025" cy="133902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 name="connsiteX0" fmla="*/ 0 w 1339025"/>
                  <a:gd name="connsiteY0" fmla="*/ 1339025 h 1339025"/>
                  <a:gd name="connsiteX1" fmla="*/ 1339025 w 1339025"/>
                  <a:gd name="connsiteY1" fmla="*/ 0 h 1339025"/>
                </a:gdLst>
                <a:ahLst/>
                <a:cxnLst>
                  <a:cxn ang="0">
                    <a:pos x="connsiteX0" y="connsiteY0"/>
                  </a:cxn>
                  <a:cxn ang="0">
                    <a:pos x="connsiteX1" y="connsiteY1"/>
                  </a:cxn>
                </a:cxnLst>
                <a:rect l="l" t="t" r="r" b="b"/>
                <a:pathLst>
                  <a:path w="1339025" h="1339025">
                    <a:moveTo>
                      <a:pt x="0" y="1339025"/>
                    </a:moveTo>
                    <a:cubicBezTo>
                      <a:pt x="0" y="599502"/>
                      <a:pt x="599502" y="0"/>
                      <a:pt x="1339025" y="0"/>
                    </a:cubicBezTo>
                  </a:path>
                </a:pathLst>
              </a:custGeom>
              <a:noFill/>
              <a:ln w="25400" cap="rnd" algn="ctr">
                <a:solidFill>
                  <a:srgbClr val="53565A"/>
                </a:solidFill>
                <a:prstDash val="sysDot"/>
                <a:round/>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0" name="Oval 34">
                <a:extLst>
                  <a:ext uri="{FF2B5EF4-FFF2-40B4-BE49-F238E27FC236}">
                    <a16:creationId xmlns:a16="http://schemas.microsoft.com/office/drawing/2014/main" id="{1A428C73-9391-8EEB-5E0A-83A23EE2E723}"/>
                  </a:ext>
                </a:extLst>
              </p:cNvPr>
              <p:cNvSpPr/>
              <p:nvPr/>
            </p:nvSpPr>
            <p:spPr bwMode="gray">
              <a:xfrm rot="14242252">
                <a:off x="1653917" y="2927854"/>
                <a:ext cx="1106632" cy="221326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Lst>
                <a:ahLst/>
                <a:cxnLst>
                  <a:cxn ang="0">
                    <a:pos x="connsiteX0" y="connsiteY0"/>
                  </a:cxn>
                  <a:cxn ang="0">
                    <a:pos x="connsiteX1" y="connsiteY1"/>
                  </a:cxn>
                  <a:cxn ang="0">
                    <a:pos x="connsiteX2" y="connsiteY2"/>
                  </a:cxn>
                </a:cxnLst>
                <a:rect l="l" t="t" r="r" b="b"/>
                <a:pathLst>
                  <a:path w="1339025" h="2678050">
                    <a:moveTo>
                      <a:pt x="1339025" y="2678050"/>
                    </a:moveTo>
                    <a:cubicBezTo>
                      <a:pt x="599502" y="2678050"/>
                      <a:pt x="0" y="2078548"/>
                      <a:pt x="0" y="1339025"/>
                    </a:cubicBezTo>
                    <a:cubicBezTo>
                      <a:pt x="0" y="599502"/>
                      <a:pt x="599502" y="0"/>
                      <a:pt x="1339025" y="0"/>
                    </a:cubicBezTo>
                  </a:path>
                </a:pathLst>
              </a:custGeom>
              <a:noFill/>
              <a:ln w="25400" cap="rnd" algn="ctr">
                <a:solidFill>
                  <a:srgbClr val="53565A"/>
                </a:solidFill>
                <a:prstDash val="sysDot"/>
                <a:round/>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Line 23">
              <a:extLst>
                <a:ext uri="{FF2B5EF4-FFF2-40B4-BE49-F238E27FC236}">
                  <a16:creationId xmlns:a16="http://schemas.microsoft.com/office/drawing/2014/main" id="{75C4A640-E2C7-1730-AD61-F157725F0D09}"/>
                </a:ext>
              </a:extLst>
            </p:cNvPr>
            <p:cNvSpPr>
              <a:spLocks noChangeShapeType="1"/>
            </p:cNvSpPr>
            <p:nvPr/>
          </p:nvSpPr>
          <p:spPr bwMode="auto">
            <a:xfrm>
              <a:off x="8104966" y="103312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49A458F2-5435-8897-01F9-49ACFF9E4D45}"/>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4" name="Rectangle 3">
            <a:extLst>
              <a:ext uri="{FF2B5EF4-FFF2-40B4-BE49-F238E27FC236}">
                <a16:creationId xmlns:a16="http://schemas.microsoft.com/office/drawing/2014/main" id="{E44D9366-4467-4FFF-2B07-2AD097DBA2AD}"/>
              </a:ext>
            </a:extLst>
          </p:cNvPr>
          <p:cNvSpPr/>
          <p:nvPr/>
        </p:nvSpPr>
        <p:spPr bwMode="gray">
          <a:xfrm>
            <a:off x="538211" y="2645233"/>
            <a:ext cx="2370931"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Παραβάσεις</a:t>
            </a:r>
            <a:endParaRPr lang="en-US" sz="2400" b="1" kern="1200" dirty="0">
              <a:solidFill>
                <a:prstClr val="white"/>
              </a:solidFill>
              <a:latin typeface="Calibri"/>
              <a:ea typeface="+mn-ea"/>
              <a:cs typeface="+mn-cs"/>
            </a:endParaRPr>
          </a:p>
        </p:txBody>
      </p:sp>
      <p:sp>
        <p:nvSpPr>
          <p:cNvPr id="5" name="Rectangle 4">
            <a:extLst>
              <a:ext uri="{FF2B5EF4-FFF2-40B4-BE49-F238E27FC236}">
                <a16:creationId xmlns:a16="http://schemas.microsoft.com/office/drawing/2014/main" id="{488D3EC9-14CF-45D7-05A6-396C454285C9}"/>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Ποσά </a:t>
            </a:r>
            <a:endParaRPr lang="en-US" sz="2400" b="1" kern="1200" dirty="0">
              <a:solidFill>
                <a:prstClr val="white"/>
              </a:solidFill>
              <a:latin typeface="Calibri"/>
              <a:ea typeface="+mn-ea"/>
              <a:cs typeface="+mn-cs"/>
            </a:endParaRPr>
          </a:p>
        </p:txBody>
      </p:sp>
      <p:sp>
        <p:nvSpPr>
          <p:cNvPr id="6" name="Title 2">
            <a:extLst>
              <a:ext uri="{FF2B5EF4-FFF2-40B4-BE49-F238E27FC236}">
                <a16:creationId xmlns:a16="http://schemas.microsoft.com/office/drawing/2014/main" id="{88343656-7DB7-4D4C-7A2F-AF09306138DF}"/>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Μέγεθος</a:t>
            </a:r>
            <a:endParaRPr lang="en-US" sz="2400" b="1" dirty="0"/>
          </a:p>
        </p:txBody>
      </p:sp>
      <p:sp>
        <p:nvSpPr>
          <p:cNvPr id="7" name="Rectangle 6">
            <a:extLst>
              <a:ext uri="{FF2B5EF4-FFF2-40B4-BE49-F238E27FC236}">
                <a16:creationId xmlns:a16="http://schemas.microsoft.com/office/drawing/2014/main" id="{4682D00F-AE67-F8C8-B270-B7591B292EA7}"/>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Ιδιότητα</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id="{68C879E0-275C-0DDB-6027-7DA74BD1221A}"/>
              </a:ext>
            </a:extLst>
          </p:cNvPr>
          <p:cNvSpPr txBox="1"/>
          <p:nvPr/>
        </p:nvSpPr>
        <p:spPr>
          <a:xfrm>
            <a:off x="3044376" y="1539320"/>
            <a:ext cx="8428900"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Ετησίως ανέρχονται σε </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4,8%</a:t>
            </a:r>
            <a:r>
              <a:rPr lang="el-GR" sz="2000" b="1" dirty="0">
                <a:solidFill>
                  <a:schemeClr val="lt1"/>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της συνολικής αγοράς ενέργειας, </a:t>
            </a:r>
          </a:p>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περίπου </a:t>
            </a: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400 εκατ. </a:t>
            </a:r>
          </a:p>
        </p:txBody>
      </p:sp>
      <p:sp>
        <p:nvSpPr>
          <p:cNvPr id="12" name="TextBox 11">
            <a:extLst>
              <a:ext uri="{FF2B5EF4-FFF2-40B4-BE49-F238E27FC236}">
                <a16:creationId xmlns:a16="http://schemas.microsoft.com/office/drawing/2014/main" id="{3ADC2A07-02F9-8667-1C38-E54FCADBBA76}"/>
              </a:ext>
            </a:extLst>
          </p:cNvPr>
          <p:cNvSpPr txBox="1"/>
          <p:nvPr/>
        </p:nvSpPr>
        <p:spPr>
          <a:xfrm>
            <a:off x="3044376" y="2574490"/>
            <a:ext cx="8908402" cy="707886"/>
          </a:xfrm>
          <a:prstGeom prst="rect">
            <a:avLst/>
          </a:prstGeom>
          <a:noFill/>
        </p:spPr>
        <p:txBody>
          <a:bodyPr wrap="square">
            <a:spAutoFit/>
          </a:bodyPr>
          <a:lstStyle/>
          <a:p>
            <a:pPr>
              <a:buClr>
                <a:schemeClr val="bg1"/>
              </a:buClr>
            </a:pP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Διαπιστώνονται 13.000</a:t>
            </a:r>
            <a:r>
              <a:rPr lang="el-GR" sz="2000"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περιπτώσεις ανά έτος και επιβάλλονται προσαυξημένες χρεώσεις από τον ΔΕΔΔΗΕ για διάστημα κατανάλωσης έως και μίας 5ετίας</a:t>
            </a:r>
          </a:p>
        </p:txBody>
      </p:sp>
      <p:sp>
        <p:nvSpPr>
          <p:cNvPr id="14" name="TextBox 13">
            <a:extLst>
              <a:ext uri="{FF2B5EF4-FFF2-40B4-BE49-F238E27FC236}">
                <a16:creationId xmlns:a16="http://schemas.microsoft.com/office/drawing/2014/main" id="{F8E28ABB-67E8-0422-A227-0881645B5957}"/>
              </a:ext>
            </a:extLst>
          </p:cNvPr>
          <p:cNvSpPr txBox="1"/>
          <p:nvPr/>
        </p:nvSpPr>
        <p:spPr>
          <a:xfrm>
            <a:off x="2708103" y="3636283"/>
            <a:ext cx="9173289"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Το 50% των περιπτώσεων αφορούν σε </a:t>
            </a:r>
            <a:r>
              <a:rPr lang="el-GR" sz="2000" dirty="0" err="1">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ρευματοκλοπές</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 αξίας μέχρι 4.500 ευρώ, το 25% μεταξύ 4.500 - 10.000 ευρώ και 25% άνω των 10.000 ευρώ</a:t>
            </a:r>
          </a:p>
        </p:txBody>
      </p:sp>
      <p:sp>
        <p:nvSpPr>
          <p:cNvPr id="16" name="TextBox 15">
            <a:extLst>
              <a:ext uri="{FF2B5EF4-FFF2-40B4-BE49-F238E27FC236}">
                <a16:creationId xmlns:a16="http://schemas.microsoft.com/office/drawing/2014/main" id="{9943EA94-3BCB-8378-252F-83AB36633CC2}"/>
              </a:ext>
            </a:extLst>
          </p:cNvPr>
          <p:cNvSpPr txBox="1"/>
          <p:nvPr/>
        </p:nvSpPr>
        <p:spPr>
          <a:xfrm>
            <a:off x="2671862" y="4760834"/>
            <a:ext cx="9173289" cy="400110"/>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Η πλειονότητα των ρευματοκλοπών πραγματοποιείται από επιχειρήσεις</a:t>
            </a:r>
            <a:endParaRPr lang="en-US"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8" name="Θέση αριθμού διαφάνειας 7">
            <a:extLst>
              <a:ext uri="{FF2B5EF4-FFF2-40B4-BE49-F238E27FC236}">
                <a16:creationId xmlns:a16="http://schemas.microsoft.com/office/drawing/2014/main" id="{97536FF6-25D7-8EE4-8CA6-432B8B380064}"/>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9</a:t>
            </a:fld>
            <a:endParaRPr lang="el-GR"/>
          </a:p>
        </p:txBody>
      </p:sp>
    </p:spTree>
    <p:extLst>
      <p:ext uri="{BB962C8B-B14F-4D97-AF65-F5344CB8AC3E}">
        <p14:creationId xmlns:p14="http://schemas.microsoft.com/office/powerpoint/2010/main" val="30907288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52B73AD9F286FB498C3AA7BD1E996AE2" ma:contentTypeVersion="11" ma:contentTypeDescription="Δημιουργία νέου εγγράφου" ma:contentTypeScope="" ma:versionID="955b0233b9fc1381c556f8518ffe8190">
  <xsd:schema xmlns:xsd="http://www.w3.org/2001/XMLSchema" xmlns:xs="http://www.w3.org/2001/XMLSchema" xmlns:p="http://schemas.microsoft.com/office/2006/metadata/properties" xmlns:ns2="3214a0f6-dfe3-4580-ae84-a616a13bd813" xmlns:ns3="1a82cbbc-7453-476d-b635-c8b16250a557" targetNamespace="http://schemas.microsoft.com/office/2006/metadata/properties" ma:root="true" ma:fieldsID="239e9559708bfa64ae6ef208c869645a" ns2:_="" ns3:_="">
    <xsd:import namespace="3214a0f6-dfe3-4580-ae84-a616a13bd813"/>
    <xsd:import namespace="1a82cbbc-7453-476d-b635-c8b16250a5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4a0f6-dfe3-4580-ae84-a616a13bd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Ετικέτες εικόνας"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82cbbc-7453-476d-b635-c8b16250a5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b74604a-89ae-48b7-90a8-3f666ba8b8e2}" ma:internalName="TaxCatchAll" ma:showField="CatchAllData" ma:web="1a82cbbc-7453-476d-b635-c8b16250a55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a82cbbc-7453-476d-b635-c8b16250a557" xsi:nil="true"/>
    <lcf76f155ced4ddcb4097134ff3c332f xmlns="3214a0f6-dfe3-4580-ae84-a616a13bd8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D4F7B4-487B-407F-89F1-1431FF96A5A6}">
  <ds:schemaRefs>
    <ds:schemaRef ds:uri="http://schemas.microsoft.com/office/2006/metadata/contentType"/>
    <ds:schemaRef ds:uri="http://schemas.microsoft.com/office/2006/metadata/properties/metaAttributes"/>
    <ds:schemaRef ds:uri="http://www.w3.org/2000/xmlns/"/>
    <ds:schemaRef ds:uri="http://www.w3.org/2001/XMLSchema"/>
    <ds:schemaRef ds:uri="3214a0f6-dfe3-4580-ae84-a616a13bd813"/>
    <ds:schemaRef ds:uri="1a82cbbc-7453-476d-b635-c8b16250a55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93ACFE-6DBC-42FF-B31C-73729B41EF96}">
  <ds:schemaRefs>
    <ds:schemaRef ds:uri="http://schemas.microsoft.com/office/2006/metadata/properties"/>
    <ds:schemaRef ds:uri="http://www.w3.org/2000/xmlns/"/>
    <ds:schemaRef ds:uri="1a82cbbc-7453-476d-b635-c8b16250a557"/>
    <ds:schemaRef ds:uri="http://www.w3.org/2001/XMLSchema-instance"/>
    <ds:schemaRef ds:uri="3214a0f6-dfe3-4580-ae84-a616a13bd813"/>
    <ds:schemaRef ds:uri="http://schemas.microsoft.com/office/infopath/2007/PartnerControls"/>
  </ds:schemaRefs>
</ds:datastoreItem>
</file>

<file path=customXml/itemProps3.xml><?xml version="1.0" encoding="utf-8"?>
<ds:datastoreItem xmlns:ds="http://schemas.openxmlformats.org/officeDocument/2006/customXml" ds:itemID="{9CE552CE-AEDA-4737-BD5C-A92E49AE70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4458</TotalTime>
  <Words>5329</Words>
  <Application>Microsoft Office PowerPoint</Application>
  <PresentationFormat>Ευρεία οθόνη</PresentationFormat>
  <Paragraphs>529</Paragraphs>
  <Slides>24</Slides>
  <Notes>24</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38" baseType="lpstr">
      <vt:lpstr>Wingdings 2</vt:lpstr>
      <vt:lpstr>Wingdings</vt:lpstr>
      <vt:lpstr>Calibri Light</vt:lpstr>
      <vt:lpstr>Verdana</vt:lpstr>
      <vt:lpstr>Courier New</vt:lpstr>
      <vt:lpstr>Quattrocento Sans</vt:lpstr>
      <vt:lpstr>Calibri</vt:lpstr>
      <vt:lpstr>Corbel</vt:lpstr>
      <vt:lpstr>Helvetica Neue</vt:lpstr>
      <vt:lpstr>Arial</vt:lpstr>
      <vt:lpstr>2_Office Theme</vt:lpstr>
      <vt:lpstr>Custom Design</vt:lpstr>
      <vt:lpstr>Office Theme</vt:lpstr>
      <vt:lpstr>think-cell Slide</vt:lpstr>
      <vt:lpstr>Μέτρα για τη μείωση του ενεργειακού κόστους και την εύρυθμη λειτουργία της λιανικής αγοράς ηλεκτρικής ενέργειας</vt:lpstr>
      <vt:lpstr>1.  Νέα τιμολόγια ρεύματος στη Χαμηλή Τάση   2.  Έκτακτη ενίσχυση ενεργειακά ευάλωτων  3.  Νέο τιμολόγιο ηλεκτρικής ενέργειας για τις  Πολύτεκνες Οικογένειες  4. Αντιμετώπιση ρευματοκλοπών   5.  Αντιμετώπιση στρατηγικών κακοπληρωτών  6.  Πρόγραμμα «ΑΠΟΛΛΩΝ» </vt:lpstr>
      <vt:lpstr>Νέα Τιμολόγια ρεύματος στη Χαμηλή Τάση </vt:lpstr>
      <vt:lpstr>Νέα Τιμολόγια ρεύματος στη Χαμηλή Τάση </vt:lpstr>
      <vt:lpstr>Έκτακτη ενίσχυση ενεργειακά ευάλωτων</vt:lpstr>
      <vt:lpstr>Έκτακτη ενίσχυση ενεργειακά ευάλωτων</vt:lpstr>
      <vt:lpstr>Νέο τιμολόγιο ηλεκτρικής ενέργειας για τις Πολύτεκνες Οικογένειες</vt:lpstr>
      <vt:lpstr>Νέο τιμολόγιο ηλεκτρικής ενέργειας για τις Πολύτεκνες Οικογένειες</vt:lpstr>
      <vt:lpstr>Αντιμετώπιση ρευματοκλοπών </vt:lpstr>
      <vt:lpstr>Αντιμετώπιση ρευματοκλοπών</vt:lpstr>
      <vt:lpstr>Παρουσίαση του PowerPoint</vt:lpstr>
      <vt:lpstr>Παρουσίαση του PowerPoint</vt:lpstr>
      <vt:lpstr>Παρουσίαση του PowerPoint</vt:lpstr>
      <vt:lpstr>Πρόγραμμα «ΑΠΟΛΛΩΝ»</vt:lpstr>
      <vt:lpstr>Πρόγραμμα «ΑΠΟΛΛΩΝ»</vt:lpstr>
      <vt:lpstr>Πρόγραμμα «ΑΠΟΛΛΩΝ»</vt:lpstr>
      <vt:lpstr>Πρόγραμμα «ΑΠΟΛΛΩΝ»</vt:lpstr>
      <vt:lpstr>Πρόγραμμα «ΑΠΟΛΛΩΝ»</vt:lpstr>
      <vt:lpstr>Παρουσίαση του PowerPoint</vt:lpstr>
      <vt:lpstr>Παράρτημα</vt:lpstr>
      <vt:lpstr>ΠΑΡΑΔΕΙΓΜΑ - Έκτακτη ενίσχυση ενεργειακά ευάλωτων </vt:lpstr>
      <vt:lpstr>ΠΑΡΑΔΕΙΓΜΑ - Έκτακτη ενίσχυση ενεργειακά ευάλωτων </vt:lpstr>
      <vt:lpstr>ΠΑΡΑΔΕΙΓΜΑ - Πολύτεκνος δικαιούχος ΚΟΤ Β</vt:lpstr>
      <vt:lpstr>ΠΑΡΑΔΕΙΓΜΑ - Πολύτεκνος που δεν εμπίπτει στις υφιστάμενες κατηγορίες ΚΟΤ (Α,Β)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προγράμματος   δράσεων του Ταμείου Ανάκαμψης και Ανθεκτικότητας του Υπουργείου Περιβάλλοντος και Ενέργειας</dc:title>
  <dc:creator>Konstantinos Galanakis</dc:creator>
  <cp:lastModifiedBy>Γραφείο Τύπου ΥΠΕΝ</cp:lastModifiedBy>
  <cp:revision>65</cp:revision>
  <cp:lastPrinted>2022-11-02T09:40:22Z</cp:lastPrinted>
  <dcterms:created xsi:type="dcterms:W3CDTF">2022-02-18T10:32:44Z</dcterms:created>
  <dcterms:modified xsi:type="dcterms:W3CDTF">2023-11-02T13:24:23Z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2022-01-03T00:00:00Z</vt:filetime>
  </property>
  <property fmtid="{D5CDD505-2E9C-101B-9397-08002B2CF9AE}" pid="3" name="Creator">
    <vt:lpwstr>Microsoft® PowerPoint® 2019</vt:lpwstr>
  </property>
  <property fmtid="{D5CDD505-2E9C-101B-9397-08002B2CF9AE}" pid="4" name="LastSaved">
    <vt:filetime>2022-02-18T00:00:00Z</vt:filetime>
  </property>
  <property fmtid="{D5CDD505-2E9C-101B-9397-08002B2CF9AE}" pid="5" name="ContentTypeId">
    <vt:lpwstr>0x01010052B73AD9F286FB498C3AA7BD1E996AE2</vt:lpwstr>
  </property>
  <property fmtid="{D5CDD505-2E9C-101B-9397-08002B2CF9AE}" pid="6" name="MediaServiceImageTags">
    <vt:lpwstr/>
  </property>
  <property fmtid="{D5CDD505-2E9C-101B-9397-08002B2CF9AE}" pid="7" name="MSIP_Label_ea60d57e-af5b-4752-ac57-3e4f28ca11dc_Enabled">
    <vt:lpwstr>true</vt:lpwstr>
  </property>
  <property fmtid="{D5CDD505-2E9C-101B-9397-08002B2CF9AE}" pid="8" name="MSIP_Label_ea60d57e-af5b-4752-ac57-3e4f28ca11dc_SetDate">
    <vt:lpwstr>2023-10-10T06:33:23Z</vt:lpwstr>
  </property>
  <property fmtid="{D5CDD505-2E9C-101B-9397-08002B2CF9AE}" pid="9" name="MSIP_Label_ea60d57e-af5b-4752-ac57-3e4f28ca11dc_Method">
    <vt:lpwstr>Standard</vt:lpwstr>
  </property>
  <property fmtid="{D5CDD505-2E9C-101B-9397-08002B2CF9AE}" pid="10" name="MSIP_Label_ea60d57e-af5b-4752-ac57-3e4f28ca11dc_Name">
    <vt:lpwstr>ea60d57e-af5b-4752-ac57-3e4f28ca11dc</vt:lpwstr>
  </property>
  <property fmtid="{D5CDD505-2E9C-101B-9397-08002B2CF9AE}" pid="11" name="MSIP_Label_ea60d57e-af5b-4752-ac57-3e4f28ca11dc_SiteId">
    <vt:lpwstr>36da45f1-dd2c-4d1f-af13-5abe46b99921</vt:lpwstr>
  </property>
  <property fmtid="{D5CDD505-2E9C-101B-9397-08002B2CF9AE}" pid="12" name="MSIP_Label_ea60d57e-af5b-4752-ac57-3e4f28ca11dc_ActionId">
    <vt:lpwstr>63e8988f-ed27-41d6-82c4-9a601e1caa21</vt:lpwstr>
  </property>
  <property fmtid="{D5CDD505-2E9C-101B-9397-08002B2CF9AE}" pid="13" name="MSIP_Label_ea60d57e-af5b-4752-ac57-3e4f28ca11dc_ContentBits">
    <vt:lpwstr>0</vt:lpwstr>
  </property>
</Properties>
</file>