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56" r:id="rId3"/>
    <p:sldId id="1450" r:id="rId4"/>
    <p:sldId id="1564" r:id="rId5"/>
    <p:sldId id="1340" r:id="rId6"/>
    <p:sldId id="1448" r:id="rId7"/>
    <p:sldId id="1449" r:id="rId8"/>
    <p:sldId id="1644" r:id="rId9"/>
    <p:sldId id="1355" r:id="rId10"/>
    <p:sldId id="1519" r:id="rId11"/>
    <p:sldId id="1636" r:id="rId12"/>
    <p:sldId id="1558" r:id="rId13"/>
    <p:sldId id="1647" r:id="rId14"/>
    <p:sldId id="1352" r:id="rId15"/>
    <p:sldId id="154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ny Apostolopoulou" initials="PA" lastIdx="1" clrIdx="0">
    <p:extLst>
      <p:ext uri="{19B8F6BF-5375-455C-9EA6-DF929625EA0E}">
        <p15:presenceInfo xmlns:p15="http://schemas.microsoft.com/office/powerpoint/2012/main" userId="S::papostol@metronanalysis.gr::7e655d6e-fa2e-41e6-ae1e-cc90d6ebb8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86"/>
    <a:srgbClr val="336600"/>
    <a:srgbClr val="A40037"/>
    <a:srgbClr val="EB2134"/>
    <a:srgbClr val="FF3300"/>
    <a:srgbClr val="3399FF"/>
    <a:srgbClr val="6699FF"/>
    <a:srgbClr val="F9074C"/>
    <a:srgbClr val="C486E6"/>
    <a:srgbClr val="D6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849" autoAdjust="0"/>
    <p:restoredTop sz="94660"/>
  </p:normalViewPr>
  <p:slideViewPr>
    <p:cSldViewPr>
      <p:cViewPr varScale="1">
        <p:scale>
          <a:sx n="64" d="100"/>
          <a:sy n="64" d="100"/>
        </p:scale>
        <p:origin x="8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963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478090690345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203514577631271"/>
          <c:w val="1"/>
          <c:h val="0.708365500641917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0"/>
              <c:layout>
                <c:manualLayout>
                  <c:x val="-3.2331332398252061E-2"/>
                  <c:y val="8.3264420895174607E-2"/>
                </c:manualLayout>
              </c:layout>
              <c:tx>
                <c:rich>
                  <a:bodyPr/>
                  <a:lstStyle/>
                  <a:p>
                    <a:fld id="{0BD56569-C8B4-4FA5-B602-BD74C3DBFD06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C95745CB-54CF-4EA9-93B6-719815BA219B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79-4FA8-8ADE-2B743D62186D}"/>
                </c:ext>
              </c:extLst>
            </c:dLbl>
            <c:dLbl>
              <c:idx val="1"/>
              <c:layout>
                <c:manualLayout>
                  <c:x val="7.4082625078694966E-2"/>
                  <c:y val="-8.652414895515165E-4"/>
                </c:manualLayout>
              </c:layout>
              <c:tx>
                <c:rich>
                  <a:bodyPr/>
                  <a:lstStyle/>
                  <a:p>
                    <a:fld id="{719B8CB1-BE9A-424F-9376-96E84DA14E45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45808FFE-3AD7-4F81-9FE9-A8E3B7F78D9F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87119139540051"/>
                      <c:h val="0.183711869695609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79-4FA8-8ADE-2B743D62186D}"/>
                </c:ext>
              </c:extLst>
            </c:dLbl>
            <c:dLbl>
              <c:idx val="2"/>
              <c:layout>
                <c:manualLayout>
                  <c:x val="1.4812734927600636E-2"/>
                  <c:y val="-7.5589272634986229E-2"/>
                </c:manualLayout>
              </c:layout>
              <c:tx>
                <c:rich>
                  <a:bodyPr/>
                  <a:lstStyle/>
                  <a:p>
                    <a:fld id="{BF329A9F-941F-4E60-AD95-67075DF3829F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29027E42-71ED-4EEE-BCF0-69C704C3B488}" type="VALUE">
                      <a:rPr lang="el-GR" baseline="0" dirty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5A-413E-8B10-3CBC9118499E}"/>
                </c:ext>
              </c:extLst>
            </c:dLbl>
            <c:dLbl>
              <c:idx val="3"/>
              <c:layout>
                <c:manualLayout>
                  <c:x val="-1.192228641262082E-2"/>
                  <c:y val="-5.1735249139851511E-3"/>
                </c:manualLayout>
              </c:layout>
              <c:tx>
                <c:rich>
                  <a:bodyPr/>
                  <a:lstStyle/>
                  <a:p>
                    <a:fld id="{4924DB56-1CC7-456A-A512-8FD0DB867F7F}" type="CATEGORYNAME">
                      <a:rPr lang="el-GR" smtClean="0"/>
                      <a:pPr/>
                      <a:t>[CATEGORY NAME]</a:t>
                    </a:fld>
                    <a:endParaRPr lang="el-GR" baseline="0"/>
                  </a:p>
                  <a:p>
                    <a:r>
                      <a:rPr lang="el-GR" baseline="0"/>
                      <a:t> </a:t>
                    </a:r>
                    <a:fld id="{21F77DFE-ADCF-4A4B-995D-27277EC1C767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5A-413E-8B10-3CBC91184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37.9</c:v>
                </c:pt>
                <c:pt idx="1">
                  <c:v>4.2</c:v>
                </c:pt>
                <c:pt idx="2">
                  <c:v>56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ΆΛΛΟ</c:v>
                </c:pt>
                <c:pt idx="8">
                  <c:v>ΑΚΥΡΟ-ΛΕΥΚΟ</c:v>
                </c:pt>
                <c:pt idx="9">
                  <c:v>ΔΕ ΘΑ ΨΗΦΙΖΑ</c:v>
                </c:pt>
                <c:pt idx="10">
                  <c:v>ΔΕΝ ΕΧΩ ΑΠΟΦΑΣΙΣΕΙ</c:v>
                </c:pt>
                <c:pt idx="11">
                  <c:v>ΔΓ/ΔΑ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29.3</c:v>
                </c:pt>
                <c:pt idx="1">
                  <c:v>23</c:v>
                </c:pt>
                <c:pt idx="2">
                  <c:v>8.9</c:v>
                </c:pt>
                <c:pt idx="3">
                  <c:v>5.5</c:v>
                </c:pt>
                <c:pt idx="4">
                  <c:v>2.6</c:v>
                </c:pt>
                <c:pt idx="5">
                  <c:v>3.7</c:v>
                </c:pt>
                <c:pt idx="6">
                  <c:v>1.2</c:v>
                </c:pt>
                <c:pt idx="7">
                  <c:v>8.5</c:v>
                </c:pt>
                <c:pt idx="8">
                  <c:v>1.9</c:v>
                </c:pt>
                <c:pt idx="9">
                  <c:v>3.2</c:v>
                </c:pt>
                <c:pt idx="10">
                  <c:v>9.3000000000000007</c:v>
                </c:pt>
                <c:pt idx="1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779549107764401E-2"/>
          <c:y val="0.26203514577631271"/>
          <c:w val="0.97322045089223563"/>
          <c:h val="0.692033581169854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FF-4B69-903F-B938C461F0EE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FF-4B69-903F-B938C461F0EE}"/>
              </c:ext>
            </c:extLst>
          </c:dPt>
          <c:dPt>
            <c:idx val="2"/>
            <c:bubble3D val="0"/>
            <c:spPr>
              <a:solidFill>
                <a:srgbClr val="00B050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FF-4B69-903F-B938C461F0E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FF-4B69-903F-B938C461F0EE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7FF-4B69-903F-B938C461F0EE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7FF-4B69-903F-B938C461F0EE}"/>
              </c:ext>
            </c:extLst>
          </c:dPt>
          <c:dLbls>
            <c:dLbl>
              <c:idx val="0"/>
              <c:layout>
                <c:manualLayout>
                  <c:x val="-1.9022854330675139E-2"/>
                  <c:y val="-2.9503093872053548E-2"/>
                </c:manualLayout>
              </c:layout>
              <c:tx>
                <c:rich>
                  <a:bodyPr/>
                  <a:lstStyle/>
                  <a:p>
                    <a:fld id="{841D2A36-27B9-41F3-A30A-11EB8C4E1662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B7754710-110A-4BEC-9596-87FE2E9F8ED5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FF-4B69-903F-B938C461F0EE}"/>
                </c:ext>
              </c:extLst>
            </c:dLbl>
            <c:dLbl>
              <c:idx val="1"/>
              <c:layout>
                <c:manualLayout>
                  <c:x val="-5.4163111908058219E-2"/>
                  <c:y val="-1.762566789391214E-2"/>
                </c:manualLayout>
              </c:layout>
              <c:tx>
                <c:rich>
                  <a:bodyPr/>
                  <a:lstStyle/>
                  <a:p>
                    <a:fld id="{9A30A928-4A39-44B0-AB68-0E4928E03F66}" type="CATEGORYNAME">
                      <a:rPr lang="el-GR" smtClean="0"/>
                      <a:pPr/>
                      <a:t>[CATEGORY NAME]</a:t>
                    </a:fld>
                    <a:endParaRPr lang="el-GR" baseline="0" dirty="0"/>
                  </a:p>
                  <a:p>
                    <a:r>
                      <a:rPr lang="el-GR" baseline="0" dirty="0"/>
                      <a:t> </a:t>
                    </a:r>
                    <a:fld id="{C0E19D50-A6A1-4EEB-9C2E-1C24B7BEBE88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7FF-4B69-903F-B938C461F0EE}"/>
                </c:ext>
              </c:extLst>
            </c:dLbl>
            <c:dLbl>
              <c:idx val="2"/>
              <c:layout>
                <c:manualLayout>
                  <c:x val="3.4011022164097309E-3"/>
                  <c:y val="-3.9956665566905004E-2"/>
                </c:manualLayout>
              </c:layout>
              <c:tx>
                <c:rich>
                  <a:bodyPr/>
                  <a:lstStyle/>
                  <a:p>
                    <a:fld id="{E3EE7DCE-5E55-4CEE-B79A-A51E2153A44F}" type="CATEGORYNAME">
                      <a:rPr lang="el-GR" smtClean="0"/>
                      <a:pPr/>
                      <a:t>[CATEGORY NAME]</a:t>
                    </a:fld>
                    <a:r>
                      <a:rPr lang="el-GR" baseline="0"/>
                      <a:t> </a:t>
                    </a:r>
                    <a:fld id="{051B7E5D-4F3D-48DD-83CA-37DBCD7E1139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7FF-4B69-903F-B938C461F0E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6E4D6D0-7FAA-4AD2-A355-C4127C42DEB2}" type="CATEGORYNAME">
                      <a:rPr lang="el-GR" smtClean="0"/>
                      <a:pPr/>
                      <a:t>[CATEGORY NAME]</a:t>
                    </a:fld>
                    <a:r>
                      <a:rPr lang="el-GR" baseline="0"/>
                      <a:t> </a:t>
                    </a:r>
                    <a:fld id="{9D297301-BCF3-4764-B1C0-51BA7D9FAE57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7FF-4B69-903F-B938C461F0EE}"/>
                </c:ext>
              </c:extLst>
            </c:dLbl>
            <c:dLbl>
              <c:idx val="4"/>
              <c:layout>
                <c:manualLayout>
                  <c:x val="0.11478558206937181"/>
                  <c:y val="-5.0992819149979801E-2"/>
                </c:manualLayout>
              </c:layout>
              <c:tx>
                <c:rich>
                  <a:bodyPr/>
                  <a:lstStyle/>
                  <a:p>
                    <a:fld id="{2CCC947B-8F65-4AA7-9578-F3A219DECFBD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5B27CA92-240E-456B-B524-A03CBF52C997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7FF-4B69-903F-B938C461F0EE}"/>
                </c:ext>
              </c:extLst>
            </c:dLbl>
            <c:dLbl>
              <c:idx val="5"/>
              <c:layout>
                <c:manualLayout>
                  <c:x val="-2.9811724090563615E-3"/>
                  <c:y val="-0.29347426784096664"/>
                </c:manualLayout>
              </c:layout>
              <c:tx>
                <c:rich>
                  <a:bodyPr/>
                  <a:lstStyle/>
                  <a:p>
                    <a:fld id="{BD948889-CA12-4D7D-A861-E6C70E21E97D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F0975167-9F6A-46F7-A8FA-2365159C17EF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7FF-4B69-903F-B938C461F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ΝΕΑ   ΔΗΜΟΚΡΑΤΙΑ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Λοιπά κόμματα</c:v>
                </c:pt>
                <c:pt idx="5">
                  <c:v>Λευκό/Άκυρο/Δεν ψήφισαν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20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4">
                  <c:v>9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FF-4B69-903F-B938C461F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79807251800496E-2"/>
          <c:y val="0.1395309538250331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66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60-428B-9DEF-4B53FC36708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ΑΝΤΑΡΣΥΑ</c:v>
                </c:pt>
                <c:pt idx="7">
                  <c:v>ΕΛΛΗΝΕΣ ΓΙΑ ΤΗΝ ΠΑΤΡΙΔΑ </c:v>
                </c:pt>
                <c:pt idx="8">
                  <c:v>ΑΛΛΟ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35.4</c:v>
                </c:pt>
                <c:pt idx="1">
                  <c:v>27.7</c:v>
                </c:pt>
                <c:pt idx="2">
                  <c:v>10.7</c:v>
                </c:pt>
                <c:pt idx="3">
                  <c:v>6.6</c:v>
                </c:pt>
                <c:pt idx="4">
                  <c:v>3.2</c:v>
                </c:pt>
                <c:pt idx="5">
                  <c:v>4.5</c:v>
                </c:pt>
                <c:pt idx="6">
                  <c:v>1.5</c:v>
                </c:pt>
                <c:pt idx="7">
                  <c:v>1</c:v>
                </c:pt>
                <c:pt idx="8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 Κυριάκος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7EE-4181-BD5A-73A9BDE460C4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37EE-4181-BD5A-73A9BDE460C4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37EE-4181-BD5A-73A9BDE460C4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7EE-4181-BD5A-73A9BDE460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32</c:v>
                </c:pt>
                <c:pt idx="2">
                  <c:v>36</c:v>
                </c:pt>
                <c:pt idx="3">
                  <c:v>35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EE-4181-BD5A-73A9BDE460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Τσίπρας Αλέξης</c:v>
                </c:pt>
              </c:strCache>
            </c:strRef>
          </c:tx>
          <c:spPr>
            <a:ln w="22225" cap="rnd">
              <a:solidFill>
                <a:srgbClr val="FF3399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339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EE-4181-BD5A-73A9BDE46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15-4407-9427-2B388BE648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Η ΝΔ</c:v>
                </c:pt>
                <c:pt idx="1">
                  <c:v>Ο ΣΥΡΙΖΑ</c:v>
                </c:pt>
                <c:pt idx="2">
                  <c:v>ΤΟ ΠΑΣΟΚ-ΚΙΝΗΜΑ ΑΛΛΑΓΗΣ</c:v>
                </c:pt>
                <c:pt idx="3">
                  <c:v>Άλλο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70.8</c:v>
                </c:pt>
                <c:pt idx="1">
                  <c:v>18.8</c:v>
                </c:pt>
                <c:pt idx="2">
                  <c:v>2</c:v>
                </c:pt>
                <c:pt idx="3">
                  <c:v>1.4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7218799"/>
        <c:axId val="137229615"/>
      </c:barChart>
      <c:catAx>
        <c:axId val="137218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29615"/>
        <c:crosses val="autoZero"/>
        <c:auto val="1"/>
        <c:lblAlgn val="ctr"/>
        <c:lblOffset val="100"/>
        <c:noMultiLvlLbl val="0"/>
      </c:catAx>
      <c:valAx>
        <c:axId val="137229615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3721879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596588033428383E-2"/>
          <c:y val="0.18374763915120546"/>
          <c:w val="0.96080682393314321"/>
          <c:h val="0.580323482576010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ΝΔ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73C-4BE4-B75D-E10ECF09D2C8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A73C-4BE4-B75D-E10ECF09D2C8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A73C-4BE4-B75D-E10ECF09D2C8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A73C-4BE4-B75D-E10ECF09D2C8}"/>
              </c:ext>
            </c:extLst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3C-4BE4-B75D-E10ECF09D2C8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3C-4BE4-B75D-E10ECF09D2C8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73C-4BE4-B75D-E10ECF09D2C8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3C-4BE4-B75D-E10ECF09D2C8}"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73C-4BE4-B75D-E10ECF09D2C8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3C-4BE4-B75D-E10ECF09D2C8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3C-4BE4-B75D-E10ECF09D2C8}"/>
                </c:ext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3C-4BE4-B75D-E10ECF09D2C8}"/>
                </c:ext>
              </c:extLst>
            </c:dLbl>
            <c:dLbl>
              <c:idx val="3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3C-4BE4-B75D-E10ECF09D2C8}"/>
                </c:ext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C-4BE4-B75D-E10ECF09D2C8}"/>
                </c:ext>
              </c:extLst>
            </c:dLbl>
            <c:dLbl>
              <c:idx val="4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3C-4BE4-B75D-E10ECF09D2C8}"/>
                </c:ext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3C-4BE4-B75D-E10ECF09D2C8}"/>
                </c:ext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3C-4BE4-B75D-E10ECF09D2C8}"/>
                </c:ext>
              </c:extLst>
            </c:dLbl>
            <c:dLbl>
              <c:idx val="7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3C-4BE4-B75D-E10ECF09D2C8}"/>
                </c:ext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73C-4BE4-B75D-E10ECF09D2C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73C-4BE4-B75D-E10ECF09D2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ΣΥΡΙΖΑ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73C-4BE4-B75D-E10ECF09D2C8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56-41D3-AEA0-6AC25E4EC398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52-4B24-A20E-62E3554BAE13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73C-4BE4-B75D-E10ECF09D2C8}"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F63-4A1D-8DD7-B9E9816BD87B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73C-4BE4-B75D-E10ECF09D2C8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3C-4BE4-B75D-E10ECF09D2C8}"/>
                </c:ext>
              </c:extLst>
            </c:dLbl>
            <c:dLbl>
              <c:idx val="2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73C-4BE4-B75D-E10ECF09D2C8}"/>
                </c:ext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3C-4BE4-B75D-E10ECF09D2C8}"/>
                </c:ext>
              </c:extLst>
            </c:dLbl>
            <c:dLbl>
              <c:idx val="4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73C-4BE4-B75D-E10ECF09D2C8}"/>
                </c:ext>
              </c:extLst>
            </c:dLbl>
            <c:dLbl>
              <c:idx val="50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73C-4BE4-B75D-E10ECF09D2C8}"/>
                </c:ext>
              </c:extLst>
            </c:dLbl>
            <c:dLbl>
              <c:idx val="55"/>
              <c:layout>
                <c:manualLayout>
                  <c:x val="-2.5361457728325546E-2"/>
                  <c:y val="4.4613574354171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73C-4BE4-B75D-E10ECF09D2C8}"/>
                </c:ext>
              </c:extLst>
            </c:dLbl>
            <c:dLbl>
              <c:idx val="5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73C-4BE4-B75D-E10ECF09D2C8}"/>
                </c:ext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73C-4BE4-B75D-E10ECF09D2C8}"/>
                </c:ext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73C-4BE4-B75D-E10ECF09D2C8}"/>
                </c:ext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73C-4BE4-B75D-E10ECF09D2C8}"/>
                </c:ext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73C-4BE4-B75D-E10ECF09D2C8}"/>
                </c:ext>
              </c:extLst>
            </c:dLbl>
            <c:dLbl>
              <c:idx val="72"/>
              <c:layout>
                <c:manualLayout>
                  <c:x val="-7.3801223211485648E-2"/>
                  <c:y val="-0.13503753983852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73C-4BE4-B75D-E10ECF09D2C8}"/>
                </c:ext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73C-4BE4-B75D-E10ECF09D2C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22</c:v>
                </c:pt>
                <c:pt idx="2">
                  <c:v>21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73C-4BE4-B75D-E10ECF09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1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393643691666129"/>
          <c:y val="0.86618894196941076"/>
          <c:w val="0.21787492186614507"/>
          <c:h val="0.11617412880050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0869599874890655"/>
          <c:y val="5.34452400911683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4612658620995E-2"/>
          <c:y val="0.11750209572673743"/>
          <c:w val="0.92770682321050557"/>
          <c:h val="0.635092733803988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552D-48F6-8837-481C8CADD869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52D-48F6-8837-481C8CADD869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52D-48F6-8837-481C8CADD869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52D-48F6-8837-481C8CADD869}"/>
              </c:ext>
            </c:extLst>
          </c:dPt>
          <c:dLbls>
            <c:dLbl>
              <c:idx val="0"/>
              <c:layout>
                <c:manualLayout>
                  <c:x val="-2.3942961990862252E-2"/>
                  <c:y val="9.1839079424009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2D-48F6-8837-481C8CADD869}"/>
                </c:ext>
              </c:extLst>
            </c:dLbl>
            <c:dLbl>
              <c:idx val="1"/>
              <c:layout>
                <c:manualLayout>
                  <c:x val="-2.8572591620491881E-2"/>
                  <c:y val="6.895083533079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2D-48F6-8837-481C8CADD869}"/>
                </c:ext>
              </c:extLst>
            </c:dLbl>
            <c:dLbl>
              <c:idx val="2"/>
              <c:layout>
                <c:manualLayout>
                  <c:x val="-2.2399752114319042E-2"/>
                  <c:y val="6.3228774307495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2D-48F6-8837-481C8CADD869}"/>
                </c:ext>
              </c:extLst>
            </c:dLbl>
            <c:dLbl>
              <c:idx val="3"/>
              <c:layout>
                <c:manualLayout>
                  <c:x val="-3.4745431126664839E-2"/>
                  <c:y val="9.1721415288949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2D-48F6-8837-481C8CADD869}"/>
                </c:ext>
              </c:extLst>
            </c:dLbl>
            <c:dLbl>
              <c:idx val="4"/>
              <c:layout>
                <c:manualLayout>
                  <c:x val="-3.1659011373578301E-2"/>
                  <c:y val="0.126171445563825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85-4973-B6AC-48C05735D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26</c:v>
                </c:pt>
                <c:pt idx="2">
                  <c:v>30</c:v>
                </c:pt>
                <c:pt idx="3">
                  <c:v>37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2D-48F6-8837-481C8CADD8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</c:v>
                </c:pt>
                <c:pt idx="1">
                  <c:v>68</c:v>
                </c:pt>
                <c:pt idx="2">
                  <c:v>63</c:v>
                </c:pt>
                <c:pt idx="3">
                  <c:v>56</c:v>
                </c:pt>
                <c:pt idx="4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52D-48F6-8837-481C8CAD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1"/>
      </c:catAx>
      <c:valAx>
        <c:axId val="331354896"/>
        <c:scaling>
          <c:orientation val="minMax"/>
          <c:max val="8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9.0270272999969703E-2"/>
          <c:w val="0.68356474664285882"/>
          <c:h val="0.844227956153019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Απρ-23 (2)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Ανεργία</c:v>
                </c:pt>
                <c:pt idx="3">
                  <c:v>Πολιτικοί-Πολιτικό σύστημα</c:v>
                </c:pt>
                <c:pt idx="4">
                  <c:v>Εξωτερική πολιτική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27</c:v>
                </c:pt>
                <c:pt idx="1">
                  <c:v>26</c:v>
                </c:pt>
                <c:pt idx="2">
                  <c:v>8</c:v>
                </c:pt>
                <c:pt idx="3">
                  <c:v>6.5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Απρ-23 (1)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Ανεργία</c:v>
                </c:pt>
                <c:pt idx="3">
                  <c:v>Πολιτικοί-Πολιτικό σύστημα</c:v>
                </c:pt>
                <c:pt idx="4">
                  <c:v>Εξωτερική πολιτική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32</c:v>
                </c:pt>
                <c:pt idx="1">
                  <c:v>25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F-4F9C-AC4F-5D8DAEB20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16164436404052"/>
          <c:y val="0.81554161380046974"/>
          <c:w val="0.21573836344930045"/>
          <c:h val="0.1041780779127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37</c:v>
                </c:pt>
                <c:pt idx="1">
                  <c:v>7</c:v>
                </c:pt>
                <c:pt idx="2">
                  <c:v>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20.100000000000001</c:v>
                </c:pt>
                <c:pt idx="1">
                  <c:v>6.3</c:v>
                </c:pt>
                <c:pt idx="2">
                  <c:v>71.599999999999994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68918174513613"/>
          <c:y val="0.13599768430687628"/>
          <c:w val="0.5252839504582738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</c:v>
                </c:pt>
                <c:pt idx="1">
                  <c:v>32</c:v>
                </c:pt>
                <c:pt idx="2">
                  <c:v>33</c:v>
                </c:pt>
                <c:pt idx="3">
                  <c:v>36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86337964595684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CC-4DF1-BF9E-D8A8F9371BC3}"/>
                </c:ext>
              </c:extLst>
            </c:dLbl>
            <c:dLbl>
              <c:idx val="1"/>
              <c:layout>
                <c:manualLayout>
                  <c:x val="-2.4828989187025311E-2"/>
                  <c:y val="6.320027377858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CC-4DF1-BF9E-D8A8F9371BC3}"/>
                </c:ext>
              </c:extLst>
            </c:dLbl>
            <c:dLbl>
              <c:idx val="2"/>
              <c:layout>
                <c:manualLayout>
                  <c:x val="-2.1015012353380869E-2"/>
                  <c:y val="4.7357375451325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1CC-4DF1-BF9E-D8A8F9371BC3}"/>
                </c:ext>
              </c:extLst>
            </c:dLbl>
            <c:dLbl>
              <c:idx val="3"/>
              <c:layout>
                <c:manualLayout>
                  <c:x val="-2.9856553636897487E-2"/>
                  <c:y val="5.3457601424061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1CC-4DF1-BF9E-D8A8F9371BC3}"/>
                </c:ext>
              </c:extLst>
            </c:dLbl>
            <c:dLbl>
              <c:idx val="4"/>
              <c:layout>
                <c:manualLayout>
                  <c:x val="-2.610031479824031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1CC-4DF1-BF9E-D8A8F9371BC3}"/>
                </c:ext>
              </c:extLst>
            </c:dLbl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1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0E-4772-91F0-812C06CD2A9A}"/>
              </c:ext>
            </c:extLst>
          </c:dPt>
          <c:dLbls>
            <c:dLbl>
              <c:idx val="2"/>
              <c:layout>
                <c:manualLayout>
                  <c:x val="-4.503346482868667E-3"/>
                  <c:y val="-4.7665605137376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A4F-4D58-A0A0-EA7793061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Πολύ</c:v>
                </c:pt>
                <c:pt idx="1">
                  <c:v>Αρκετά</c:v>
                </c:pt>
                <c:pt idx="2">
                  <c:v>Όχι και τόσο</c:v>
                </c:pt>
                <c:pt idx="3">
                  <c:v>Καθόλου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54</c:v>
                </c:pt>
                <c:pt idx="1">
                  <c:v>28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7218799"/>
        <c:axId val="137229615"/>
      </c:barChart>
      <c:catAx>
        <c:axId val="137218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29615"/>
        <c:crosses val="autoZero"/>
        <c:auto val="1"/>
        <c:lblAlgn val="ctr"/>
        <c:lblOffset val="100"/>
        <c:noMultiLvlLbl val="0"/>
      </c:catAx>
      <c:valAx>
        <c:axId val="137229615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3721879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γενιές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768427612630303E-2"/>
          <c:y val="0.16625274660840153"/>
          <c:w val="0.95046314477473937"/>
          <c:h val="0.56019084299275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Πολύ/Αρκετά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F908-49DD-9786-35478B868E28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F908-49DD-9786-35478B868E28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F908-49DD-9786-35478B868E28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F908-49DD-9786-35478B868E28}"/>
              </c:ext>
            </c:extLst>
          </c:dPt>
          <c:dLbls>
            <c:dLbl>
              <c:idx val="0"/>
              <c:layout>
                <c:manualLayout>
                  <c:x val="-2.1700117897348055E-2"/>
                  <c:y val="6.5091695464636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08-49DD-9786-35478B868E28}"/>
                </c:ext>
              </c:extLst>
            </c:dLbl>
            <c:dLbl>
              <c:idx val="1"/>
              <c:layout>
                <c:manualLayout>
                  <c:x val="-3.3830404781500033E-2"/>
                  <c:y val="0.10393585831782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08-49DD-9786-35478B868E28}"/>
                </c:ext>
              </c:extLst>
            </c:dLbl>
            <c:dLbl>
              <c:idx val="2"/>
              <c:layout>
                <c:manualLayout>
                  <c:x val="-3.824771957344706E-2"/>
                  <c:y val="5.685065207179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602423942944981E-2"/>
                      <c:h val="5.91666715394195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908-49DD-9786-35478B868E28}"/>
                </c:ext>
              </c:extLst>
            </c:dLbl>
            <c:dLbl>
              <c:idx val="3"/>
              <c:layout>
                <c:manualLayout>
                  <c:x val="-3.532133799152342E-2"/>
                  <c:y val="6.6589823352960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08-49DD-9786-35478B868E28}"/>
                </c:ext>
              </c:extLst>
            </c:dLbl>
            <c:dLbl>
              <c:idx val="4"/>
              <c:layout>
                <c:manualLayout>
                  <c:x val="-4.5701915430978783E-2"/>
                  <c:y val="6.6980597834808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08-49DD-9786-35478B868E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79.900000000000006</c:v>
                </c:pt>
                <c:pt idx="1">
                  <c:v>80.599999999999994</c:v>
                </c:pt>
                <c:pt idx="2">
                  <c:v>80.7</c:v>
                </c:pt>
                <c:pt idx="3">
                  <c:v>85.7</c:v>
                </c:pt>
                <c:pt idx="4">
                  <c:v>85.5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908-49DD-9786-35478B868E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Καθόλου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37088748016401E-2"/>
                  <c:y val="-4.80933405060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908-49DD-9786-35478B868E28}"/>
                </c:ext>
              </c:extLst>
            </c:dLbl>
            <c:dLbl>
              <c:idx val="1"/>
              <c:layout>
                <c:manualLayout>
                  <c:x val="-2.2290847145971009E-2"/>
                  <c:y val="-7.3441056819356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908-49DD-9786-35478B868E28}"/>
                </c:ext>
              </c:extLst>
            </c:dLbl>
            <c:dLbl>
              <c:idx val="2"/>
              <c:layout>
                <c:manualLayout>
                  <c:x val="-2.336494583971617E-2"/>
                  <c:y val="-4.3795691080810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908-49DD-9786-35478B868E28}"/>
                </c:ext>
              </c:extLst>
            </c:dLbl>
            <c:dLbl>
              <c:idx val="3"/>
              <c:layout>
                <c:manualLayout>
                  <c:x val="-7.5011379437959092E-3"/>
                  <c:y val="-3.0239127364831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908-49DD-9786-35478B868E28}"/>
                </c:ext>
              </c:extLst>
            </c:dLbl>
            <c:dLbl>
              <c:idx val="4"/>
              <c:layout>
                <c:manualLayout>
                  <c:x val="-3.4696719734692377E-2"/>
                  <c:y val="-3.4425958844079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908-49DD-9786-35478B868E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2.7</c:v>
                </c:pt>
                <c:pt idx="1">
                  <c:v>7.7</c:v>
                </c:pt>
                <c:pt idx="2">
                  <c:v>10.4</c:v>
                </c:pt>
                <c:pt idx="3">
                  <c:v>7.7</c:v>
                </c:pt>
                <c:pt idx="4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908-49DD-9786-35478B868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734089309942"/>
          <c:y val="0.89667457978398724"/>
          <c:w val="0.44668179757086995"/>
          <c:h val="0.10332528707758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400622153094099E-2"/>
          <c:y val="0.15595552360678794"/>
          <c:w val="0.96119875569381175"/>
          <c:h val="0.547592991630253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Υπέρ των αυτοδύναμων Κυβερνήσεων 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8B0-474A-BF28-595332C819BC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98B0-474A-BF28-595332C819B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98B0-474A-BF28-595332C819BC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98B0-474A-BF28-595332C819BC}"/>
              </c:ext>
            </c:extLst>
          </c:dPt>
          <c:dLbls>
            <c:dLbl>
              <c:idx val="0"/>
              <c:layout>
                <c:manualLayout>
                  <c:x val="-2.5600072214198421E-2"/>
                  <c:y val="-4.995206236152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B0-474A-BF28-595332C819BC}"/>
                </c:ext>
              </c:extLst>
            </c:dLbl>
            <c:dLbl>
              <c:idx val="1"/>
              <c:layout>
                <c:manualLayout>
                  <c:x val="-2.7582907454727253E-2"/>
                  <c:y val="8.8948005698624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B0-474A-BF28-595332C819BC}"/>
                </c:ext>
              </c:extLst>
            </c:dLbl>
            <c:dLbl>
              <c:idx val="2"/>
              <c:layout>
                <c:manualLayout>
                  <c:x val="-4.3237001444283968E-2"/>
                  <c:y val="0.104595754889595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B0-474A-BF28-595332C819BC}"/>
                </c:ext>
              </c:extLst>
            </c:dLbl>
            <c:dLbl>
              <c:idx val="3"/>
              <c:layout>
                <c:manualLayout>
                  <c:x val="-7.1456088212420971E-2"/>
                  <c:y val="-9.4108581576126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8B0-474A-BF28-595332C819BC}"/>
                </c:ext>
              </c:extLst>
            </c:dLbl>
            <c:dLbl>
              <c:idx val="4"/>
              <c:layout>
                <c:manualLayout>
                  <c:x val="-3.2873986223752913E-2"/>
                  <c:y val="-6.5070889467018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D32-42F1-9528-568A7D0B5E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</c:v>
                </c:pt>
                <c:pt idx="1">
                  <c:v>46</c:v>
                </c:pt>
                <c:pt idx="2">
                  <c:v>48</c:v>
                </c:pt>
                <c:pt idx="3">
                  <c:v>51</c:v>
                </c:pt>
                <c:pt idx="4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8B0-474A-BF28-595332C81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Υπέρ των Κυβερνήσεων συνεργασίας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983474058437957E-2"/>
                  <c:y val="0.127225970987080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FC-4BCF-83A2-A225275B1580}"/>
                </c:ext>
              </c:extLst>
            </c:dLbl>
            <c:dLbl>
              <c:idx val="1"/>
              <c:layout>
                <c:manualLayout>
                  <c:x val="-4.801049883346295E-2"/>
                  <c:y val="-0.127887449552480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AE-4100-A0B6-E392291C3CB5}"/>
                </c:ext>
              </c:extLst>
            </c:dLbl>
            <c:dLbl>
              <c:idx val="2"/>
              <c:layout>
                <c:manualLayout>
                  <c:x val="-6.969239528941229E-2"/>
                  <c:y val="-7.6997930380467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4C-4121-AF98-986775884768}"/>
                </c:ext>
              </c:extLst>
            </c:dLbl>
            <c:dLbl>
              <c:idx val="3"/>
              <c:layout>
                <c:manualLayout>
                  <c:x val="-4.1473308521275412E-2"/>
                  <c:y val="0.105147711379778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4C-4121-AF98-986775884768}"/>
                </c:ext>
              </c:extLst>
            </c:dLbl>
            <c:dLbl>
              <c:idx val="4"/>
              <c:layout>
                <c:manualLayout>
                  <c:x val="-5.5779635596045013E-2"/>
                  <c:y val="0.126012535931498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AE-4100-A0B6-E392291C3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Φεβ-23</c:v>
                </c:pt>
                <c:pt idx="1">
                  <c:v>Μαρ-23 (1)</c:v>
                </c:pt>
                <c:pt idx="2">
                  <c:v>Μαρ-23 (2)</c:v>
                </c:pt>
                <c:pt idx="3">
                  <c:v>Απρ-23 (1)</c:v>
                </c:pt>
                <c:pt idx="4">
                  <c:v>Απρ-23 (2)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46</c:v>
                </c:pt>
                <c:pt idx="1">
                  <c:v>51</c:v>
                </c:pt>
                <c:pt idx="2">
                  <c:v>49</c:v>
                </c:pt>
                <c:pt idx="3">
                  <c:v>48</c:v>
                </c:pt>
                <c:pt idx="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8B0-474A-BF28-595332C81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1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779549107764401E-2"/>
          <c:y val="0.28925501156308464"/>
          <c:w val="0.97322045089223563"/>
          <c:h val="0.681145634855145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F5B-4514-8C58-D4EB8475DDEC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F5B-4514-8C58-D4EB8475DDE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F5B-4514-8C58-D4EB8475DDE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F5B-4514-8C58-D4EB8475DDEC}"/>
              </c:ext>
            </c:extLst>
          </c:dPt>
          <c:dLbls>
            <c:dLbl>
              <c:idx val="0"/>
              <c:layout>
                <c:manualLayout>
                  <c:x val="1.623764729376061E-2"/>
                  <c:y val="-6.8639071009556948E-2"/>
                </c:manualLayout>
              </c:layout>
              <c:tx>
                <c:rich>
                  <a:bodyPr/>
                  <a:lstStyle/>
                  <a:p>
                    <a:fld id="{BF6C1B4E-1631-4CDF-8800-2A7662164037}" type="CATEGORYNAME">
                      <a:rPr lang="el-GR" smtClean="0"/>
                      <a:pPr/>
                      <a:t>[CATEGORY NAME]</a:t>
                    </a:fld>
                    <a:fld id="{BCA138C4-9A7C-499E-81AD-8994559B5E75}" type="VALUE">
                      <a:rPr lang="el-GR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5B-4514-8C58-D4EB8475DDEC}"/>
                </c:ext>
              </c:extLst>
            </c:dLbl>
            <c:dLbl>
              <c:idx val="1"/>
              <c:layout>
                <c:manualLayout>
                  <c:x val="-3.0393247445079943E-2"/>
                  <c:y val="-0.44929239065436988"/>
                </c:manualLayout>
              </c:layout>
              <c:tx>
                <c:rich>
                  <a:bodyPr/>
                  <a:lstStyle/>
                  <a:p>
                    <a:fld id="{2484630A-22D5-456E-97A1-73502B313FA3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0884FEE0-DB3D-48EB-8296-9C2976C1CD4C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5B-4514-8C58-D4EB8475DDEC}"/>
                </c:ext>
              </c:extLst>
            </c:dLbl>
            <c:dLbl>
              <c:idx val="2"/>
              <c:layout>
                <c:manualLayout>
                  <c:x val="-9.1502315495184075E-2"/>
                  <c:y val="-1.5729653150324287E-2"/>
                </c:manualLayout>
              </c:layout>
              <c:tx>
                <c:rich>
                  <a:bodyPr/>
                  <a:lstStyle/>
                  <a:p>
                    <a:fld id="{CF14B373-6E63-4F10-8F57-2DAD271554FF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F39403B4-567A-462C-B3DB-7AD100C88C2C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5B-4514-8C58-D4EB8475D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Υπέρ των αυτοδύναμων Κυβερνήσεων </c:v>
                </c:pt>
                <c:pt idx="1">
                  <c:v>Υπέρ των Κυβερνήσεων συνεργασίας</c:v>
                </c:pt>
                <c:pt idx="2">
                  <c:v>ΔΓ/ΔΑ (αυθ.)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50.6</c:v>
                </c:pt>
                <c:pt idx="1">
                  <c:v>47.1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5B-4514-8C58-D4EB8475D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0.6795</cdr:x>
      <cdr:y>0.17419</cdr:y>
    </cdr:from>
    <cdr:to>
      <cdr:x>0.98983</cdr:x>
      <cdr:y>0.24676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8040464" y="664865"/>
          <a:ext cx="3672146" cy="2769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Απρίλιος 2023 (1)</a:t>
          </a:r>
        </a:p>
      </cdr:txBody>
    </cdr:sp>
  </cdr:relSizeAnchor>
  <cdr:relSizeAnchor xmlns:cdr="http://schemas.openxmlformats.org/drawingml/2006/chartDrawing">
    <cdr:from>
      <cdr:x>0.909</cdr:x>
      <cdr:y>0.75475</cdr:y>
    </cdr:from>
    <cdr:to>
      <cdr:x>0.95712</cdr:x>
      <cdr:y>0.75475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756162" y="2880791"/>
          <a:ext cx="5694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0.87575</cdr:x>
      <cdr:y>0.26169</cdr:y>
    </cdr:from>
    <cdr:to>
      <cdr:x>0.99431</cdr:x>
      <cdr:y>0.38264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10362730" y="998831"/>
          <a:ext cx="1402915" cy="4616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Βουλευτικές εκλογές 2019</a:t>
          </a:r>
        </a:p>
      </cdr:txBody>
    </cdr:sp>
  </cdr:relSizeAnchor>
  <cdr:relSizeAnchor xmlns:cdr="http://schemas.openxmlformats.org/drawingml/2006/chartDrawing">
    <cdr:from>
      <cdr:x>0.91146</cdr:x>
      <cdr:y>0.16374</cdr:y>
    </cdr:from>
    <cdr:to>
      <cdr:x>0.96217</cdr:x>
      <cdr:y>0.23631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98F27243-029C-6CF9-15D2-838B6424B5D1}"/>
            </a:ext>
          </a:extLst>
        </cdr:cNvPr>
        <cdr:cNvSpPr txBox="1"/>
      </cdr:nvSpPr>
      <cdr:spPr>
        <a:xfrm xmlns:a="http://schemas.openxmlformats.org/drawingml/2006/main">
          <a:off x="10785258" y="624969"/>
          <a:ext cx="600001" cy="27699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6,6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640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3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5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2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90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00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4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96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5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7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2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9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4797152"/>
            <a:ext cx="5020139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9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7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6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59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EA15FF1-BA9A-C079-8CAD-523FAE0240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96"/>
            <a:ext cx="12192000" cy="686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6040" y="980728"/>
            <a:ext cx="5592622" cy="31683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0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Απρίλιος 2023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43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65D7CE-9C76-2B00-E316-08B963CD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κομματική προέλευση των αναποφάσιστων/ΔΑ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6C719-476C-BA30-00CC-CC933CD9E5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fld id="{DE70D37E-C867-47FE-9F10-9260555C453A}" type="slidenum">
              <a:rPr lang="en-GB" sz="1600" smtClean="0">
                <a:solidFill>
                  <a:srgbClr val="4E5B6F"/>
                </a:solidFill>
                <a:latin typeface="Trebuchet MS"/>
                <a:ea typeface="+mn-ea"/>
                <a:cs typeface="+mn-cs"/>
              </a:rPr>
              <a:pPr>
                <a:spcBef>
                  <a:spcPct val="0"/>
                </a:spcBef>
              </a:pPr>
              <a:t>10</a:t>
            </a:fld>
            <a:endParaRPr lang="en-GB" sz="1600" dirty="0">
              <a:solidFill>
                <a:srgbClr val="4E5B6F"/>
              </a:solidFill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3BCA1998-5E0E-0C13-41DB-C7CAEA730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74713"/>
              </p:ext>
            </p:extLst>
          </p:nvPr>
        </p:nvGraphicFramePr>
        <p:xfrm>
          <a:off x="1271464" y="1772580"/>
          <a:ext cx="8808615" cy="331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40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68713"/>
              </p:ext>
            </p:extLst>
          </p:nvPr>
        </p:nvGraphicFramePr>
        <p:xfrm>
          <a:off x="167705" y="1638081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5B144-914E-4C85-8547-1FD2694785C0}"/>
              </a:ext>
            </a:extLst>
          </p:cNvPr>
          <p:cNvSpPr txBox="1"/>
          <p:nvPr/>
        </p:nvSpPr>
        <p:spPr>
          <a:xfrm>
            <a:off x="11676619" y="0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896" y="551835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5483423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911424" y="555012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5518352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10860894" y="55501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62" y="5523827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id="{1B99E76B-0B10-45B7-8264-4AAD17519A3D}"/>
              </a:ext>
            </a:extLst>
          </p:cNvPr>
          <p:cNvSpPr txBox="1"/>
          <p:nvPr/>
        </p:nvSpPr>
        <p:spPr>
          <a:xfrm>
            <a:off x="839416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39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9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7A4565B7-DCB4-4209-B61E-5D8E753815EC}"/>
              </a:ext>
            </a:extLst>
          </p:cNvPr>
          <p:cNvSpPr txBox="1"/>
          <p:nvPr/>
        </p:nvSpPr>
        <p:spPr>
          <a:xfrm>
            <a:off x="4694202" y="2287998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,3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0B286BB8-EE3C-429C-9AAF-6C67870AFB3A}"/>
              </a:ext>
            </a:extLst>
          </p:cNvPr>
          <p:cNvSpPr txBox="1"/>
          <p:nvPr/>
        </p:nvSpPr>
        <p:spPr>
          <a:xfrm>
            <a:off x="5918338" y="228790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3,7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92082899-E609-4EFB-AB34-9BE9D6B476FD}"/>
              </a:ext>
            </a:extLst>
          </p:cNvPr>
          <p:cNvSpPr txBox="1"/>
          <p:nvPr/>
        </p:nvSpPr>
        <p:spPr>
          <a:xfrm>
            <a:off x="7135360" y="228790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C4F387AA-9EB2-4524-828C-E367F31B14C3}"/>
              </a:ext>
            </a:extLst>
          </p:cNvPr>
          <p:cNvSpPr txBox="1"/>
          <p:nvPr/>
        </p:nvSpPr>
        <p:spPr>
          <a:xfrm>
            <a:off x="3359696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78476F34-EC0B-427A-8288-D79E532CCE05}"/>
              </a:ext>
            </a:extLst>
          </p:cNvPr>
          <p:cNvSpPr txBox="1"/>
          <p:nvPr/>
        </p:nvSpPr>
        <p:spPr>
          <a:xfrm>
            <a:off x="2063552" y="228790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31,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DF4879DF-B006-4833-B72A-7E07369C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352928" cy="1080120"/>
          </a:xfrm>
        </p:spPr>
        <p:txBody>
          <a:bodyPr/>
          <a:lstStyle/>
          <a:p>
            <a:r>
              <a:rPr lang="el-GR" sz="2400" dirty="0"/>
              <a:t>Εκτίμηση ψήφου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E121F2-86FA-4E9B-B9B3-E07865799D47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0F570460-BEF2-92DB-6D20-5A4B8CA1D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964" y="5533880"/>
            <a:ext cx="612804" cy="344265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BB5381CF-2112-66D7-9803-EAEF94A49C89}"/>
              </a:ext>
            </a:extLst>
          </p:cNvPr>
          <p:cNvSpPr txBox="1"/>
          <p:nvPr/>
        </p:nvSpPr>
        <p:spPr>
          <a:xfrm>
            <a:off x="8511805" y="2263051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5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BF837F53-A6F8-C278-470D-9CE83F92DE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198" y="5480728"/>
            <a:ext cx="771325" cy="433624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15CA1EF6-9D13-A8E3-F76B-B9C7F367B3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556" y="5451055"/>
            <a:ext cx="914402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6" grpId="0"/>
      <p:bldP spid="41" grpId="0"/>
      <p:bldP spid="44" grpId="0" animBg="1"/>
      <p:bldP spid="50" grpId="0" animBg="1"/>
      <p:bldP spid="52" grpId="0" animBg="1"/>
      <p:bldP spid="54" grpId="0" animBg="1"/>
      <p:bldP spid="25" grpId="0" animBg="1"/>
      <p:bldP spid="2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214D92-28F5-4CC3-93C1-EC59921D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εδρών</a:t>
            </a:r>
            <a:endParaRPr lang="el-GR" sz="16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5BBCCCF-7FC8-487B-9A7C-CD786419ED12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337691E-BD03-F5A8-6474-1BAB4654A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28800"/>
            <a:ext cx="8856984" cy="389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8" y="0"/>
            <a:ext cx="11712624" cy="1080120"/>
          </a:xfrm>
        </p:spPr>
        <p:txBody>
          <a:bodyPr/>
          <a:lstStyle/>
          <a:p>
            <a:r>
              <a:rPr lang="el-GR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600" dirty="0"/>
              <a:t>Διαχρονικά στοιχεία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685077" y="71485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8F521941-94D6-02B3-7A99-731BDC132A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729605"/>
              </p:ext>
            </p:extLst>
          </p:nvPr>
        </p:nvGraphicFramePr>
        <p:xfrm>
          <a:off x="1055440" y="1772816"/>
          <a:ext cx="921702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394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798D534-A8E7-4754-87B6-1B0F00CB6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056868"/>
              </p:ext>
            </p:extLst>
          </p:nvPr>
        </p:nvGraphicFramePr>
        <p:xfrm>
          <a:off x="2063552" y="1412776"/>
          <a:ext cx="712879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57568F4-A092-443B-90AC-351D9D3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8" y="439737"/>
            <a:ext cx="8832980" cy="360040"/>
          </a:xfrm>
        </p:spPr>
        <p:txBody>
          <a:bodyPr/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Παράσταση νίκης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‘Ανεξάρτητα από το τι θα ψηφίσετε ποιο κόμμα νομίζετε ότι θα έρθει πρώτο στις Βουλευτικές εκλογές;’ (αυθόρμητη αναφορά)</a:t>
            </a:r>
            <a:endParaRPr lang="en-GB" sz="1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13C380-A33D-48F4-95A3-80EEC6B2CB52}"/>
              </a:ext>
            </a:extLst>
          </p:cNvPr>
          <p:cNvSpPr txBox="1"/>
          <p:nvPr/>
        </p:nvSpPr>
        <p:spPr>
          <a:xfrm>
            <a:off x="11724623" y="68544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568C5E4-83E8-405F-9EAB-8A963A4D54AC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14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40DEF9-F339-4B24-9541-B045EDA3161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F8CCB4F0-5846-411C-85DE-6352ED75C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530346"/>
              </p:ext>
            </p:extLst>
          </p:nvPr>
        </p:nvGraphicFramePr>
        <p:xfrm>
          <a:off x="2063552" y="4005064"/>
          <a:ext cx="712879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72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340" y="116632"/>
            <a:ext cx="9049004" cy="1080120"/>
          </a:xfrm>
        </p:spPr>
        <p:txBody>
          <a:bodyPr/>
          <a:lstStyle/>
          <a:p>
            <a:r>
              <a:rPr lang="el-GR" sz="2400" dirty="0"/>
              <a:t>Η ταυτότητα της έρευνας</a:t>
            </a:r>
            <a:endParaRPr lang="el-GR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B900402-09BF-4D28-9D96-570A98991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11234"/>
              </p:ext>
            </p:extLst>
          </p:nvPr>
        </p:nvGraphicFramePr>
        <p:xfrm>
          <a:off x="246578" y="1589263"/>
          <a:ext cx="11665296" cy="358005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06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4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Εταιρεία: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Metron Analysis (Α.Μ. </a:t>
                      </a:r>
                      <a:r>
                        <a:rPr lang="el-GR" altLang="en-US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ΕΣΡ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Αρ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Γ.Ε.ΜΗ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002305501000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Ανάθεση: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Συνδρομητική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Τύπος Έρευνας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Πανελλαδική έρευνα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κοινής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γνώμης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/>
                        <a:t>για θέματα της πολιτικής επικαιρότητας, δεικτών κλίματος και κοινωνικών αντιλήψεων - </a:t>
                      </a:r>
                      <a:r>
                        <a:rPr lang="el-GR" sz="1200" dirty="0"/>
                        <a:t>Συνδυασμός </a:t>
                      </a:r>
                      <a:r>
                        <a:rPr lang="en-US" sz="1200" dirty="0"/>
                        <a:t>Computer Assisted Telephone &amp; Web Interviews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9952123"/>
                  </a:ext>
                </a:extLst>
              </a:tr>
              <a:tr h="712032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Μέθοδος Δειγματοληψίας: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dirty="0"/>
                        <a:t>Τηλεφωνική έρευνα: Απλή τυχαία δειγματοληψία </a:t>
                      </a:r>
                      <a:r>
                        <a:rPr lang="el-GR" sz="1200" kern="1200" dirty="0"/>
                        <a:t>σε αρχείο τηλεφωνικών αριθμών που έχουν παραχθεί με τυχαίο τρόπο (</a:t>
                      </a:r>
                      <a:r>
                        <a:rPr lang="en-US" sz="1200" kern="1200" dirty="0" err="1"/>
                        <a:t>RDD</a:t>
                      </a:r>
                      <a:r>
                        <a:rPr lang="el-GR" sz="1200" kern="1200" dirty="0"/>
                        <a:t>-</a:t>
                      </a:r>
                      <a:r>
                        <a:rPr lang="en-US" sz="1200" kern="1200" dirty="0"/>
                        <a:t>Random Digit Dialing)</a:t>
                      </a:r>
                      <a:r>
                        <a:rPr lang="el-GR" sz="1200" kern="1200" dirty="0"/>
                        <a:t> με την εξής αναλογία:</a:t>
                      </a:r>
                      <a:r>
                        <a:rPr lang="el-GR" sz="1200" dirty="0"/>
                        <a:t> σταθερά</a:t>
                      </a:r>
                      <a:r>
                        <a:rPr lang="el-GR" sz="1200" baseline="0" dirty="0"/>
                        <a:t> τηλέφωνα 70</a:t>
                      </a:r>
                      <a:r>
                        <a:rPr lang="el-GR" sz="1200" dirty="0"/>
                        <a:t>% και </a:t>
                      </a:r>
                      <a:r>
                        <a:rPr lang="el-GR" sz="1200" dirty="0">
                          <a:solidFill>
                            <a:srgbClr val="FF0000"/>
                          </a:solidFill>
                        </a:rPr>
                        <a:t>κινητά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 τηλέφωνα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0%.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Online 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έρευνα: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Τυχαία επιλογή με βάση ποσοστώσεις από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online panel 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Χρόνος Διεξαγωγής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5/04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/0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/20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Μέγεθος Δείγματος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άτομα ηλικίας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ετών και άνω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1.003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τηλεφωνικά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700 σε σταθερά και 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303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 σε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κινητά τηλέφωνα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) και 30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Μέγιστο δειγματοληπτικό σφάλμα ±2,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l-G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26581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Σταθμίσεις: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Το δείγμα σταθμίσθηκε εκ των υστέρων ως προς το φύλο και την ηλικία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και την ψήφο στις Βουλευτικές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811249"/>
                  </a:ext>
                </a:extLst>
              </a:tr>
              <a:tr h="458069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Προσωπικό 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field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/Έλεγχοι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Για την τηλεφωνική έρευνα εργάστηκαν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επόπτες και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43 </a:t>
                      </a:r>
                      <a:r>
                        <a:rPr lang="el-GR" sz="1200" b="0" dirty="0" err="1">
                          <a:solidFill>
                            <a:schemeClr val="tx1"/>
                          </a:solidFill>
                        </a:rPr>
                        <a:t>συνεντευκτές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Το 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% των τηλεφωνικών συνεντεύξεων ελέγχθηκαν με τη μέθοδο της συνακρόασης.  Το 100% των συνεντεύξεων ελέγχθηκαν ηλεκτρονικά.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499809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4A46F0C-3060-46F7-8800-92445CFCF1D9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9FBB9D-C330-4D6E-ADDE-F3C65BD90659}"/>
              </a:ext>
            </a:extLst>
          </p:cNvPr>
          <p:cNvSpPr/>
          <p:nvPr/>
        </p:nvSpPr>
        <p:spPr>
          <a:xfrm>
            <a:off x="107505" y="5851196"/>
            <a:ext cx="11965159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Η METRON ANALYSIS είναι μέλος της ESOMAR και του ΣΕΔΕΑ και τηρεί τους κώδικες δεοντολογίας και διεξαγωγής ερευνών και επαγγελματικής πρακτικής της ESOMAR και του </a:t>
            </a:r>
            <a:r>
              <a:rPr kumimoji="0" lang="el-GR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ΣΕΔΕΑ</a:t>
            </a: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>
                <a:tab pos="3403600" algn="l"/>
              </a:tabLst>
              <a:defRPr/>
            </a:pP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1397E-BDBF-F01D-A5E1-1E507D112714}"/>
              </a:ext>
            </a:extLst>
          </p:cNvPr>
          <p:cNvSpPr txBox="1"/>
          <p:nvPr/>
        </p:nvSpPr>
        <p:spPr>
          <a:xfrm>
            <a:off x="462602" y="5271591"/>
            <a:ext cx="1123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C00000"/>
                </a:solidFill>
              </a:rPr>
              <a:t>Στις </a:t>
            </a:r>
            <a:r>
              <a:rPr lang="el-GR" sz="1200" dirty="0" err="1">
                <a:solidFill>
                  <a:srgbClr val="C00000"/>
                </a:solidFill>
              </a:rPr>
              <a:t>χρονοσειρές</a:t>
            </a:r>
            <a:r>
              <a:rPr lang="el-GR" sz="1200" dirty="0">
                <a:solidFill>
                  <a:srgbClr val="C00000"/>
                </a:solidFill>
              </a:rPr>
              <a:t> που ακολουθούν με την ένδειξη Μαρ-23 (1) αναφέρεται η έρευνα που διεξήχθη για λογαριασμό του </a:t>
            </a:r>
            <a:r>
              <a:rPr lang="en-US" sz="1200" dirty="0">
                <a:solidFill>
                  <a:srgbClr val="C00000"/>
                </a:solidFill>
              </a:rPr>
              <a:t>MEGA </a:t>
            </a:r>
            <a:r>
              <a:rPr lang="el-GR" sz="1200" dirty="0">
                <a:solidFill>
                  <a:srgbClr val="C00000"/>
                </a:solidFill>
              </a:rPr>
              <a:t>το χρονικό διάστημα 07-13/03/2023 </a:t>
            </a:r>
            <a:endParaRPr lang="en-US" sz="1200" dirty="0">
              <a:solidFill>
                <a:srgbClr val="C00000"/>
              </a:solidFill>
            </a:endParaRPr>
          </a:p>
          <a:p>
            <a:r>
              <a:rPr lang="el-GR" sz="1200" dirty="0">
                <a:solidFill>
                  <a:srgbClr val="C00000"/>
                </a:solidFill>
              </a:rPr>
              <a:t>Και με την ένδειξη Απρ-23 (1) αναφέρεται η έρευνα που διεξήχθη για λογαριασμό του Βήματος της Κυριακής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l-GR" sz="1200" dirty="0">
                <a:solidFill>
                  <a:srgbClr val="C00000"/>
                </a:solidFill>
              </a:rPr>
              <a:t>το χρονικό διάστημα 19-20/04/2023 </a:t>
            </a:r>
          </a:p>
        </p:txBody>
      </p:sp>
    </p:spTree>
    <p:extLst>
      <p:ext uri="{BB962C8B-B14F-4D97-AF65-F5344CB8AC3E}">
        <p14:creationId xmlns:p14="http://schemas.microsoft.com/office/powerpoint/2010/main" val="27887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340" y="116632"/>
            <a:ext cx="9049004" cy="1080120"/>
          </a:xfrm>
        </p:spPr>
        <p:txBody>
          <a:bodyPr/>
          <a:lstStyle/>
          <a:p>
            <a:r>
              <a:rPr lang="el-GR" sz="2400" dirty="0"/>
              <a:t>Τα σημαντικότερα γεγονότα κατά τη διάρκεια διεξαγωγής της έρευνας πεδίου (2</a:t>
            </a:r>
            <a:r>
              <a:rPr lang="en-US" sz="2400" dirty="0"/>
              <a:t>5/04</a:t>
            </a:r>
            <a:r>
              <a:rPr lang="el-GR" sz="2400" dirty="0"/>
              <a:t>-</a:t>
            </a:r>
            <a:r>
              <a:rPr lang="en-US" sz="2400" dirty="0"/>
              <a:t>02</a:t>
            </a:r>
            <a:r>
              <a:rPr lang="el-GR" sz="2400" dirty="0"/>
              <a:t>/0</a:t>
            </a:r>
            <a:r>
              <a:rPr lang="en-US" sz="2400" dirty="0"/>
              <a:t>5</a:t>
            </a:r>
            <a:r>
              <a:rPr lang="el-GR" sz="2400" dirty="0"/>
              <a:t>/20</a:t>
            </a:r>
            <a:r>
              <a:rPr lang="en-US" sz="2400" dirty="0"/>
              <a:t>2</a:t>
            </a:r>
            <a:r>
              <a:rPr lang="el-GR" sz="2400" dirty="0"/>
              <a:t>3)</a:t>
            </a:r>
            <a:br>
              <a:rPr lang="el-GR" sz="2400" dirty="0"/>
            </a:br>
            <a:r>
              <a:rPr lang="el-GR" sz="1400" dirty="0"/>
              <a:t>(όπως παρουσιάστηκαν στην τηλεόραση) </a:t>
            </a:r>
            <a:r>
              <a:rPr lang="en-GB" sz="1400" dirty="0"/>
              <a:t>	</a:t>
            </a:r>
            <a:endParaRPr lang="el-GR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B900402-09BF-4D28-9D96-570A98991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897362"/>
              </p:ext>
            </p:extLst>
          </p:nvPr>
        </p:nvGraphicFramePr>
        <p:xfrm>
          <a:off x="191344" y="1628800"/>
          <a:ext cx="11605108" cy="435557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1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3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49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>
                          <a:effectLst/>
                        </a:rPr>
                        <a:t>Ημερομηνία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Κύρια</a:t>
                      </a:r>
                      <a:r>
                        <a:rPr lang="el-GR" sz="1400" u="none" strike="noStrike" baseline="0">
                          <a:effectLst/>
                        </a:rPr>
                        <a:t> είδηση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Η εξαγγελία του πρωθυπουργού για κατώτατο μισθό ύψους 950 ευρώ στο τέλος της 4ετιας - Για κυβέρνηση συνεργασίας με "ψήφο ανοχής" από τα μικρότερα κόμματα της Αριστεράς κάνει λόγο ο Αλ. Τσίπρας - Πολιτική αντιπαράθεση για τις δηλώσεις Γ. </a:t>
                      </a:r>
                      <a:r>
                        <a:rPr lang="el-G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Βαρουφάκη</a:t>
                      </a: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για το σχέδιο πληρωμών "Δήμητρα"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500551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Η παρουσίαση του προγράμματος διακυβέρνησης της ΝΔ για την επόμενη 4ετία από τον Κ. Μητσοτάκη - Στόχος η αύξηση του μέσου μισθού στα 1500 ευρώ στο τέλος της 4ετίας - "Αν μας λείπουν 10-15 βουλευτές, ΚΚΕ και ΜΕΡΑ25 να αναλάβουν την ευθύνη" δηλώνει ο Αλ. Τσίπρας από το Φόρουμ των Δελφών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22350672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Τα εκλογικά διλήμματα που θέτουν οι πολιτικοί αρχηγοί - Αντιπαράθεση με αιχμή τα οικονομικά προγράμματα, τη διενέργεια τηλεοπτικής αναμέτρησης και την αξιοπιστία των δημοσκοπήσεων - Αύριο ανακοινώνονται τα ψηφοδέλτια επικρατείας ΝΔ και ΣΥΡΙΖΑ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3318858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Οι συλλήψεις δύο ατόμων για συμμετοχή στη δολοφονία του δημοσιογράφου Γ. </a:t>
                      </a:r>
                      <a:r>
                        <a:rPr lang="el-GR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Καραϊβάζ</a:t>
                      </a:r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τον Απρίλιο του 2021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9926118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Σε συμφωνία για τη διεξαγωγή μίας τηλεοπτικής αναμέτρησης μεταξύ των πολιτικών αρχηγών όλων των κοινοβουλευτικών κομμάτων στις 10 Μαΐου κατέληξε η Διακομματική Επιτροπή Εκλογών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26971608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Οξύνεται η πολιτική αντιπαράθεση με αιχμή τις προεκλογικές οικονομικές εξαγγελίες και τις μετεκλογικές συνεργασίες - Εν αναμονή των τελικών αποφάσεων του Αρείου Πάγου για τον αριθμό των κομμάτων που θα συμμετάσχουν στις εκλογές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05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Οι απεργιακές συγκεντρώσεις και πορείες για την Εργατική Πρωτομαγιά από συνδικάτα και σωματεία σε όλη την Ελλάδα - Αντιπαράθεση ΝΔ-ΣΥΡΙΖΑ για την εργατική πολιτική των δύο κομμάτων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3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02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05</a:t>
                      </a:r>
                      <a:r>
                        <a:rPr kumimoji="0" lang="el-G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/202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 Άρειος Πάγος έθεσε εκτός εκλογικής αναμέτρησης το κόμμα του </a:t>
                      </a:r>
                      <a:r>
                        <a:rPr lang="el-GR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Ηλ</a:t>
                      </a:r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Κασιδιάρη - Θα συμμετάσχει το κόμμα ΕΑΝ του πρώην δικαστικού Αν. Κανελλόπουλου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0265812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4A46F0C-3060-46F7-8800-92445CFCF1D9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3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394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Η πορεία της χώρας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6955691"/>
              </p:ext>
            </p:extLst>
          </p:nvPr>
        </p:nvGraphicFramePr>
        <p:xfrm>
          <a:off x="2135560" y="1412776"/>
          <a:ext cx="6912768" cy="245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C14F3548-9EB9-441E-977A-6276A8347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490121"/>
              </p:ext>
            </p:extLst>
          </p:nvPr>
        </p:nvGraphicFramePr>
        <p:xfrm>
          <a:off x="2135561" y="3933056"/>
          <a:ext cx="691276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576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269693"/>
              </p:ext>
            </p:extLst>
          </p:nvPr>
        </p:nvGraphicFramePr>
        <p:xfrm>
          <a:off x="1991544" y="1484784"/>
          <a:ext cx="73208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Σημαντικότερο πρόβλημα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i="1" dirty="0"/>
              <a:t>‘Ποιο νομίζετε ότι  είναι το σημαντικότερο πρόβλημα που αντιμετωπίζει σήμερα η χώρα μας;’</a:t>
            </a:r>
            <a:br>
              <a:rPr lang="el-GR" sz="1400" i="1" dirty="0"/>
            </a:br>
            <a:r>
              <a:rPr lang="el-GR" sz="1400" u="sng" dirty="0"/>
              <a:t>αυθόρμητες αναφορές – 5 πρώτα σημαντικότερα προβλήματα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5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13469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Αξιολόγηση Κυβέρνησης</a:t>
            </a:r>
            <a:r>
              <a:rPr lang="en-GB" sz="2400" dirty="0"/>
              <a:t> </a:t>
            </a:r>
            <a:r>
              <a:rPr lang="el-GR" sz="2400" dirty="0"/>
              <a:t>και </a:t>
            </a:r>
            <a:r>
              <a:rPr lang="el-GR" sz="2400" dirty="0" err="1"/>
              <a:t>Αξ</a:t>
            </a:r>
            <a:r>
              <a:rPr lang="el-GR" sz="2400" dirty="0"/>
              <a:t>. Αντιπολίτευσης</a:t>
            </a:r>
            <a:br>
              <a:rPr lang="el-GR" sz="2400" dirty="0"/>
            </a:br>
            <a:r>
              <a:rPr lang="el-GR" sz="1400" i="1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i="1" dirty="0" err="1"/>
              <a:t>Αξ</a:t>
            </a:r>
            <a:r>
              <a:rPr lang="el-GR" sz="1400" i="1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6655985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580499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3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798D534-A8E7-4754-87B6-1B0F00CB6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530986"/>
              </p:ext>
            </p:extLst>
          </p:nvPr>
        </p:nvGraphicFramePr>
        <p:xfrm>
          <a:off x="983432" y="1258887"/>
          <a:ext cx="10944853" cy="268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57568F4-A092-443B-90AC-351D9D3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1" y="440668"/>
            <a:ext cx="9105495" cy="360040"/>
          </a:xfrm>
        </p:spPr>
        <p:txBody>
          <a:bodyPr/>
          <a:lstStyle/>
          <a:p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Ενδιαφέρον για τις επερχόμενες εκλογές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‘Στις 21 Μάϊου θα έχουμε Βουλευτικές εκλογές. Πόσο πολύ θα λέγατε ότι σας ενδιαφέρει το αποτέλεσμα των εκλογών;’</a:t>
            </a:r>
            <a:endParaRPr lang="en-GB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96F17-F9C4-400A-BCB4-A7545284F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13C380-A33D-48F4-95A3-80EEC6B2CB52}"/>
              </a:ext>
            </a:extLst>
          </p:cNvPr>
          <p:cNvSpPr txBox="1"/>
          <p:nvPr/>
        </p:nvSpPr>
        <p:spPr>
          <a:xfrm>
            <a:off x="11664618" y="70407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052A70B-C8DD-FBF3-56A5-2E8C68F6E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428382"/>
              </p:ext>
            </p:extLst>
          </p:nvPr>
        </p:nvGraphicFramePr>
        <p:xfrm>
          <a:off x="1775520" y="4019177"/>
          <a:ext cx="8640960" cy="2283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070F4AB-3896-801F-9986-8F1B34BD0688}"/>
              </a:ext>
            </a:extLst>
          </p:cNvPr>
          <p:cNvCxnSpPr>
            <a:cxnSpLocks/>
          </p:cNvCxnSpPr>
          <p:nvPr/>
        </p:nvCxnSpPr>
        <p:spPr>
          <a:xfrm>
            <a:off x="2495600" y="1988840"/>
            <a:ext cx="2736304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76BE3E1-BE23-BA5F-1D61-D508D58E946A}"/>
              </a:ext>
            </a:extLst>
          </p:cNvPr>
          <p:cNvSpPr txBox="1"/>
          <p:nvPr/>
        </p:nvSpPr>
        <p:spPr>
          <a:xfrm>
            <a:off x="2423592" y="167307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Trebuchet MS"/>
              </a:rPr>
              <a:t>82%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από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83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%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στις 19-20 Απριλίου 2023</a:t>
            </a:r>
          </a:p>
        </p:txBody>
      </p:sp>
    </p:spTree>
    <p:extLst>
      <p:ext uri="{BB962C8B-B14F-4D97-AF65-F5344CB8AC3E}">
        <p14:creationId xmlns:p14="http://schemas.microsoft.com/office/powerpoint/2010/main" val="356404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Αυτοδύναμες ή Κυβερνήσεις συνεργασίας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‘Είστε υπέρ των αυτοδύναμων Κυβερνήσεων ή υπέρ των Κυβερνήσεων συνεργασίας;’</a:t>
            </a:r>
            <a:endParaRPr lang="en-US" sz="1400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C14F3548-9EB9-441E-977A-6276A8347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490256"/>
              </p:ext>
            </p:extLst>
          </p:nvPr>
        </p:nvGraphicFramePr>
        <p:xfrm>
          <a:off x="1919536" y="3936406"/>
          <a:ext cx="7200800" cy="230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F7FD2DC1-4755-E602-C932-A2D9896B650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5195423"/>
              </p:ext>
            </p:extLst>
          </p:nvPr>
        </p:nvGraphicFramePr>
        <p:xfrm>
          <a:off x="1919536" y="1412776"/>
          <a:ext cx="72008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381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9713" y="1484313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Πρόθεση ψήφου στις Βουλευτικές εκλογές</a:t>
            </a:r>
            <a:br>
              <a:rPr lang="el-GR" dirty="0"/>
            </a:br>
            <a:r>
              <a:rPr lang="el-GR" sz="1400" i="1" dirty="0"/>
              <a:t>‘Και αν είχαμε την επόμενη Κυριακή Βουλευτικές εκλογές τι θα ψηφίζατε;’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9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5B144-914E-4C85-8547-1FD2694785C0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784" y="5373216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039" y="5373216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839416" y="542147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5445224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9F38AF6-A2BC-4567-B843-D413AEE0B0B9}"/>
              </a:ext>
            </a:extLst>
          </p:cNvPr>
          <p:cNvSpPr txBox="1"/>
          <p:nvPr/>
        </p:nvSpPr>
        <p:spPr>
          <a:xfrm>
            <a:off x="11280576" y="53932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B828E2-81B1-4778-994B-D87B9F4C84EA}"/>
              </a:ext>
            </a:extLst>
          </p:cNvPr>
          <p:cNvSpPr txBox="1"/>
          <p:nvPr/>
        </p:nvSpPr>
        <p:spPr>
          <a:xfrm>
            <a:off x="10200456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Αναποφάσιστοι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F41191-0A18-4219-A68C-729D344D0018}"/>
              </a:ext>
            </a:extLst>
          </p:cNvPr>
          <p:cNvSpPr txBox="1"/>
          <p:nvPr/>
        </p:nvSpPr>
        <p:spPr>
          <a:xfrm>
            <a:off x="8328248" y="534038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C82CF2-3B35-47BE-97F9-01608723DE47}"/>
              </a:ext>
            </a:extLst>
          </p:cNvPr>
          <p:cNvSpPr txBox="1"/>
          <p:nvPr/>
        </p:nvSpPr>
        <p:spPr>
          <a:xfrm>
            <a:off x="9264352" y="5367062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7392144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5408372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id="{1B99E76B-0B10-45B7-8264-4AAD17519A3D}"/>
              </a:ext>
            </a:extLst>
          </p:cNvPr>
          <p:cNvSpPr txBox="1"/>
          <p:nvPr/>
        </p:nvSpPr>
        <p:spPr>
          <a:xfrm>
            <a:off x="791542" y="2135011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27,8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id="{5C0C3A83-5091-4050-9922-A40B4951D712}"/>
              </a:ext>
            </a:extLst>
          </p:cNvPr>
          <p:cNvSpPr txBox="1"/>
          <p:nvPr/>
        </p:nvSpPr>
        <p:spPr>
          <a:xfrm>
            <a:off x="5568007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4,4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7A4565B7-DCB4-4209-B61E-5D8E753815EC}"/>
              </a:ext>
            </a:extLst>
          </p:cNvPr>
          <p:cNvSpPr txBox="1"/>
          <p:nvPr/>
        </p:nvSpPr>
        <p:spPr>
          <a:xfrm>
            <a:off x="1751583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22,2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0B286BB8-EE3C-429C-9AAF-6C67870AFB3A}"/>
              </a:ext>
            </a:extLst>
          </p:cNvPr>
          <p:cNvSpPr txBox="1"/>
          <p:nvPr/>
        </p:nvSpPr>
        <p:spPr>
          <a:xfrm>
            <a:off x="2687687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8</a:t>
            </a:r>
            <a:r>
              <a:rPr lang="en-US" sz="1200" b="1" dirty="0"/>
              <a:t>,</a:t>
            </a:r>
            <a:r>
              <a:rPr lang="el-GR" sz="1200" b="1" dirty="0"/>
              <a:t>5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92082899-E609-4EFB-AB34-9BE9D6B476FD}"/>
              </a:ext>
            </a:extLst>
          </p:cNvPr>
          <p:cNvSpPr txBox="1"/>
          <p:nvPr/>
        </p:nvSpPr>
        <p:spPr>
          <a:xfrm>
            <a:off x="3647728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6,0</a:t>
            </a:r>
          </a:p>
        </p:txBody>
      </p:sp>
      <p:sp>
        <p:nvSpPr>
          <p:cNvPr id="56" name="TextBox 6">
            <a:extLst>
              <a:ext uri="{FF2B5EF4-FFF2-40B4-BE49-F238E27FC236}">
                <a16:creationId xmlns:a16="http://schemas.microsoft.com/office/drawing/2014/main" id="{38C69CE4-5252-41A1-BED2-F14453D34D7C}"/>
              </a:ext>
            </a:extLst>
          </p:cNvPr>
          <p:cNvSpPr txBox="1"/>
          <p:nvPr/>
        </p:nvSpPr>
        <p:spPr>
          <a:xfrm>
            <a:off x="4631903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4,0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D7EE55-2564-429F-BA9B-162F5D9F72E5}"/>
              </a:ext>
            </a:extLst>
          </p:cNvPr>
          <p:cNvSpPr txBox="1"/>
          <p:nvPr/>
        </p:nvSpPr>
        <p:spPr>
          <a:xfrm>
            <a:off x="10539720" y="3615407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Αδιευκρίνιστη ψήφος: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12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,2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5408372"/>
            <a:ext cx="612804" cy="344265"/>
          </a:xfrm>
          <a:prstGeom prst="rect">
            <a:avLst/>
          </a:prstGeom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98F27243-029C-6CF9-15D2-838B6424B5D1}"/>
              </a:ext>
            </a:extLst>
          </p:cNvPr>
          <p:cNvSpPr txBox="1"/>
          <p:nvPr/>
        </p:nvSpPr>
        <p:spPr>
          <a:xfrm>
            <a:off x="7464152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9,4</a:t>
            </a:r>
          </a:p>
        </p:txBody>
      </p:sp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A2E406D4-F2B0-CCF6-92BB-757AED0F23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798" y="5403016"/>
            <a:ext cx="771325" cy="433624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70CA987B-B6F2-3F13-9418-5297D8B12E93}"/>
              </a:ext>
            </a:extLst>
          </p:cNvPr>
          <p:cNvSpPr txBox="1"/>
          <p:nvPr/>
        </p:nvSpPr>
        <p:spPr>
          <a:xfrm>
            <a:off x="6545677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16930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10462</TotalTime>
  <Words>858</Words>
  <Application>Microsoft Office PowerPoint</Application>
  <PresentationFormat>Widescreen</PresentationFormat>
  <Paragraphs>189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Office Theme</vt:lpstr>
      <vt:lpstr>1_Custom Design</vt:lpstr>
      <vt:lpstr>συνδρομητική έρευνα</vt:lpstr>
      <vt:lpstr>Η ταυτότητα της έρευνας</vt:lpstr>
      <vt:lpstr>Τα σημαντικότερα γεγονότα κατά τη διάρκεια διεξαγωγής της έρευνας πεδίου (25/04-02/05/2023) (όπως παρουσιάστηκαν στην τηλεόραση)  </vt:lpstr>
      <vt:lpstr>Η πορεία της χώρας ‘Κατά τη γνώμη σας η χώρα μας αυτή την περίοδο κινείται προς τη σωστή ή προς τη λάθος κατεύθυνση;’</vt:lpstr>
      <vt:lpstr>Σημαντικότερο πρόβλημα της χώρας ‘Ποιο νομίζετε ότι  είναι το σημαντικότερο πρόβλημα που αντιμετωπίζει σήμερα η χώρα μας;’ αυθόρμητες αναφορές – 5 πρώτα σημαντικότερα προβλήματα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Ενδιαφέρον για τις επερχόμενες εκλογές ‘Στις 21 Μάϊου θα έχουμε Βουλευτικές εκλογές. Πόσο πολύ θα λέγατε ότι σας ενδιαφέρει το αποτέλεσμα των εκλογών;’</vt:lpstr>
      <vt:lpstr>Αυτοδύναμες ή Κυβερνήσεις συνεργασίας ‘Είστε υπέρ των αυτοδύναμων Κυβερνήσεων ή υπέρ των Κυβερνήσεων συνεργασίας;’</vt:lpstr>
      <vt:lpstr>Πρόθεση ψήφου στις Βουλευτικές εκλογές ‘Και αν είχαμε την επόμενη Κυριακή Βουλευτικές εκλογές τι θα ψηφίζατε;’</vt:lpstr>
      <vt:lpstr>Η κομματική προέλευση των αναποφάσιστων/ΔΑ</vt:lpstr>
      <vt:lpstr>Εκτίμηση ψήφου</vt:lpstr>
      <vt:lpstr>Εκτίμηση εδρών</vt:lpstr>
      <vt:lpstr>Καταλληλότερος Πρωθυπουργός Διαχρονικά στοιχεία</vt:lpstr>
      <vt:lpstr>Παράσταση νίκης ‘Ανεξάρτητα από το τι θα ψηφίσετε ποιο κόμμα νομίζετε ότι θα έρθει πρώτο στις Βουλευτικές εκλογές;’ (αυθόρμητη αναφορά)</vt:lpstr>
    </vt:vector>
  </TitlesOfParts>
  <Company>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Apostolopoulou</dc:creator>
  <cp:lastModifiedBy>Σουζάνα Πανδρεμένου</cp:lastModifiedBy>
  <cp:revision>890</cp:revision>
  <dcterms:created xsi:type="dcterms:W3CDTF">2011-12-09T09:36:13Z</dcterms:created>
  <dcterms:modified xsi:type="dcterms:W3CDTF">2023-05-04T14:50:01Z</dcterms:modified>
</cp:coreProperties>
</file>