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7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8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2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0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7"/>
  </p:notesMasterIdLst>
  <p:handoutMasterIdLst>
    <p:handoutMasterId r:id="rId18"/>
  </p:handoutMasterIdLst>
  <p:sldIdLst>
    <p:sldId id="256" r:id="rId3"/>
    <p:sldId id="1450" r:id="rId4"/>
    <p:sldId id="1564" r:id="rId5"/>
    <p:sldId id="1340" r:id="rId6"/>
    <p:sldId id="1448" r:id="rId7"/>
    <p:sldId id="1449" r:id="rId8"/>
    <p:sldId id="1644" r:id="rId9"/>
    <p:sldId id="1355" r:id="rId10"/>
    <p:sldId id="1519" r:id="rId11"/>
    <p:sldId id="1636" r:id="rId12"/>
    <p:sldId id="1558" r:id="rId13"/>
    <p:sldId id="1647" r:id="rId14"/>
    <p:sldId id="1352" r:id="rId15"/>
    <p:sldId id="154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nny Apostolopoulou" initials="PA" lastIdx="1" clrIdx="0">
    <p:extLst>
      <p:ext uri="{19B8F6BF-5375-455C-9EA6-DF929625EA0E}">
        <p15:presenceInfo xmlns:p15="http://schemas.microsoft.com/office/powerpoint/2012/main" userId="S::papostol@metronanalysis.gr::7e655d6e-fa2e-41e6-ae1e-cc90d6ebb8c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5786"/>
    <a:srgbClr val="336600"/>
    <a:srgbClr val="A40037"/>
    <a:srgbClr val="EB2134"/>
    <a:srgbClr val="FF3300"/>
    <a:srgbClr val="3399FF"/>
    <a:srgbClr val="6699FF"/>
    <a:srgbClr val="F9074C"/>
    <a:srgbClr val="C486E6"/>
    <a:srgbClr val="D608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7849" autoAdjust="0"/>
    <p:restoredTop sz="94660"/>
  </p:normalViewPr>
  <p:slideViewPr>
    <p:cSldViewPr>
      <p:cViewPr varScale="1">
        <p:scale>
          <a:sx n="64" d="100"/>
          <a:sy n="64" d="100"/>
        </p:scale>
        <p:origin x="84" y="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9963"/>
    </p:cViewPr>
  </p:sorterViewPr>
  <p:notesViewPr>
    <p:cSldViewPr>
      <p:cViewPr varScale="1">
        <p:scale>
          <a:sx n="80" d="100"/>
          <a:sy n="80" d="100"/>
        </p:scale>
        <p:origin x="-202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>
                <a:solidFill>
                  <a:schemeClr val="tx1">
                    <a:lumMod val="75000"/>
                    <a:lumOff val="25000"/>
                  </a:schemeClr>
                </a:solidFill>
              </a:rPr>
              <a:t>Σύνολο</a:t>
            </a:r>
            <a:endParaRPr lang="en-US" sz="120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>
        <c:manualLayout>
          <c:xMode val="edge"/>
          <c:yMode val="edge"/>
          <c:x val="0.447809069034523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view3D>
      <c:rotX val="30"/>
      <c:rotY val="207"/>
      <c:depthPercent val="100"/>
      <c:rAngAx val="0"/>
      <c:perspective val="5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6203514577631271"/>
          <c:w val="1"/>
          <c:h val="0.70836550064191717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0"/>
            <c:bubble3D val="0"/>
            <c:spPr>
              <a:solidFill>
                <a:srgbClr val="3399FF">
                  <a:alpha val="70000"/>
                </a:srgbClr>
              </a:soli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EE79-4FA8-8ADE-2B743D62186D}"/>
              </c:ext>
            </c:extLst>
          </c:dPt>
          <c:dPt>
            <c:idx val="1"/>
            <c:bubble3D val="0"/>
            <c:spPr>
              <a:solidFill>
                <a:schemeClr val="accent3">
                  <a:alpha val="70000"/>
                </a:schemeClr>
              </a:soli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E79-4FA8-8ADE-2B743D62186D}"/>
              </c:ext>
            </c:extLst>
          </c:dPt>
          <c:dPt>
            <c:idx val="2"/>
            <c:bubble3D val="0"/>
            <c:spPr>
              <a:solidFill>
                <a:schemeClr val="accent2">
                  <a:alpha val="70000"/>
                </a:schemeClr>
              </a:soli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15A-413E-8B10-3CBC9118499E}"/>
              </c:ext>
            </c:extLst>
          </c:dPt>
          <c:dPt>
            <c:idx val="3"/>
            <c:bubble3D val="0"/>
            <c:spPr>
              <a:solidFill>
                <a:schemeClr val="bg1">
                  <a:lumMod val="50000"/>
                  <a:alpha val="70000"/>
                </a:schemeClr>
              </a:soli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915A-413E-8B10-3CBC9118499E}"/>
              </c:ext>
            </c:extLst>
          </c:dPt>
          <c:dLbls>
            <c:dLbl>
              <c:idx val="0"/>
              <c:layout>
                <c:manualLayout>
                  <c:x val="-3.2331332398252061E-2"/>
                  <c:y val="8.3264420895174607E-2"/>
                </c:manualLayout>
              </c:layout>
              <c:tx>
                <c:rich>
                  <a:bodyPr/>
                  <a:lstStyle/>
                  <a:p>
                    <a:fld id="{0BD56569-C8B4-4FA5-B602-BD74C3DBFD06}" type="CATEGORYNAME">
                      <a:rPr lang="el-GR" smtClean="0"/>
                      <a:pPr/>
                      <a:t>[CATEGORY NAME]</a:t>
                    </a:fld>
                    <a:r>
                      <a:rPr lang="el-GR" baseline="0" dirty="0"/>
                      <a:t> </a:t>
                    </a:r>
                    <a:fld id="{C95745CB-54CF-4EA9-93B6-719815BA219B}" type="VALUE">
                      <a:rPr lang="el-GR" baseline="0"/>
                      <a:pPr/>
                      <a:t>[VALUE]</a:t>
                    </a:fld>
                    <a:endParaRPr lang="el-GR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EE79-4FA8-8ADE-2B743D62186D}"/>
                </c:ext>
              </c:extLst>
            </c:dLbl>
            <c:dLbl>
              <c:idx val="1"/>
              <c:layout>
                <c:manualLayout>
                  <c:x val="7.4082625078694966E-2"/>
                  <c:y val="-8.652414895515165E-4"/>
                </c:manualLayout>
              </c:layout>
              <c:tx>
                <c:rich>
                  <a:bodyPr/>
                  <a:lstStyle/>
                  <a:p>
                    <a:fld id="{719B8CB1-BE9A-424F-9376-96E84DA14E45}" type="CATEGORYNAME">
                      <a:rPr lang="el-GR" smtClean="0"/>
                      <a:pPr/>
                      <a:t>[CATEGORY NAME]</a:t>
                    </a:fld>
                    <a:r>
                      <a:rPr lang="el-GR" baseline="0" dirty="0"/>
                      <a:t> </a:t>
                    </a:r>
                    <a:fld id="{45808FFE-3AD7-4F81-9FE9-A8E3B7F78D9F}" type="VALUE">
                      <a:rPr lang="el-GR" baseline="0"/>
                      <a:pPr/>
                      <a:t>[VALUE]</a:t>
                    </a:fld>
                    <a:endParaRPr lang="el-GR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787119139540051"/>
                      <c:h val="0.1837118696956093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E79-4FA8-8ADE-2B743D62186D}"/>
                </c:ext>
              </c:extLst>
            </c:dLbl>
            <c:dLbl>
              <c:idx val="2"/>
              <c:layout>
                <c:manualLayout>
                  <c:x val="1.4812734927600636E-2"/>
                  <c:y val="-7.5589272634986229E-2"/>
                </c:manualLayout>
              </c:layout>
              <c:tx>
                <c:rich>
                  <a:bodyPr/>
                  <a:lstStyle/>
                  <a:p>
                    <a:fld id="{BF329A9F-941F-4E60-AD95-67075DF3829F}" type="CATEGORYNAME">
                      <a:rPr lang="el-GR" smtClean="0"/>
                      <a:pPr/>
                      <a:t>[CATEGORY NAME]</a:t>
                    </a:fld>
                    <a:r>
                      <a:rPr lang="el-GR" baseline="0" dirty="0"/>
                      <a:t> </a:t>
                    </a:r>
                    <a:fld id="{29027E42-71ED-4EEE-BCF0-69C704C3B488}" type="VALUE">
                      <a:rPr lang="el-GR" baseline="0" dirty="0"/>
                      <a:pPr/>
                      <a:t>[VALUE]</a:t>
                    </a:fld>
                    <a:endParaRPr lang="el-GR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15A-413E-8B10-3CBC9118499E}"/>
                </c:ext>
              </c:extLst>
            </c:dLbl>
            <c:dLbl>
              <c:idx val="3"/>
              <c:layout>
                <c:manualLayout>
                  <c:x val="-1.192228641262082E-2"/>
                  <c:y val="-5.1735249139851511E-3"/>
                </c:manualLayout>
              </c:layout>
              <c:tx>
                <c:rich>
                  <a:bodyPr/>
                  <a:lstStyle/>
                  <a:p>
                    <a:fld id="{4924DB56-1CC7-456A-A512-8FD0DB867F7F}" type="CATEGORYNAME">
                      <a:rPr lang="el-GR" smtClean="0"/>
                      <a:pPr/>
                      <a:t>[CATEGORY NAME]</a:t>
                    </a:fld>
                    <a:endParaRPr lang="el-GR" baseline="0"/>
                  </a:p>
                  <a:p>
                    <a:r>
                      <a:rPr lang="el-GR" baseline="0"/>
                      <a:t> </a:t>
                    </a:r>
                    <a:fld id="{21F77DFE-ADCF-4A4B-995D-27277EC1C767}" type="VALUE">
                      <a:rPr lang="el-GR" baseline="0"/>
                      <a:pPr/>
                      <a:t>[VALUE]</a:t>
                    </a:fld>
                    <a:endParaRPr lang="el-GR" baseline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915A-413E-8B10-3CBC911849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Προς τη σωστή</c:v>
                </c:pt>
                <c:pt idx="1">
                  <c:v>Ούτε-ούτε (αυθ.)</c:v>
                </c:pt>
                <c:pt idx="2">
                  <c:v>Προς τη λάθος</c:v>
                </c:pt>
                <c:pt idx="3">
                  <c:v>ΔΓ/ΔΑ (αυθ.)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37.9</c:v>
                </c:pt>
                <c:pt idx="1">
                  <c:v>4.2</c:v>
                </c:pt>
                <c:pt idx="2">
                  <c:v>56</c:v>
                </c:pt>
                <c:pt idx="3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79-4FA8-8ADE-2B743D6218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/>
              <a:t>Σύνολο</a:t>
            </a:r>
            <a:endParaRPr lang="en-US" sz="12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1926355479710851E-2"/>
          <c:y val="0.14618557754405087"/>
          <c:w val="0.9680736445202891"/>
          <c:h val="0.823868615720369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1">
                <a:lumMod val="50000"/>
                <a:alpha val="7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3399FF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90C-490F-A67C-64BF956F0D2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490C-490F-A67C-64BF956F0D2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50000"/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90C-490F-A67C-64BF956F0D26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490C-490F-A67C-64BF956F0D26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4">
                  <a:lumMod val="40000"/>
                  <a:lumOff val="60000"/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90C-490F-A67C-64BF956F0D26}"/>
              </c:ext>
            </c:extLst>
          </c:dPt>
          <c:dPt>
            <c:idx val="5"/>
            <c:invertIfNegative val="0"/>
            <c:bubble3D val="0"/>
            <c:spPr>
              <a:solidFill>
                <a:srgbClr val="C00000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490C-490F-A67C-64BF956F0D26}"/>
              </c:ext>
            </c:extLst>
          </c:dPt>
          <c:dPt>
            <c:idx val="6"/>
            <c:invertIfNegative val="0"/>
            <c:bubble3D val="0"/>
            <c:spPr>
              <a:solidFill>
                <a:srgbClr val="7030A0">
                  <a:alpha val="69804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90C-490F-A67C-64BF956F0D26}"/>
              </c:ext>
            </c:extLst>
          </c:dPt>
          <c:dPt>
            <c:idx val="7"/>
            <c:invertIfNegative val="0"/>
            <c:bubble3D val="0"/>
            <c:spPr>
              <a:solidFill>
                <a:schemeClr val="bg1">
                  <a:lumMod val="50000"/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1153-403F-BCF0-A1F0212CFA79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1-3C90-4BE0-B3D2-0365DD5D5B57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ΝΕΑ  ΔΗΜΟΚΡΑΤΙΑ</c:v>
                </c:pt>
                <c:pt idx="1">
                  <c:v>ΣΥΡΙΖΑ</c:v>
                </c:pt>
                <c:pt idx="2">
                  <c:v>ΠΑΣΟΚ-ΚΙΝΗΜΑ  ΑΛΛΑΓΗΣ</c:v>
                </c:pt>
                <c:pt idx="3">
                  <c:v>Κ.Κ.Ε</c:v>
                </c:pt>
                <c:pt idx="4">
                  <c:v>ΕΛΛΗΝΙΚΗ  ΛΥΣΗ</c:v>
                </c:pt>
                <c:pt idx="5">
                  <c:v>ΜΕΡΑ 25</c:v>
                </c:pt>
                <c:pt idx="6">
                  <c:v>ΠΛΕΥΣΗ ΕΛΕΥΘΕΡΙΑΣ</c:v>
                </c:pt>
                <c:pt idx="7">
                  <c:v>ΆΛΛΟ</c:v>
                </c:pt>
                <c:pt idx="8">
                  <c:v>ΑΚΥΡΟ-ΛΕΥΚΟ</c:v>
                </c:pt>
                <c:pt idx="9">
                  <c:v>ΔΕ ΘΑ ΨΗΦΙΖΑ</c:v>
                </c:pt>
                <c:pt idx="10">
                  <c:v>ΔΕΝ ΕΧΩ ΑΠΟΦΑΣΙΣΕΙ</c:v>
                </c:pt>
                <c:pt idx="11">
                  <c:v>ΔΓ/ΔΑ</c:v>
                </c:pt>
              </c:strCache>
            </c:strRef>
          </c:cat>
          <c:val>
            <c:numRef>
              <c:f>Sheet1!$B$2:$B$13</c:f>
              <c:numCache>
                <c:formatCode>0.0</c:formatCode>
                <c:ptCount val="12"/>
                <c:pt idx="0">
                  <c:v>29.3</c:v>
                </c:pt>
                <c:pt idx="1">
                  <c:v>23</c:v>
                </c:pt>
                <c:pt idx="2">
                  <c:v>8.9</c:v>
                </c:pt>
                <c:pt idx="3">
                  <c:v>5.5</c:v>
                </c:pt>
                <c:pt idx="4">
                  <c:v>2.6</c:v>
                </c:pt>
                <c:pt idx="5">
                  <c:v>3.7</c:v>
                </c:pt>
                <c:pt idx="6">
                  <c:v>1.2</c:v>
                </c:pt>
                <c:pt idx="7">
                  <c:v>8.5</c:v>
                </c:pt>
                <c:pt idx="8">
                  <c:v>1.9</c:v>
                </c:pt>
                <c:pt idx="9">
                  <c:v>3.2</c:v>
                </c:pt>
                <c:pt idx="10">
                  <c:v>9.3000000000000007</c:v>
                </c:pt>
                <c:pt idx="11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80-4ED6-BFFF-1579FA2D7E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43"/>
        <c:axId val="757033168"/>
        <c:axId val="757034480"/>
      </c:barChart>
      <c:catAx>
        <c:axId val="757033168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57034480"/>
        <c:crosses val="autoZero"/>
        <c:auto val="1"/>
        <c:lblAlgn val="ctr"/>
        <c:lblOffset val="100"/>
        <c:noMultiLvlLbl val="0"/>
      </c:catAx>
      <c:valAx>
        <c:axId val="757034480"/>
        <c:scaling>
          <c:orientation val="minMax"/>
          <c:max val="6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out"/>
        <c:minorTickMark val="none"/>
        <c:tickLblPos val="nextTo"/>
        <c:crossAx val="757033168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07"/>
      <c:depthPercent val="100"/>
      <c:rAngAx val="0"/>
      <c:perspective val="5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6779549107764401E-2"/>
          <c:y val="0.26203514577631271"/>
          <c:w val="0.97322045089223563"/>
          <c:h val="0.69203358116985414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0"/>
            <c:bubble3D val="0"/>
            <c:spPr>
              <a:solidFill>
                <a:srgbClr val="3399FF">
                  <a:alpha val="70000"/>
                </a:srgbClr>
              </a:soli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7FF-4B69-903F-B938C461F0EE}"/>
              </c:ext>
            </c:extLst>
          </c:dPt>
          <c:dPt>
            <c:idx val="1"/>
            <c:bubble3D val="0"/>
            <c:spPr>
              <a:solidFill>
                <a:schemeClr val="accent2">
                  <a:alpha val="70000"/>
                </a:schemeClr>
              </a:soli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7FF-4B69-903F-B938C461F0EE}"/>
              </c:ext>
            </c:extLst>
          </c:dPt>
          <c:dPt>
            <c:idx val="2"/>
            <c:bubble3D val="0"/>
            <c:spPr>
              <a:solidFill>
                <a:srgbClr val="00B050">
                  <a:alpha val="70000"/>
                </a:srgbClr>
              </a:soli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7FF-4B69-903F-B938C461F0EE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7FF-4B69-903F-B938C461F0EE}"/>
              </c:ext>
            </c:extLst>
          </c:dPt>
          <c:dPt>
            <c:idx val="4"/>
            <c:bubble3D val="0"/>
            <c:spPr>
              <a:solidFill>
                <a:schemeClr val="bg1">
                  <a:lumMod val="65000"/>
                </a:schemeClr>
              </a:soli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57FF-4B69-903F-B938C461F0EE}"/>
              </c:ext>
            </c:extLst>
          </c:dPt>
          <c:dPt>
            <c:idx val="5"/>
            <c:bubble3D val="0"/>
            <c:spPr>
              <a:solidFill>
                <a:schemeClr val="bg1">
                  <a:lumMod val="50000"/>
                </a:schemeClr>
              </a:soli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57FF-4B69-903F-B938C461F0EE}"/>
              </c:ext>
            </c:extLst>
          </c:dPt>
          <c:dLbls>
            <c:dLbl>
              <c:idx val="0"/>
              <c:layout>
                <c:manualLayout>
                  <c:x val="-1.9022854330675139E-2"/>
                  <c:y val="-2.9503093872053548E-2"/>
                </c:manualLayout>
              </c:layout>
              <c:tx>
                <c:rich>
                  <a:bodyPr/>
                  <a:lstStyle/>
                  <a:p>
                    <a:fld id="{841D2A36-27B9-41F3-A30A-11EB8C4E1662}" type="CATEGORYNAME">
                      <a:rPr lang="el-GR" smtClean="0"/>
                      <a:pPr/>
                      <a:t>[CATEGORY NAME]</a:t>
                    </a:fld>
                    <a:endParaRPr lang="el-GR" dirty="0"/>
                  </a:p>
                  <a:p>
                    <a:r>
                      <a:rPr lang="el-GR" baseline="0" dirty="0"/>
                      <a:t> </a:t>
                    </a:r>
                    <a:fld id="{B7754710-110A-4BEC-9596-87FE2E9F8ED5}" type="VALUE">
                      <a:rPr lang="el-GR" baseline="0"/>
                      <a:pPr/>
                      <a:t>[VALUE]</a:t>
                    </a:fld>
                    <a:endParaRPr lang="el-GR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7FF-4B69-903F-B938C461F0EE}"/>
                </c:ext>
              </c:extLst>
            </c:dLbl>
            <c:dLbl>
              <c:idx val="1"/>
              <c:layout>
                <c:manualLayout>
                  <c:x val="-5.4163111908058219E-2"/>
                  <c:y val="-1.762566789391214E-2"/>
                </c:manualLayout>
              </c:layout>
              <c:tx>
                <c:rich>
                  <a:bodyPr/>
                  <a:lstStyle/>
                  <a:p>
                    <a:fld id="{9A30A928-4A39-44B0-AB68-0E4928E03F66}" type="CATEGORYNAME">
                      <a:rPr lang="el-GR" smtClean="0"/>
                      <a:pPr/>
                      <a:t>[CATEGORY NAME]</a:t>
                    </a:fld>
                    <a:endParaRPr lang="el-GR" baseline="0" dirty="0"/>
                  </a:p>
                  <a:p>
                    <a:r>
                      <a:rPr lang="el-GR" baseline="0" dirty="0"/>
                      <a:t> </a:t>
                    </a:r>
                    <a:fld id="{C0E19D50-A6A1-4EEB-9C2E-1C24B7BEBE88}" type="VALUE">
                      <a:rPr lang="el-GR" baseline="0"/>
                      <a:pPr/>
                      <a:t>[VALUE]</a:t>
                    </a:fld>
                    <a:endParaRPr lang="el-GR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7FF-4B69-903F-B938C461F0EE}"/>
                </c:ext>
              </c:extLst>
            </c:dLbl>
            <c:dLbl>
              <c:idx val="2"/>
              <c:layout>
                <c:manualLayout>
                  <c:x val="3.4011022164097309E-3"/>
                  <c:y val="-3.9956665566905004E-2"/>
                </c:manualLayout>
              </c:layout>
              <c:tx>
                <c:rich>
                  <a:bodyPr/>
                  <a:lstStyle/>
                  <a:p>
                    <a:fld id="{E3EE7DCE-5E55-4CEE-B79A-A51E2153A44F}" type="CATEGORYNAME">
                      <a:rPr lang="el-GR" smtClean="0"/>
                      <a:pPr/>
                      <a:t>[CATEGORY NAME]</a:t>
                    </a:fld>
                    <a:r>
                      <a:rPr lang="el-GR" baseline="0"/>
                      <a:t> </a:t>
                    </a:r>
                    <a:fld id="{051B7E5D-4F3D-48DD-83CA-37DBCD7E1139}" type="VALUE">
                      <a:rPr lang="el-GR" baseline="0"/>
                      <a:pPr/>
                      <a:t>[VALUE]</a:t>
                    </a:fld>
                    <a:endParaRPr lang="el-GR" baseline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7FF-4B69-903F-B938C461F0EE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36E4D6D0-7FAA-4AD2-A355-C4127C42DEB2}" type="CATEGORYNAME">
                      <a:rPr lang="el-GR" smtClean="0"/>
                      <a:pPr/>
                      <a:t>[CATEGORY NAME]</a:t>
                    </a:fld>
                    <a:r>
                      <a:rPr lang="el-GR" baseline="0"/>
                      <a:t> </a:t>
                    </a:r>
                    <a:fld id="{9D297301-BCF3-4764-B1C0-51BA7D9FAE57}" type="VALUE">
                      <a:rPr lang="el-GR" baseline="0"/>
                      <a:pPr/>
                      <a:t>[VALUE]</a:t>
                    </a:fld>
                    <a:endParaRPr lang="el-GR" baseline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7FF-4B69-903F-B938C461F0EE}"/>
                </c:ext>
              </c:extLst>
            </c:dLbl>
            <c:dLbl>
              <c:idx val="4"/>
              <c:layout>
                <c:manualLayout>
                  <c:x val="0.11478558206937181"/>
                  <c:y val="-5.0992819149979801E-2"/>
                </c:manualLayout>
              </c:layout>
              <c:tx>
                <c:rich>
                  <a:bodyPr/>
                  <a:lstStyle/>
                  <a:p>
                    <a:fld id="{2CCC947B-8F65-4AA7-9578-F3A219DECFBD}" type="CATEGORYNAME">
                      <a:rPr lang="el-GR" smtClean="0"/>
                      <a:pPr/>
                      <a:t>[CATEGORY NAME]</a:t>
                    </a:fld>
                    <a:r>
                      <a:rPr lang="el-GR" baseline="0" dirty="0"/>
                      <a:t> </a:t>
                    </a:r>
                    <a:fld id="{5B27CA92-240E-456B-B524-A03CBF52C997}" type="VALUE">
                      <a:rPr lang="el-GR" baseline="0"/>
                      <a:pPr/>
                      <a:t>[VALUE]</a:t>
                    </a:fld>
                    <a:endParaRPr lang="el-GR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57FF-4B69-903F-B938C461F0EE}"/>
                </c:ext>
              </c:extLst>
            </c:dLbl>
            <c:dLbl>
              <c:idx val="5"/>
              <c:layout>
                <c:manualLayout>
                  <c:x val="-2.9811724090563615E-3"/>
                  <c:y val="-0.29347426784096664"/>
                </c:manualLayout>
              </c:layout>
              <c:tx>
                <c:rich>
                  <a:bodyPr/>
                  <a:lstStyle/>
                  <a:p>
                    <a:fld id="{BD948889-CA12-4D7D-A861-E6C70E21E97D}" type="CATEGORYNAME">
                      <a:rPr lang="el-GR" smtClean="0"/>
                      <a:pPr/>
                      <a:t>[CATEGORY NAME]</a:t>
                    </a:fld>
                    <a:r>
                      <a:rPr lang="el-GR" baseline="0" dirty="0"/>
                      <a:t> </a:t>
                    </a:r>
                    <a:fld id="{F0975167-9F6A-46F7-A8FA-2365159C17EF}" type="VALUE">
                      <a:rPr lang="el-GR" baseline="0"/>
                      <a:pPr/>
                      <a:t>[VALUE]</a:t>
                    </a:fld>
                    <a:endParaRPr lang="el-GR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57FF-4B69-903F-B938C461F0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ΝΕΑ   ΔΗΜΟΚΡΑΤΙΑ</c:v>
                </c:pt>
                <c:pt idx="1">
                  <c:v>ΣΥΡΙΖΑ</c:v>
                </c:pt>
                <c:pt idx="2">
                  <c:v>ΚΙΝΑΛ</c:v>
                </c:pt>
                <c:pt idx="3">
                  <c:v>ΚΚΕ</c:v>
                </c:pt>
                <c:pt idx="4">
                  <c:v>Λοιπά κόμματα</c:v>
                </c:pt>
                <c:pt idx="5">
                  <c:v>Λευκό/Άκυρο/Δεν ψήφισαν</c:v>
                </c:pt>
              </c:strCache>
            </c:strRef>
          </c:cat>
          <c:val>
            <c:numRef>
              <c:f>Sheet1!$B$2:$B$7</c:f>
              <c:numCache>
                <c:formatCode>0</c:formatCode>
                <c:ptCount val="6"/>
                <c:pt idx="0">
                  <c:v>20</c:v>
                </c:pt>
                <c:pt idx="1">
                  <c:v>12</c:v>
                </c:pt>
                <c:pt idx="2">
                  <c:v>2</c:v>
                </c:pt>
                <c:pt idx="3">
                  <c:v>1</c:v>
                </c:pt>
                <c:pt idx="4">
                  <c:v>9</c:v>
                </c:pt>
                <c:pt idx="5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7FF-4B69-903F-B938C461F0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779807251800496E-2"/>
          <c:y val="0.13953095382503317"/>
          <c:w val="0.9680736445202891"/>
          <c:h val="0.823868615720369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1">
                <a:lumMod val="50000"/>
                <a:alpha val="7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3399FF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90C-490F-A67C-64BF956F0D26}"/>
              </c:ext>
            </c:extLst>
          </c:dPt>
          <c:dPt>
            <c:idx val="1"/>
            <c:invertIfNegative val="0"/>
            <c:bubble3D val="0"/>
            <c:spPr>
              <a:solidFill>
                <a:srgbClr val="FF6699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490C-490F-A67C-64BF956F0D26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90C-490F-A67C-64BF956F0D26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490C-490F-A67C-64BF956F0D26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>
                  <a:lumMod val="40000"/>
                  <a:lumOff val="60000"/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90C-490F-A67C-64BF956F0D26}"/>
              </c:ext>
            </c:extLst>
          </c:dPt>
          <c:dPt>
            <c:idx val="5"/>
            <c:invertIfNegative val="0"/>
            <c:bubble3D val="0"/>
            <c:spPr>
              <a:solidFill>
                <a:srgbClr val="C00000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490C-490F-A67C-64BF956F0D26}"/>
              </c:ext>
            </c:extLst>
          </c:dPt>
          <c:dPt>
            <c:idx val="6"/>
            <c:invertIfNegative val="0"/>
            <c:bubble3D val="0"/>
            <c:spPr>
              <a:solidFill>
                <a:srgbClr val="7030A0">
                  <a:alpha val="69804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90C-490F-A67C-64BF956F0D26}"/>
              </c:ext>
            </c:extLst>
          </c:dPt>
          <c:dPt>
            <c:idx val="7"/>
            <c:invertIfNegative val="0"/>
            <c:bubble3D val="0"/>
            <c:spPr>
              <a:solidFill>
                <a:srgbClr val="FFC000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1153-403F-BCF0-A1F0212CFA79}"/>
              </c:ext>
            </c:extLst>
          </c:dPt>
          <c:dPt>
            <c:idx val="8"/>
            <c:invertIfNegative val="0"/>
            <c:bubble3D val="0"/>
            <c:spPr>
              <a:solidFill>
                <a:schemeClr val="bg1">
                  <a:lumMod val="65000"/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6660-428B-9DEF-4B53FC36708C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ΝΕΑ  ΔΗΜΟΚΡΑΤΙΑ</c:v>
                </c:pt>
                <c:pt idx="1">
                  <c:v>ΣΥΡΙΖΑ</c:v>
                </c:pt>
                <c:pt idx="2">
                  <c:v>ΠΑΣΟΚ-ΚΙΝΗΜΑ  ΑΛΛΑΓΗΣ</c:v>
                </c:pt>
                <c:pt idx="3">
                  <c:v>Κ.Κ.Ε</c:v>
                </c:pt>
                <c:pt idx="4">
                  <c:v>ΕΛΛΗΝΙΚΗ  ΛΥΣΗ</c:v>
                </c:pt>
                <c:pt idx="5">
                  <c:v>ΜΕΡΑ 25</c:v>
                </c:pt>
                <c:pt idx="6">
                  <c:v>ΑΝΤΑΡΣΥΑ</c:v>
                </c:pt>
                <c:pt idx="7">
                  <c:v>ΕΛΛΗΝΕΣ ΓΙΑ ΤΗΝ ΠΑΤΡΙΔΑ </c:v>
                </c:pt>
                <c:pt idx="8">
                  <c:v>ΑΛΛΟ</c:v>
                </c:pt>
              </c:strCache>
            </c:strRef>
          </c:cat>
          <c:val>
            <c:numRef>
              <c:f>Sheet1!$B$2:$B$10</c:f>
              <c:numCache>
                <c:formatCode>0.0</c:formatCode>
                <c:ptCount val="9"/>
                <c:pt idx="0">
                  <c:v>35.4</c:v>
                </c:pt>
                <c:pt idx="1">
                  <c:v>27.7</c:v>
                </c:pt>
                <c:pt idx="2">
                  <c:v>10.7</c:v>
                </c:pt>
                <c:pt idx="3">
                  <c:v>6.6</c:v>
                </c:pt>
                <c:pt idx="4">
                  <c:v>3.2</c:v>
                </c:pt>
                <c:pt idx="5">
                  <c:v>4.5</c:v>
                </c:pt>
                <c:pt idx="6">
                  <c:v>1.5</c:v>
                </c:pt>
                <c:pt idx="7">
                  <c:v>1</c:v>
                </c:pt>
                <c:pt idx="8">
                  <c:v>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80-4ED6-BFFF-1579FA2D7E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43"/>
        <c:axId val="757033168"/>
        <c:axId val="757034480"/>
      </c:barChart>
      <c:catAx>
        <c:axId val="757033168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57034480"/>
        <c:crosses val="autoZero"/>
        <c:auto val="1"/>
        <c:lblAlgn val="ctr"/>
        <c:lblOffset val="100"/>
        <c:noMultiLvlLbl val="0"/>
      </c:catAx>
      <c:valAx>
        <c:axId val="757034480"/>
        <c:scaling>
          <c:orientation val="minMax"/>
          <c:max val="7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out"/>
        <c:minorTickMark val="none"/>
        <c:tickLblPos val="nextTo"/>
        <c:crossAx val="757033168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Διαχρονικά στοιχεία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Μητσοτάκης Κυριάκος</c:v>
                </c:pt>
              </c:strCache>
            </c:strRef>
          </c:tx>
          <c:spPr>
            <a:ln w="22225" cap="rnd">
              <a:solidFill>
                <a:schemeClr val="bg2">
                  <a:lumMod val="25000"/>
                </a:schemeClr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37EE-4181-BD5A-73A9BDE460C4}"/>
              </c:ext>
            </c:extLst>
          </c:dPt>
          <c:dPt>
            <c:idx val="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37EE-4181-BD5A-73A9BDE460C4}"/>
              </c:ext>
            </c:extLst>
          </c:dPt>
          <c:dPt>
            <c:idx val="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2-37EE-4181-BD5A-73A9BDE460C4}"/>
              </c:ext>
            </c:extLst>
          </c:dPt>
          <c:dPt>
            <c:idx val="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3-37EE-4181-BD5A-73A9BDE460C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2">
                        <a:lumMod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Φεβ-23</c:v>
                </c:pt>
                <c:pt idx="1">
                  <c:v>Μαρ-23 (1)</c:v>
                </c:pt>
                <c:pt idx="2">
                  <c:v>Μαρ-23 (2)</c:v>
                </c:pt>
                <c:pt idx="3">
                  <c:v>Απρ-23 (1)</c:v>
                </c:pt>
                <c:pt idx="4">
                  <c:v>Απρ-23 (2)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39</c:v>
                </c:pt>
                <c:pt idx="1">
                  <c:v>32</c:v>
                </c:pt>
                <c:pt idx="2">
                  <c:v>36</c:v>
                </c:pt>
                <c:pt idx="3">
                  <c:v>35</c:v>
                </c:pt>
                <c:pt idx="4">
                  <c:v>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7EE-4181-BD5A-73A9BDE460C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Τσίπρας Αλέξης</c:v>
                </c:pt>
              </c:strCache>
            </c:strRef>
          </c:tx>
          <c:spPr>
            <a:ln w="22225" cap="rnd">
              <a:solidFill>
                <a:srgbClr val="FF3399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FF3399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Φεβ-23</c:v>
                </c:pt>
                <c:pt idx="1">
                  <c:v>Μαρ-23 (1)</c:v>
                </c:pt>
                <c:pt idx="2">
                  <c:v>Μαρ-23 (2)</c:v>
                </c:pt>
                <c:pt idx="3">
                  <c:v>Απρ-23 (1)</c:v>
                </c:pt>
                <c:pt idx="4">
                  <c:v>Απρ-23 (2)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19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  <c:pt idx="4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7EE-4181-BD5A-73A9BDE460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1351944"/>
        <c:axId val="331354896"/>
      </c:lineChart>
      <c:catAx>
        <c:axId val="331351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354896"/>
        <c:crosses val="autoZero"/>
        <c:auto val="0"/>
        <c:lblAlgn val="ctr"/>
        <c:lblOffset val="100"/>
        <c:noMultiLvlLbl val="0"/>
      </c:catAx>
      <c:valAx>
        <c:axId val="331354896"/>
        <c:scaling>
          <c:orientation val="minMax"/>
          <c:max val="10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33135194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/>
              <a:t>Σύνολο</a:t>
            </a:r>
            <a:endParaRPr lang="en-US" sz="12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9A4F-4D58-A0A0-EA779306130C}"/>
              </c:ext>
            </c:extLst>
          </c:dPt>
          <c:dPt>
            <c:idx val="1"/>
            <c:invertIfNegative val="0"/>
            <c:bubble3D val="0"/>
            <c:spPr>
              <a:solidFill>
                <a:srgbClr val="FF339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9A4F-4D58-A0A0-EA779306130C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A4F-4D58-A0A0-EA779306130C}"/>
              </c:ext>
            </c:extLst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A4F-4D58-A0A0-EA779306130C}"/>
              </c:ext>
            </c:extLst>
          </c:dPt>
          <c:dPt>
            <c:idx val="4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715-4407-9427-2B388BE6486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Η ΝΔ</c:v>
                </c:pt>
                <c:pt idx="1">
                  <c:v>Ο ΣΥΡΙΖΑ</c:v>
                </c:pt>
                <c:pt idx="2">
                  <c:v>ΤΟ ΠΑΣΟΚ-ΚΙΝΗΜΑ ΑΛΛΑΓΗΣ</c:v>
                </c:pt>
                <c:pt idx="3">
                  <c:v>Άλλο</c:v>
                </c:pt>
                <c:pt idx="4">
                  <c:v>ΔΓ/ΔΑ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70.8</c:v>
                </c:pt>
                <c:pt idx="1">
                  <c:v>18.8</c:v>
                </c:pt>
                <c:pt idx="2">
                  <c:v>2</c:v>
                </c:pt>
                <c:pt idx="3">
                  <c:v>1.4</c:v>
                </c:pt>
                <c:pt idx="4">
                  <c:v>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4F-4D58-A0A0-EA77930613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137218799"/>
        <c:axId val="137229615"/>
      </c:barChart>
      <c:catAx>
        <c:axId val="13721879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229615"/>
        <c:crosses val="autoZero"/>
        <c:auto val="1"/>
        <c:lblAlgn val="ctr"/>
        <c:lblOffset val="100"/>
        <c:noMultiLvlLbl val="0"/>
      </c:catAx>
      <c:valAx>
        <c:axId val="137229615"/>
        <c:scaling>
          <c:orientation val="minMax"/>
          <c:max val="8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crossAx val="137218799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Διαχρονικά στοιχεία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1.9596588033428383E-2"/>
          <c:y val="0.18374763915120546"/>
          <c:w val="0.96080682393314321"/>
          <c:h val="0.5803234825760101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ΝΔ</c:v>
                </c:pt>
              </c:strCache>
            </c:strRef>
          </c:tx>
          <c:spPr>
            <a:ln w="22225" cap="rnd">
              <a:solidFill>
                <a:srgbClr val="3399FF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A73C-4BE4-B75D-E10ECF09D2C8}"/>
              </c:ext>
            </c:extLst>
          </c:dPt>
          <c:dPt>
            <c:idx val="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A73C-4BE4-B75D-E10ECF09D2C8}"/>
              </c:ext>
            </c:extLst>
          </c:dPt>
          <c:dPt>
            <c:idx val="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2-A73C-4BE4-B75D-E10ECF09D2C8}"/>
              </c:ext>
            </c:extLst>
          </c:dPt>
          <c:dPt>
            <c:idx val="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3-A73C-4BE4-B75D-E10ECF09D2C8}"/>
              </c:ext>
            </c:extLst>
          </c:dPt>
          <c:dLbls>
            <c:dLbl>
              <c:idx val="0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73C-4BE4-B75D-E10ECF09D2C8}"/>
                </c:ext>
              </c:extLst>
            </c:dLbl>
            <c:dLbl>
              <c:idx val="1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73C-4BE4-B75D-E10ECF09D2C8}"/>
                </c:ext>
              </c:extLst>
            </c:dLbl>
            <c:dLbl>
              <c:idx val="2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73C-4BE4-B75D-E10ECF09D2C8}"/>
                </c:ext>
              </c:extLst>
            </c:dLbl>
            <c:dLbl>
              <c:idx val="3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73C-4BE4-B75D-E10ECF09D2C8}"/>
                </c:ext>
              </c:extLst>
            </c:dLbl>
            <c:dLbl>
              <c:idx val="4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A73C-4BE4-B75D-E10ECF09D2C8}"/>
                </c:ext>
              </c:extLst>
            </c:dLbl>
            <c:dLbl>
              <c:idx val="8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73C-4BE4-B75D-E10ECF09D2C8}"/>
                </c:ext>
              </c:extLst>
            </c:dLbl>
            <c:dLbl>
              <c:idx val="16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73C-4BE4-B75D-E10ECF09D2C8}"/>
                </c:ext>
              </c:extLst>
            </c:dLbl>
            <c:dLbl>
              <c:idx val="2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73C-4BE4-B75D-E10ECF09D2C8}"/>
                </c:ext>
              </c:extLst>
            </c:dLbl>
            <c:dLbl>
              <c:idx val="36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73C-4BE4-B75D-E10ECF09D2C8}"/>
                </c:ext>
              </c:extLst>
            </c:dLbl>
            <c:dLbl>
              <c:idx val="4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73C-4BE4-B75D-E10ECF09D2C8}"/>
                </c:ext>
              </c:extLst>
            </c:dLbl>
            <c:dLbl>
              <c:idx val="46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73C-4BE4-B75D-E10ECF09D2C8}"/>
                </c:ext>
              </c:extLst>
            </c:dLbl>
            <c:dLbl>
              <c:idx val="5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73C-4BE4-B75D-E10ECF09D2C8}"/>
                </c:ext>
              </c:extLst>
            </c:dLbl>
            <c:dLbl>
              <c:idx val="6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73C-4BE4-B75D-E10ECF09D2C8}"/>
                </c:ext>
              </c:extLst>
            </c:dLbl>
            <c:dLbl>
              <c:idx val="7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73C-4BE4-B75D-E10ECF09D2C8}"/>
                </c:ext>
              </c:extLst>
            </c:dLbl>
            <c:dLbl>
              <c:idx val="7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73C-4BE4-B75D-E10ECF09D2C8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accent4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Φεβ-23</c:v>
                </c:pt>
                <c:pt idx="1">
                  <c:v>Μαρ-23 (1)</c:v>
                </c:pt>
                <c:pt idx="2">
                  <c:v>Μαρ-23 (2)</c:v>
                </c:pt>
                <c:pt idx="3">
                  <c:v>Απρ-23 (1)</c:v>
                </c:pt>
                <c:pt idx="4">
                  <c:v>Απρ-23 (2)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71</c:v>
                </c:pt>
                <c:pt idx="1">
                  <c:v>60</c:v>
                </c:pt>
                <c:pt idx="2">
                  <c:v>65</c:v>
                </c:pt>
                <c:pt idx="3">
                  <c:v>70</c:v>
                </c:pt>
                <c:pt idx="4">
                  <c:v>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A73C-4BE4-B75D-E10ECF09D2C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ΣΥΡΙΖΑ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A73C-4BE4-B75D-E10ECF09D2C8}"/>
                </c:ext>
              </c:extLst>
            </c:dLbl>
            <c:dLbl>
              <c:idx val="1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656-41D3-AEA0-6AC25E4EC398}"/>
                </c:ext>
              </c:extLst>
            </c:dLbl>
            <c:dLbl>
              <c:idx val="2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E52-4B24-A20E-62E3554BAE13}"/>
                </c:ext>
              </c:extLst>
            </c:dLbl>
            <c:dLbl>
              <c:idx val="3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A73C-4BE4-B75D-E10ECF09D2C8}"/>
                </c:ext>
              </c:extLst>
            </c:dLbl>
            <c:dLbl>
              <c:idx val="4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F63-4A1D-8DD7-B9E9816BD87B}"/>
                </c:ext>
              </c:extLst>
            </c:dLbl>
            <c:dLbl>
              <c:idx val="8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73C-4BE4-B75D-E10ECF09D2C8}"/>
                </c:ext>
              </c:extLst>
            </c:dLbl>
            <c:dLbl>
              <c:idx val="16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A73C-4BE4-B75D-E10ECF09D2C8}"/>
                </c:ext>
              </c:extLst>
            </c:dLbl>
            <c:dLbl>
              <c:idx val="27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A73C-4BE4-B75D-E10ECF09D2C8}"/>
                </c:ext>
              </c:extLst>
            </c:dLbl>
            <c:dLbl>
              <c:idx val="4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A73C-4BE4-B75D-E10ECF09D2C8}"/>
                </c:ext>
              </c:extLst>
            </c:dLbl>
            <c:dLbl>
              <c:idx val="49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A73C-4BE4-B75D-E10ECF09D2C8}"/>
                </c:ext>
              </c:extLst>
            </c:dLbl>
            <c:dLbl>
              <c:idx val="50"/>
              <c:layout>
                <c:manualLayout>
                  <c:x val="-3.2059025790383347E-2"/>
                  <c:y val="5.55015206688799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A73C-4BE4-B75D-E10ECF09D2C8}"/>
                </c:ext>
              </c:extLst>
            </c:dLbl>
            <c:dLbl>
              <c:idx val="55"/>
              <c:layout>
                <c:manualLayout>
                  <c:x val="-2.5361457728325546E-2"/>
                  <c:y val="4.46135743541710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A73C-4BE4-B75D-E10ECF09D2C8}"/>
                </c:ext>
              </c:extLst>
            </c:dLbl>
            <c:dLbl>
              <c:idx val="59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A73C-4BE4-B75D-E10ECF09D2C8}"/>
                </c:ext>
              </c:extLst>
            </c:dLbl>
            <c:dLbl>
              <c:idx val="6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A73C-4BE4-B75D-E10ECF09D2C8}"/>
                </c:ext>
              </c:extLst>
            </c:dLbl>
            <c:dLbl>
              <c:idx val="6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A73C-4BE4-B75D-E10ECF09D2C8}"/>
                </c:ext>
              </c:extLst>
            </c:dLbl>
            <c:dLbl>
              <c:idx val="7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A73C-4BE4-B75D-E10ECF09D2C8}"/>
                </c:ext>
              </c:extLst>
            </c:dLbl>
            <c:dLbl>
              <c:idx val="7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A73C-4BE4-B75D-E10ECF09D2C8}"/>
                </c:ext>
              </c:extLst>
            </c:dLbl>
            <c:dLbl>
              <c:idx val="72"/>
              <c:layout>
                <c:manualLayout>
                  <c:x val="-7.3801223211485648E-2"/>
                  <c:y val="-0.1350375398385241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A73C-4BE4-B75D-E10ECF09D2C8}"/>
                </c:ext>
              </c:extLst>
            </c:dLbl>
            <c:dLbl>
              <c:idx val="7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A73C-4BE4-B75D-E10ECF09D2C8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Φεβ-23</c:v>
                </c:pt>
                <c:pt idx="1">
                  <c:v>Μαρ-23 (1)</c:v>
                </c:pt>
                <c:pt idx="2">
                  <c:v>Μαρ-23 (2)</c:v>
                </c:pt>
                <c:pt idx="3">
                  <c:v>Απρ-23 (1)</c:v>
                </c:pt>
                <c:pt idx="4">
                  <c:v>Απρ-23 (2)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18</c:v>
                </c:pt>
                <c:pt idx="1">
                  <c:v>22</c:v>
                </c:pt>
                <c:pt idx="2">
                  <c:v>21</c:v>
                </c:pt>
                <c:pt idx="3">
                  <c:v>17</c:v>
                </c:pt>
                <c:pt idx="4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2-A73C-4BE4-B75D-E10ECF09D2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1351944"/>
        <c:axId val="331354896"/>
      </c:lineChart>
      <c:catAx>
        <c:axId val="331351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354896"/>
        <c:crosses val="autoZero"/>
        <c:auto val="1"/>
        <c:lblAlgn val="ctr"/>
        <c:lblOffset val="100"/>
        <c:noMultiLvlLbl val="1"/>
      </c:catAx>
      <c:valAx>
        <c:axId val="331354896"/>
        <c:scaling>
          <c:orientation val="minMax"/>
          <c:max val="10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33135194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8393643691666129"/>
          <c:y val="0.86618894196941076"/>
          <c:w val="0.21787492186614507"/>
          <c:h val="0.116174128800503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Διαχρονικά</a:t>
            </a:r>
            <a:r>
              <a:rPr lang="el-GR" sz="1200" baseline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στοιχεία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>
        <c:manualLayout>
          <c:xMode val="edge"/>
          <c:yMode val="edge"/>
          <c:x val="0.40869599874890655"/>
          <c:y val="5.344524009116832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664612658620995E-2"/>
          <c:y val="0.11750209572673743"/>
          <c:w val="0.92770682321050557"/>
          <c:h val="0.6350927338039881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Προς τη σωστή</c:v>
                </c:pt>
              </c:strCache>
            </c:strRef>
          </c:tx>
          <c:spPr>
            <a:ln w="22225" cap="rnd">
              <a:solidFill>
                <a:srgbClr val="3399FF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552D-48F6-8837-481C8CADD869}"/>
              </c:ext>
            </c:extLst>
          </c:dPt>
          <c:dPt>
            <c:idx val="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552D-48F6-8837-481C8CADD869}"/>
              </c:ext>
            </c:extLst>
          </c:dPt>
          <c:dPt>
            <c:idx val="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2-552D-48F6-8837-481C8CADD869}"/>
              </c:ext>
            </c:extLst>
          </c:dPt>
          <c:dPt>
            <c:idx val="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3-552D-48F6-8837-481C8CADD869}"/>
              </c:ext>
            </c:extLst>
          </c:dPt>
          <c:dLbls>
            <c:dLbl>
              <c:idx val="0"/>
              <c:layout>
                <c:manualLayout>
                  <c:x val="-2.3942961990862252E-2"/>
                  <c:y val="9.18390794240092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52D-48F6-8837-481C8CADD869}"/>
                </c:ext>
              </c:extLst>
            </c:dLbl>
            <c:dLbl>
              <c:idx val="1"/>
              <c:layout>
                <c:manualLayout>
                  <c:x val="-2.8572591620491881E-2"/>
                  <c:y val="6.8950835330798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52D-48F6-8837-481C8CADD869}"/>
                </c:ext>
              </c:extLst>
            </c:dLbl>
            <c:dLbl>
              <c:idx val="2"/>
              <c:layout>
                <c:manualLayout>
                  <c:x val="-2.2399752114319042E-2"/>
                  <c:y val="6.32287743074953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52D-48F6-8837-481C8CADD869}"/>
                </c:ext>
              </c:extLst>
            </c:dLbl>
            <c:dLbl>
              <c:idx val="3"/>
              <c:layout>
                <c:manualLayout>
                  <c:x val="-3.4745431126664839E-2"/>
                  <c:y val="9.17214152889497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52D-48F6-8837-481C8CADD869}"/>
                </c:ext>
              </c:extLst>
            </c:dLbl>
            <c:dLbl>
              <c:idx val="4"/>
              <c:layout>
                <c:manualLayout>
                  <c:x val="-3.1659011373578301E-2"/>
                  <c:y val="0.1261714455638257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9C85-4973-B6AC-48C05735D2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Φεβ-23</c:v>
                </c:pt>
                <c:pt idx="1">
                  <c:v>Μαρ-23 (1)</c:v>
                </c:pt>
                <c:pt idx="2">
                  <c:v>Μαρ-23 (2)</c:v>
                </c:pt>
                <c:pt idx="3">
                  <c:v>Απρ-23 (1)</c:v>
                </c:pt>
                <c:pt idx="4">
                  <c:v>Απρ-23 (2)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39</c:v>
                </c:pt>
                <c:pt idx="1">
                  <c:v>26</c:v>
                </c:pt>
                <c:pt idx="2">
                  <c:v>30</c:v>
                </c:pt>
                <c:pt idx="3">
                  <c:v>37</c:v>
                </c:pt>
                <c:pt idx="4">
                  <c:v>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52D-48F6-8837-481C8CADD86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Προς τη λάθος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Φεβ-23</c:v>
                </c:pt>
                <c:pt idx="1">
                  <c:v>Μαρ-23 (1)</c:v>
                </c:pt>
                <c:pt idx="2">
                  <c:v>Μαρ-23 (2)</c:v>
                </c:pt>
                <c:pt idx="3">
                  <c:v>Απρ-23 (1)</c:v>
                </c:pt>
                <c:pt idx="4">
                  <c:v>Απρ-23 (2)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53</c:v>
                </c:pt>
                <c:pt idx="1">
                  <c:v>68</c:v>
                </c:pt>
                <c:pt idx="2">
                  <c:v>63</c:v>
                </c:pt>
                <c:pt idx="3">
                  <c:v>56</c:v>
                </c:pt>
                <c:pt idx="4">
                  <c:v>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552D-48F6-8837-481C8CADD8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1351944"/>
        <c:axId val="331354896"/>
      </c:lineChart>
      <c:catAx>
        <c:axId val="331351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354896"/>
        <c:crosses val="autoZero"/>
        <c:auto val="1"/>
        <c:lblAlgn val="ctr"/>
        <c:lblOffset val="100"/>
        <c:noMultiLvlLbl val="1"/>
      </c:catAx>
      <c:valAx>
        <c:axId val="331354896"/>
        <c:scaling>
          <c:orientation val="minMax"/>
          <c:max val="80"/>
          <c:min val="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33135194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Σύνολο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906971228558875"/>
          <c:y val="9.0270272999969703E-2"/>
          <c:w val="0.68356474664285882"/>
          <c:h val="0.8442279561530199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Απρ-23 (2)</c:v>
                </c:pt>
              </c:strCache>
            </c:strRef>
          </c:tx>
          <c:spPr>
            <a:solidFill>
              <a:srgbClr val="3399FF">
                <a:alpha val="7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Ακρίβεια</c:v>
                </c:pt>
                <c:pt idx="1">
                  <c:v>Οικονομία</c:v>
                </c:pt>
                <c:pt idx="2">
                  <c:v>Ανεργία</c:v>
                </c:pt>
                <c:pt idx="3">
                  <c:v>Πολιτικοί-Πολιτικό σύστημα</c:v>
                </c:pt>
                <c:pt idx="4">
                  <c:v>Εξωτερική πολιτική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27</c:v>
                </c:pt>
                <c:pt idx="1">
                  <c:v>26</c:v>
                </c:pt>
                <c:pt idx="2">
                  <c:v>8</c:v>
                </c:pt>
                <c:pt idx="3">
                  <c:v>6.5</c:v>
                </c:pt>
                <c:pt idx="4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DA-4098-93E7-E2C084853A0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Απρ-23 (1)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Ακρίβεια</c:v>
                </c:pt>
                <c:pt idx="1">
                  <c:v>Οικονομία</c:v>
                </c:pt>
                <c:pt idx="2">
                  <c:v>Ανεργία</c:v>
                </c:pt>
                <c:pt idx="3">
                  <c:v>Πολιτικοί-Πολιτικό σύστημα</c:v>
                </c:pt>
                <c:pt idx="4">
                  <c:v>Εξωτερική πολιτική</c:v>
                </c:pt>
              </c:strCache>
            </c:strRef>
          </c:cat>
          <c:val>
            <c:numRef>
              <c:f>Sheet1!$C$2:$C$6</c:f>
              <c:numCache>
                <c:formatCode>0</c:formatCode>
                <c:ptCount val="5"/>
                <c:pt idx="0">
                  <c:v>32</c:v>
                </c:pt>
                <c:pt idx="1">
                  <c:v>25</c:v>
                </c:pt>
                <c:pt idx="2">
                  <c:v>8</c:v>
                </c:pt>
                <c:pt idx="3">
                  <c:v>2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FF-4F9C-AC4F-5D8DAEB202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10722928"/>
        <c:axId val="510721288"/>
      </c:barChart>
      <c:catAx>
        <c:axId val="510722928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0721288"/>
        <c:crosses val="autoZero"/>
        <c:auto val="1"/>
        <c:lblAlgn val="ctr"/>
        <c:lblOffset val="100"/>
        <c:noMultiLvlLbl val="0"/>
      </c:catAx>
      <c:valAx>
        <c:axId val="510721288"/>
        <c:scaling>
          <c:orientation val="minMax"/>
          <c:max val="70"/>
        </c:scaling>
        <c:delete val="1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510722928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3616164436404052"/>
          <c:y val="0.81554161380046974"/>
          <c:w val="0.21573836344930045"/>
          <c:h val="0.1041780779127190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Σύνολο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1461104493655537E-2"/>
          <c:y val="0.23497097339848466"/>
          <c:w val="0.93167045278111482"/>
          <c:h val="0.617725833030821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Κυβέρνηση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EE79-4FA8-8ADE-2B743D62186D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EE79-4FA8-8ADE-2B743D62186D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15A-413E-8B10-3CBC9118499E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15A-413E-8B10-3CBC9118499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Θετική</c:v>
                </c:pt>
                <c:pt idx="1">
                  <c:v>Ούτε-ούτε (αυθ.)</c:v>
                </c:pt>
                <c:pt idx="2">
                  <c:v>Αρνητική</c:v>
                </c:pt>
                <c:pt idx="3">
                  <c:v>ΔΓ/ΔΑ (αυθ.)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37</c:v>
                </c:pt>
                <c:pt idx="1">
                  <c:v>7</c:v>
                </c:pt>
                <c:pt idx="2">
                  <c:v>55.5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79-4FA8-8ADE-2B743D62186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Αξ. Αντιπολίτευση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2.112386443635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A0B-4EB1-997D-7F95487D99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Θετική</c:v>
                </c:pt>
                <c:pt idx="1">
                  <c:v>Ούτε-ούτε (αυθ.)</c:v>
                </c:pt>
                <c:pt idx="2">
                  <c:v>Αρνητική</c:v>
                </c:pt>
                <c:pt idx="3">
                  <c:v>ΔΓ/ΔΑ (αυθ.)</c:v>
                </c:pt>
              </c:strCache>
            </c:strRef>
          </c:cat>
          <c:val>
            <c:numRef>
              <c:f>Sheet1!$C$2:$C$5</c:f>
              <c:numCache>
                <c:formatCode>0</c:formatCode>
                <c:ptCount val="4"/>
                <c:pt idx="0">
                  <c:v>20.100000000000001</c:v>
                </c:pt>
                <c:pt idx="1">
                  <c:v>6.3</c:v>
                </c:pt>
                <c:pt idx="2">
                  <c:v>71.599999999999994</c:v>
                </c:pt>
                <c:pt idx="3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28-48D6-8542-6671887FE1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331351944"/>
        <c:axId val="331354896"/>
      </c:barChart>
      <c:catAx>
        <c:axId val="331351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354896"/>
        <c:crosses val="autoZero"/>
        <c:auto val="1"/>
        <c:lblAlgn val="ctr"/>
        <c:lblOffset val="100"/>
        <c:noMultiLvlLbl val="0"/>
      </c:catAx>
      <c:valAx>
        <c:axId val="331354896"/>
        <c:scaling>
          <c:orientation val="minMax"/>
          <c:max val="90"/>
          <c:min val="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crossAx val="33135194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568918174513613"/>
          <c:y val="0.13599768430687628"/>
          <c:w val="0.52528395045827381"/>
          <c:h val="0.104356880204818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Διαχρονικά στοιχεία-Θετική Αξιολόγηση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>
        <c:manualLayout>
          <c:xMode val="edge"/>
          <c:yMode val="edge"/>
          <c:x val="0.33035426038730581"/>
          <c:y val="3.1685796654528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5426512224296274E-2"/>
          <c:y val="0.16505680365160097"/>
          <c:w val="0.95168962677383706"/>
          <c:h val="0.5671495631975709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Κυβέρνηση</c:v>
                </c:pt>
              </c:strCache>
            </c:strRef>
          </c:tx>
          <c:spPr>
            <a:ln w="22225" cap="rnd">
              <a:solidFill>
                <a:srgbClr val="3399FF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4308-4A54-9D60-13988E815D37}"/>
              </c:ext>
            </c:extLst>
          </c:dPt>
          <c:dPt>
            <c:idx val="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4308-4A54-9D60-13988E815D37}"/>
              </c:ext>
            </c:extLst>
          </c:dPt>
          <c:dPt>
            <c:idx val="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2-4308-4A54-9D60-13988E815D37}"/>
              </c:ext>
            </c:extLst>
          </c:dPt>
          <c:dPt>
            <c:idx val="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3-4308-4A54-9D60-13988E815D37}"/>
              </c:ext>
            </c:extLst>
          </c:dPt>
          <c:dLbls>
            <c:dLbl>
              <c:idx val="15"/>
              <c:layout>
                <c:manualLayout>
                  <c:x val="-3.2059025790383347E-2"/>
                  <c:y val="5.55015206688799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308-4A54-9D60-13988E815D37}"/>
                </c:ext>
              </c:extLst>
            </c:dLbl>
            <c:dLbl>
              <c:idx val="16"/>
              <c:layout>
                <c:manualLayout>
                  <c:x val="-3.4291548477735946E-2"/>
                  <c:y val="5.55015206688799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308-4A54-9D60-13988E815D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3399FF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Φεβ-23</c:v>
                </c:pt>
                <c:pt idx="1">
                  <c:v>Μαρ-23 (1)</c:v>
                </c:pt>
                <c:pt idx="2">
                  <c:v>Μαρ-23 (2)</c:v>
                </c:pt>
                <c:pt idx="3">
                  <c:v>Απρ-23 (1)</c:v>
                </c:pt>
                <c:pt idx="4">
                  <c:v>Απρ-23 (2)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40</c:v>
                </c:pt>
                <c:pt idx="1">
                  <c:v>32</c:v>
                </c:pt>
                <c:pt idx="2">
                  <c:v>33</c:v>
                </c:pt>
                <c:pt idx="3">
                  <c:v>36</c:v>
                </c:pt>
                <c:pt idx="4">
                  <c:v>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308-4A54-9D60-13988E815D3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Αξ. Αντιπολίτευση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2286337964595684E-2"/>
                  <c:y val="5.79193076695012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1CC-4DF1-BF9E-D8A8F9371BC3}"/>
                </c:ext>
              </c:extLst>
            </c:dLbl>
            <c:dLbl>
              <c:idx val="1"/>
              <c:layout>
                <c:manualLayout>
                  <c:x val="-2.4828989187025311E-2"/>
                  <c:y val="6.32002737785894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1CC-4DF1-BF9E-D8A8F9371BC3}"/>
                </c:ext>
              </c:extLst>
            </c:dLbl>
            <c:dLbl>
              <c:idx val="2"/>
              <c:layout>
                <c:manualLayout>
                  <c:x val="-2.1015012353380869E-2"/>
                  <c:y val="4.73573754513250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91CC-4DF1-BF9E-D8A8F9371BC3}"/>
                </c:ext>
              </c:extLst>
            </c:dLbl>
            <c:dLbl>
              <c:idx val="3"/>
              <c:layout>
                <c:manualLayout>
                  <c:x val="-2.9856553636897487E-2"/>
                  <c:y val="5.34576014240611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91CC-4DF1-BF9E-D8A8F9371BC3}"/>
                </c:ext>
              </c:extLst>
            </c:dLbl>
            <c:dLbl>
              <c:idx val="4"/>
              <c:layout>
                <c:manualLayout>
                  <c:x val="-2.610031479824031E-2"/>
                  <c:y val="5.79193076695012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91CC-4DF1-BF9E-D8A8F9371BC3}"/>
                </c:ext>
              </c:extLst>
            </c:dLbl>
            <c:dLbl>
              <c:idx val="15"/>
              <c:layout>
                <c:manualLayout>
                  <c:x val="-3.2059025790383347E-2"/>
                  <c:y val="-0.1371606893698922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308-4A54-9D60-13988E815D37}"/>
                </c:ext>
              </c:extLst>
            </c:dLbl>
            <c:dLbl>
              <c:idx val="16"/>
              <c:layout>
                <c:manualLayout>
                  <c:x val="-3.4291548477735946E-2"/>
                  <c:y val="-7.72769846389939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308-4A54-9D60-13988E815D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Φεβ-23</c:v>
                </c:pt>
                <c:pt idx="1">
                  <c:v>Μαρ-23 (1)</c:v>
                </c:pt>
                <c:pt idx="2">
                  <c:v>Μαρ-23 (2)</c:v>
                </c:pt>
                <c:pt idx="3">
                  <c:v>Απρ-23 (1)</c:v>
                </c:pt>
                <c:pt idx="4">
                  <c:v>Απρ-23 (2)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19</c:v>
                </c:pt>
                <c:pt idx="1">
                  <c:v>16</c:v>
                </c:pt>
                <c:pt idx="2">
                  <c:v>17</c:v>
                </c:pt>
                <c:pt idx="3">
                  <c:v>19</c:v>
                </c:pt>
                <c:pt idx="4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4308-4A54-9D60-13988E815D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1351944"/>
        <c:axId val="331354896"/>
      </c:lineChart>
      <c:catAx>
        <c:axId val="331351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354896"/>
        <c:crosses val="autoZero"/>
        <c:auto val="1"/>
        <c:lblAlgn val="ctr"/>
        <c:lblOffset val="100"/>
        <c:noMultiLvlLbl val="1"/>
      </c:catAx>
      <c:valAx>
        <c:axId val="331354896"/>
        <c:scaling>
          <c:orientation val="minMax"/>
          <c:max val="10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33135194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/>
              <a:t>Σύνολο</a:t>
            </a:r>
            <a:endParaRPr lang="en-US" sz="12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2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9A4F-4D58-A0A0-EA779306130C}"/>
              </c:ext>
            </c:extLst>
          </c:dPt>
          <c:dPt>
            <c:idx val="1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9A4F-4D58-A0A0-EA779306130C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A4F-4D58-A0A0-EA779306130C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A4F-4D58-A0A0-EA779306130C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F0E-4772-91F0-812C06CD2A9A}"/>
              </c:ext>
            </c:extLst>
          </c:dPt>
          <c:dLbls>
            <c:dLbl>
              <c:idx val="2"/>
              <c:layout>
                <c:manualLayout>
                  <c:x val="-4.503346482868667E-3"/>
                  <c:y val="-4.76656051373764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A4F-4D58-A0A0-EA77930613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Πολύ</c:v>
                </c:pt>
                <c:pt idx="1">
                  <c:v>Αρκετά</c:v>
                </c:pt>
                <c:pt idx="2">
                  <c:v>Όχι και τόσο</c:v>
                </c:pt>
                <c:pt idx="3">
                  <c:v>Καθόλου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54</c:v>
                </c:pt>
                <c:pt idx="1">
                  <c:v>28</c:v>
                </c:pt>
                <c:pt idx="2">
                  <c:v>10</c:v>
                </c:pt>
                <c:pt idx="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4F-4D58-A0A0-EA77930613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137218799"/>
        <c:axId val="137229615"/>
      </c:barChart>
      <c:catAx>
        <c:axId val="13721879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229615"/>
        <c:crosses val="autoZero"/>
        <c:auto val="1"/>
        <c:lblAlgn val="ctr"/>
        <c:lblOffset val="100"/>
        <c:noMultiLvlLbl val="0"/>
      </c:catAx>
      <c:valAx>
        <c:axId val="137229615"/>
        <c:scaling>
          <c:orientation val="minMax"/>
          <c:max val="8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crossAx val="137218799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Ανά</a:t>
            </a:r>
            <a:r>
              <a:rPr lang="el-GR" sz="1200" baseline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γενιές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4768427612630303E-2"/>
          <c:y val="0.16625274660840153"/>
          <c:w val="0.95046314477473937"/>
          <c:h val="0.560190842992753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Πολύ/Αρκετά</c:v>
                </c:pt>
              </c:strCache>
            </c:strRef>
          </c:tx>
          <c:spPr>
            <a:ln w="22225" cap="rnd">
              <a:solidFill>
                <a:schemeClr val="bg2">
                  <a:lumMod val="25000"/>
                </a:schemeClr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F908-49DD-9786-35478B868E28}"/>
              </c:ext>
            </c:extLst>
          </c:dPt>
          <c:dPt>
            <c:idx val="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F908-49DD-9786-35478B868E28}"/>
              </c:ext>
            </c:extLst>
          </c:dPt>
          <c:dPt>
            <c:idx val="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2-F908-49DD-9786-35478B868E28}"/>
              </c:ext>
            </c:extLst>
          </c:dPt>
          <c:dPt>
            <c:idx val="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3-F908-49DD-9786-35478B868E28}"/>
              </c:ext>
            </c:extLst>
          </c:dPt>
          <c:dLbls>
            <c:dLbl>
              <c:idx val="0"/>
              <c:layout>
                <c:manualLayout>
                  <c:x val="-2.1700117897348055E-2"/>
                  <c:y val="6.50916954646364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908-49DD-9786-35478B868E28}"/>
                </c:ext>
              </c:extLst>
            </c:dLbl>
            <c:dLbl>
              <c:idx val="1"/>
              <c:layout>
                <c:manualLayout>
                  <c:x val="-3.3830404781500033E-2"/>
                  <c:y val="0.103935858317828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908-49DD-9786-35478B868E28}"/>
                </c:ext>
              </c:extLst>
            </c:dLbl>
            <c:dLbl>
              <c:idx val="2"/>
              <c:layout>
                <c:manualLayout>
                  <c:x val="-3.824771957344706E-2"/>
                  <c:y val="5.68506520717970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602423942944981E-2"/>
                      <c:h val="5.916667153941959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F908-49DD-9786-35478B868E28}"/>
                </c:ext>
              </c:extLst>
            </c:dLbl>
            <c:dLbl>
              <c:idx val="3"/>
              <c:layout>
                <c:manualLayout>
                  <c:x val="-3.532133799152342E-2"/>
                  <c:y val="6.65898233529607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908-49DD-9786-35478B868E28}"/>
                </c:ext>
              </c:extLst>
            </c:dLbl>
            <c:dLbl>
              <c:idx val="4"/>
              <c:layout>
                <c:manualLayout>
                  <c:x val="-4.5701915430978783E-2"/>
                  <c:y val="6.69805978348084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908-49DD-9786-35478B868E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2">
                        <a:lumMod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Generation Z (17-26 ετών)</c:v>
                </c:pt>
                <c:pt idx="1">
                  <c:v>Millennials (27-42 ετών)</c:v>
                </c:pt>
                <c:pt idx="2">
                  <c:v>Generation X (43-58 ετών)</c:v>
                </c:pt>
                <c:pt idx="3">
                  <c:v>Boomers (59-77 ετών)</c:v>
                </c:pt>
                <c:pt idx="4">
                  <c:v>Silent (78+ ετών)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79.900000000000006</c:v>
                </c:pt>
                <c:pt idx="1">
                  <c:v>80.599999999999994</c:v>
                </c:pt>
                <c:pt idx="2">
                  <c:v>80.7</c:v>
                </c:pt>
                <c:pt idx="3">
                  <c:v>85.7</c:v>
                </c:pt>
                <c:pt idx="4">
                  <c:v>85.5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908-49DD-9786-35478B868E2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Καθόλου</c:v>
                </c:pt>
              </c:strCache>
            </c:strRef>
          </c:tx>
          <c:spPr>
            <a:ln w="2222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6537088748016401E-2"/>
                  <c:y val="-4.80933405060256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F908-49DD-9786-35478B868E28}"/>
                </c:ext>
              </c:extLst>
            </c:dLbl>
            <c:dLbl>
              <c:idx val="1"/>
              <c:layout>
                <c:manualLayout>
                  <c:x val="-2.2290847145971009E-2"/>
                  <c:y val="-7.34410568193561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908-49DD-9786-35478B868E28}"/>
                </c:ext>
              </c:extLst>
            </c:dLbl>
            <c:dLbl>
              <c:idx val="2"/>
              <c:layout>
                <c:manualLayout>
                  <c:x val="-2.336494583971617E-2"/>
                  <c:y val="-4.37956910808106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F908-49DD-9786-35478B868E28}"/>
                </c:ext>
              </c:extLst>
            </c:dLbl>
            <c:dLbl>
              <c:idx val="3"/>
              <c:layout>
                <c:manualLayout>
                  <c:x val="-7.5011379437959092E-3"/>
                  <c:y val="-3.02391273648313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F908-49DD-9786-35478B868E28}"/>
                </c:ext>
              </c:extLst>
            </c:dLbl>
            <c:dLbl>
              <c:idx val="4"/>
              <c:layout>
                <c:manualLayout>
                  <c:x val="-3.4696719734692377E-2"/>
                  <c:y val="-3.44259588440790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F908-49DD-9786-35478B868E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Generation Z (17-26 ετών)</c:v>
                </c:pt>
                <c:pt idx="1">
                  <c:v>Millennials (27-42 ετών)</c:v>
                </c:pt>
                <c:pt idx="2">
                  <c:v>Generation X (43-58 ετών)</c:v>
                </c:pt>
                <c:pt idx="3">
                  <c:v>Boomers (59-77 ετών)</c:v>
                </c:pt>
                <c:pt idx="4">
                  <c:v>Silent (78+ ετών)</c:v>
                </c:pt>
              </c:strCache>
            </c:strRef>
          </c:cat>
          <c:val>
            <c:numRef>
              <c:f>Sheet1!$C$2:$C$6</c:f>
              <c:numCache>
                <c:formatCode>0</c:formatCode>
                <c:ptCount val="5"/>
                <c:pt idx="0">
                  <c:v>2.7</c:v>
                </c:pt>
                <c:pt idx="1">
                  <c:v>7.7</c:v>
                </c:pt>
                <c:pt idx="2">
                  <c:v>10.4</c:v>
                </c:pt>
                <c:pt idx="3">
                  <c:v>7.7</c:v>
                </c:pt>
                <c:pt idx="4">
                  <c:v>8.1999999999999993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F908-49DD-9786-35478B868E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1351944"/>
        <c:axId val="331354896"/>
      </c:lineChart>
      <c:catAx>
        <c:axId val="331351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354896"/>
        <c:crosses val="autoZero"/>
        <c:auto val="0"/>
        <c:lblAlgn val="ctr"/>
        <c:lblOffset val="100"/>
        <c:noMultiLvlLbl val="0"/>
      </c:catAx>
      <c:valAx>
        <c:axId val="331354896"/>
        <c:scaling>
          <c:orientation val="minMax"/>
          <c:max val="10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crossAx val="33135194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0734089309942"/>
          <c:y val="0.89667457978398724"/>
          <c:w val="0.44668179757086995"/>
          <c:h val="0.103325287077587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Διαχρονικά στοιχεία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1.9400622153094099E-2"/>
          <c:y val="0.15595552360678794"/>
          <c:w val="0.96119875569381175"/>
          <c:h val="0.5475929916302534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Υπέρ των αυτοδύναμων Κυβερνήσεων </c:v>
                </c:pt>
              </c:strCache>
            </c:strRef>
          </c:tx>
          <c:spPr>
            <a:ln w="22225" cap="rnd">
              <a:solidFill>
                <a:srgbClr val="3399FF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98B0-474A-BF28-595332C819BC}"/>
              </c:ext>
            </c:extLst>
          </c:dPt>
          <c:dPt>
            <c:idx val="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3-98B0-474A-BF28-595332C819BC}"/>
              </c:ext>
            </c:extLst>
          </c:dPt>
          <c:dPt>
            <c:idx val="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5-98B0-474A-BF28-595332C819BC}"/>
              </c:ext>
            </c:extLst>
          </c:dPt>
          <c:dPt>
            <c:idx val="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7-98B0-474A-BF28-595332C819BC}"/>
              </c:ext>
            </c:extLst>
          </c:dPt>
          <c:dLbls>
            <c:dLbl>
              <c:idx val="0"/>
              <c:layout>
                <c:manualLayout>
                  <c:x val="-2.5600072214198421E-2"/>
                  <c:y val="-4.99520623615219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8B0-474A-BF28-595332C819BC}"/>
                </c:ext>
              </c:extLst>
            </c:dLbl>
            <c:dLbl>
              <c:idx val="1"/>
              <c:layout>
                <c:manualLayout>
                  <c:x val="-2.7582907454727253E-2"/>
                  <c:y val="8.89480056986248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8B0-474A-BF28-595332C819BC}"/>
                </c:ext>
              </c:extLst>
            </c:dLbl>
            <c:dLbl>
              <c:idx val="2"/>
              <c:layout>
                <c:manualLayout>
                  <c:x val="-4.3237001444283968E-2"/>
                  <c:y val="0.1045957548895956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8B0-474A-BF28-595332C819BC}"/>
                </c:ext>
              </c:extLst>
            </c:dLbl>
            <c:dLbl>
              <c:idx val="3"/>
              <c:layout>
                <c:manualLayout>
                  <c:x val="-7.1456088212420971E-2"/>
                  <c:y val="-9.41085815761269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98B0-474A-BF28-595332C819BC}"/>
                </c:ext>
              </c:extLst>
            </c:dLbl>
            <c:dLbl>
              <c:idx val="4"/>
              <c:layout>
                <c:manualLayout>
                  <c:x val="-3.2873986223752913E-2"/>
                  <c:y val="-6.50708894670186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DD32-42F1-9528-568A7D0B5E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5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Φεβ-23</c:v>
                </c:pt>
                <c:pt idx="1">
                  <c:v>Μαρ-23 (1)</c:v>
                </c:pt>
                <c:pt idx="2">
                  <c:v>Μαρ-23 (2)</c:v>
                </c:pt>
                <c:pt idx="3">
                  <c:v>Απρ-23 (1)</c:v>
                </c:pt>
                <c:pt idx="4">
                  <c:v>Απρ-23 (2)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52</c:v>
                </c:pt>
                <c:pt idx="1">
                  <c:v>46</c:v>
                </c:pt>
                <c:pt idx="2">
                  <c:v>48</c:v>
                </c:pt>
                <c:pt idx="3">
                  <c:v>51</c:v>
                </c:pt>
                <c:pt idx="4">
                  <c:v>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98B0-474A-BF28-595332C819B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Υπέρ των Κυβερνήσεων συνεργασίας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7.4983474058437957E-2"/>
                  <c:y val="0.1272259709870807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5FC-4BCF-83A2-A225275B1580}"/>
                </c:ext>
              </c:extLst>
            </c:dLbl>
            <c:dLbl>
              <c:idx val="1"/>
              <c:layout>
                <c:manualLayout>
                  <c:x val="-4.801049883346295E-2"/>
                  <c:y val="-0.12788744955248069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57AE-4100-A0B6-E392291C3CB5}"/>
                </c:ext>
              </c:extLst>
            </c:dLbl>
            <c:dLbl>
              <c:idx val="2"/>
              <c:layout>
                <c:manualLayout>
                  <c:x val="-6.969239528941229E-2"/>
                  <c:y val="-7.69979303804675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C74C-4121-AF98-986775884768}"/>
                </c:ext>
              </c:extLst>
            </c:dLbl>
            <c:dLbl>
              <c:idx val="3"/>
              <c:layout>
                <c:manualLayout>
                  <c:x val="-4.1473308521275412E-2"/>
                  <c:y val="0.1051477113797782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74C-4121-AF98-986775884768}"/>
                </c:ext>
              </c:extLst>
            </c:dLbl>
            <c:dLbl>
              <c:idx val="4"/>
              <c:layout>
                <c:manualLayout>
                  <c:x val="-5.5779635596045013E-2"/>
                  <c:y val="0.12601253593149819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57AE-4100-A0B6-E392291C3C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Φεβ-23</c:v>
                </c:pt>
                <c:pt idx="1">
                  <c:v>Μαρ-23 (1)</c:v>
                </c:pt>
                <c:pt idx="2">
                  <c:v>Μαρ-23 (2)</c:v>
                </c:pt>
                <c:pt idx="3">
                  <c:v>Απρ-23 (1)</c:v>
                </c:pt>
                <c:pt idx="4">
                  <c:v>Απρ-23 (2)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46</c:v>
                </c:pt>
                <c:pt idx="1">
                  <c:v>51</c:v>
                </c:pt>
                <c:pt idx="2">
                  <c:v>49</c:v>
                </c:pt>
                <c:pt idx="3">
                  <c:v>48</c:v>
                </c:pt>
                <c:pt idx="4">
                  <c:v>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98B0-474A-BF28-595332C819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1351944"/>
        <c:axId val="331354896"/>
      </c:lineChart>
      <c:catAx>
        <c:axId val="331351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354896"/>
        <c:crosses val="autoZero"/>
        <c:auto val="1"/>
        <c:lblAlgn val="ctr"/>
        <c:lblOffset val="100"/>
        <c:noMultiLvlLbl val="1"/>
      </c:catAx>
      <c:valAx>
        <c:axId val="331354896"/>
        <c:scaling>
          <c:orientation val="minMax"/>
          <c:max val="10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33135194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>
                <a:solidFill>
                  <a:schemeClr val="tx1">
                    <a:lumMod val="75000"/>
                    <a:lumOff val="25000"/>
                  </a:schemeClr>
                </a:solidFill>
              </a:rPr>
              <a:t>Σύνολο</a:t>
            </a:r>
            <a:endParaRPr lang="en-US" sz="120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view3D>
      <c:rotX val="30"/>
      <c:rotY val="207"/>
      <c:depthPercent val="100"/>
      <c:rAngAx val="0"/>
      <c:perspective val="5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6779549107764401E-2"/>
          <c:y val="0.28925501156308464"/>
          <c:w val="0.97322045089223563"/>
          <c:h val="0.68114563485514534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0"/>
            <c:bubble3D val="0"/>
            <c:spPr>
              <a:solidFill>
                <a:srgbClr val="3399FF">
                  <a:alpha val="70000"/>
                </a:srgbClr>
              </a:soli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F5B-4514-8C58-D4EB8475DDEC}"/>
              </c:ext>
            </c:extLst>
          </c:dPt>
          <c:dPt>
            <c:idx val="1"/>
            <c:bubble3D val="0"/>
            <c:spPr>
              <a:solidFill>
                <a:schemeClr val="accent2">
                  <a:alpha val="70000"/>
                </a:schemeClr>
              </a:soli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F5B-4514-8C58-D4EB8475DDEC}"/>
              </c:ext>
            </c:extLst>
          </c:dPt>
          <c:dPt>
            <c:idx val="2"/>
            <c:bubble3D val="0"/>
            <c:spPr>
              <a:solidFill>
                <a:schemeClr val="bg1">
                  <a:lumMod val="50000"/>
                  <a:alpha val="70000"/>
                </a:schemeClr>
              </a:soli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F5B-4514-8C58-D4EB8475DDEC}"/>
              </c:ext>
            </c:extLst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F5B-4514-8C58-D4EB8475DDEC}"/>
              </c:ext>
            </c:extLst>
          </c:dPt>
          <c:dLbls>
            <c:dLbl>
              <c:idx val="0"/>
              <c:layout>
                <c:manualLayout>
                  <c:x val="1.623764729376061E-2"/>
                  <c:y val="-6.8639071009556948E-2"/>
                </c:manualLayout>
              </c:layout>
              <c:tx>
                <c:rich>
                  <a:bodyPr/>
                  <a:lstStyle/>
                  <a:p>
                    <a:fld id="{BF6C1B4E-1631-4CDF-8800-2A7662164037}" type="CATEGORYNAME">
                      <a:rPr lang="el-GR" smtClean="0"/>
                      <a:pPr/>
                      <a:t>[CATEGORY NAME]</a:t>
                    </a:fld>
                    <a:fld id="{BCA138C4-9A7C-499E-81AD-8994559B5E75}" type="VALUE">
                      <a:rPr lang="el-GR" baseline="0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F5B-4514-8C58-D4EB8475DDEC}"/>
                </c:ext>
              </c:extLst>
            </c:dLbl>
            <c:dLbl>
              <c:idx val="1"/>
              <c:layout>
                <c:manualLayout>
                  <c:x val="-3.0393247445079943E-2"/>
                  <c:y val="-0.44929239065436988"/>
                </c:manualLayout>
              </c:layout>
              <c:tx>
                <c:rich>
                  <a:bodyPr/>
                  <a:lstStyle/>
                  <a:p>
                    <a:fld id="{2484630A-22D5-456E-97A1-73502B313FA3}" type="CATEGORYNAME">
                      <a:rPr lang="el-GR" smtClean="0"/>
                      <a:pPr/>
                      <a:t>[CATEGORY NAME]</a:t>
                    </a:fld>
                    <a:r>
                      <a:rPr lang="el-GR" baseline="0" dirty="0"/>
                      <a:t> </a:t>
                    </a:r>
                    <a:fld id="{0884FEE0-DB3D-48EB-8296-9C2976C1CD4C}" type="VALUE">
                      <a:rPr lang="el-GR" baseline="0"/>
                      <a:pPr/>
                      <a:t>[VALUE]</a:t>
                    </a:fld>
                    <a:endParaRPr lang="el-GR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F5B-4514-8C58-D4EB8475DDEC}"/>
                </c:ext>
              </c:extLst>
            </c:dLbl>
            <c:dLbl>
              <c:idx val="2"/>
              <c:layout>
                <c:manualLayout>
                  <c:x val="-9.1502315495184075E-2"/>
                  <c:y val="-1.5729653150324287E-2"/>
                </c:manualLayout>
              </c:layout>
              <c:tx>
                <c:rich>
                  <a:bodyPr/>
                  <a:lstStyle/>
                  <a:p>
                    <a:fld id="{CF14B373-6E63-4F10-8F57-2DAD271554FF}" type="CATEGORYNAME">
                      <a:rPr lang="el-GR" smtClean="0"/>
                      <a:pPr/>
                      <a:t>[CATEGORY NAME]</a:t>
                    </a:fld>
                    <a:endParaRPr lang="el-GR" dirty="0"/>
                  </a:p>
                  <a:p>
                    <a:r>
                      <a:rPr lang="el-GR" baseline="0" dirty="0"/>
                      <a:t> </a:t>
                    </a:r>
                    <a:fld id="{F39403B4-567A-462C-B3DB-7AD100C88C2C}" type="VALUE">
                      <a:rPr lang="el-GR" baseline="0"/>
                      <a:pPr/>
                      <a:t>[VALUE]</a:t>
                    </a:fld>
                    <a:endParaRPr lang="el-GR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F5B-4514-8C58-D4EB8475DD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Υπέρ των αυτοδύναμων Κυβερνήσεων </c:v>
                </c:pt>
                <c:pt idx="1">
                  <c:v>Υπέρ των Κυβερνήσεων συνεργασίας</c:v>
                </c:pt>
                <c:pt idx="2">
                  <c:v>ΔΓ/ΔΑ (αυθ.)</c:v>
                </c:pt>
              </c:strCache>
            </c:strRef>
          </c:cat>
          <c:val>
            <c:numRef>
              <c:f>Sheet1!$B$2:$B$4</c:f>
              <c:numCache>
                <c:formatCode>0</c:formatCode>
                <c:ptCount val="3"/>
                <c:pt idx="0">
                  <c:v>50.6</c:v>
                </c:pt>
                <c:pt idx="1">
                  <c:v>47.1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F5B-4514-8C58-D4EB8475DD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7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67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67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0.6795</cdr:x>
      <cdr:y>0.17419</cdr:y>
    </cdr:from>
    <cdr:to>
      <cdr:x>0.98983</cdr:x>
      <cdr:y>0.24676</cdr:y>
    </cdr:to>
    <cdr:sp macro="" textlink="">
      <cdr:nvSpPr>
        <cdr:cNvPr id="10" name="TextBox 48">
          <a:extLst xmlns:a="http://schemas.openxmlformats.org/drawingml/2006/main">
            <a:ext uri="{FF2B5EF4-FFF2-40B4-BE49-F238E27FC236}">
              <a16:creationId xmlns:a16="http://schemas.microsoft.com/office/drawing/2014/main" id="{E049D10C-07CC-4B86-820F-1C1BD89FEA02}"/>
            </a:ext>
          </a:extLst>
        </cdr:cNvPr>
        <cdr:cNvSpPr txBox="1"/>
      </cdr:nvSpPr>
      <cdr:spPr>
        <a:xfrm xmlns:a="http://schemas.openxmlformats.org/drawingml/2006/main">
          <a:off x="8040464" y="664865"/>
          <a:ext cx="3672146" cy="27699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2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l-GR" sz="1200" b="1" dirty="0"/>
            <a:t>Απρίλιος 2023 (1)</a:t>
          </a:r>
        </a:p>
      </cdr:txBody>
    </cdr:sp>
  </cdr:relSizeAnchor>
  <cdr:relSizeAnchor xmlns:cdr="http://schemas.openxmlformats.org/drawingml/2006/chartDrawing">
    <cdr:from>
      <cdr:x>0.909</cdr:x>
      <cdr:y>0.75475</cdr:y>
    </cdr:from>
    <cdr:to>
      <cdr:x>0.95712</cdr:x>
      <cdr:y>0.75475</cdr:y>
    </cdr:to>
    <cdr:cxnSp macro="">
      <cdr:nvCxnSpPr>
        <cdr:cNvPr id="14" name="Straight Arrow Connector 13">
          <a:extLst xmlns:a="http://schemas.openxmlformats.org/drawingml/2006/main">
            <a:ext uri="{FF2B5EF4-FFF2-40B4-BE49-F238E27FC236}">
              <a16:creationId xmlns:a16="http://schemas.microsoft.com/office/drawing/2014/main" id="{8DD84CDD-3864-4409-91EE-2CDEB57C1572}"/>
            </a:ext>
          </a:extLst>
        </cdr:cNvPr>
        <cdr:cNvCxnSpPr/>
      </cdr:nvCxnSpPr>
      <cdr:spPr>
        <a:xfrm xmlns:a="http://schemas.openxmlformats.org/drawingml/2006/main">
          <a:off x="10756162" y="2880791"/>
          <a:ext cx="569402" cy="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headEnd type="arrow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0.87575</cdr:x>
      <cdr:y>0.26169</cdr:y>
    </cdr:from>
    <cdr:to>
      <cdr:x>0.99431</cdr:x>
      <cdr:y>0.38264</cdr:y>
    </cdr:to>
    <cdr:sp macro="" textlink="">
      <cdr:nvSpPr>
        <cdr:cNvPr id="10" name="TextBox 48">
          <a:extLst xmlns:a="http://schemas.openxmlformats.org/drawingml/2006/main">
            <a:ext uri="{FF2B5EF4-FFF2-40B4-BE49-F238E27FC236}">
              <a16:creationId xmlns:a16="http://schemas.microsoft.com/office/drawing/2014/main" id="{E049D10C-07CC-4B86-820F-1C1BD89FEA02}"/>
            </a:ext>
          </a:extLst>
        </cdr:cNvPr>
        <cdr:cNvSpPr txBox="1"/>
      </cdr:nvSpPr>
      <cdr:spPr>
        <a:xfrm xmlns:a="http://schemas.openxmlformats.org/drawingml/2006/main">
          <a:off x="10362730" y="998831"/>
          <a:ext cx="1402915" cy="461654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2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l-GR" sz="1200" b="1" dirty="0"/>
            <a:t>Βουλευτικές εκλογές 2019</a:t>
          </a:r>
        </a:p>
      </cdr:txBody>
    </cdr:sp>
  </cdr:relSizeAnchor>
  <cdr:relSizeAnchor xmlns:cdr="http://schemas.openxmlformats.org/drawingml/2006/chartDrawing">
    <cdr:from>
      <cdr:x>0.91146</cdr:x>
      <cdr:y>0.16374</cdr:y>
    </cdr:from>
    <cdr:to>
      <cdr:x>0.96217</cdr:x>
      <cdr:y>0.23631</cdr:y>
    </cdr:to>
    <cdr:sp macro="" textlink="">
      <cdr:nvSpPr>
        <cdr:cNvPr id="2" name="TextBox 6">
          <a:extLst xmlns:a="http://schemas.openxmlformats.org/drawingml/2006/main">
            <a:ext uri="{FF2B5EF4-FFF2-40B4-BE49-F238E27FC236}">
              <a16:creationId xmlns:a16="http://schemas.microsoft.com/office/drawing/2014/main" id="{98F27243-029C-6CF9-15D2-838B6424B5D1}"/>
            </a:ext>
          </a:extLst>
        </cdr:cNvPr>
        <cdr:cNvSpPr txBox="1"/>
      </cdr:nvSpPr>
      <cdr:spPr>
        <a:xfrm xmlns:a="http://schemas.openxmlformats.org/drawingml/2006/main">
          <a:off x="10785258" y="624969"/>
          <a:ext cx="600001" cy="276999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2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l-GR" sz="1200" b="1" dirty="0"/>
            <a:t>6,6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406D47-903E-4114-9673-A192FAAE32CE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53D79F-ED57-47F4-B136-1F38E2231A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9289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54C10-9FC8-467B-AD93-595092B016C6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C1944-5ED8-4FE4-A019-D7E58DFB89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712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9C1944-5ED8-4FE4-A019-D7E58DFB89E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56402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9C1944-5ED8-4FE4-A019-D7E58DFB89E0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733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9C1944-5ED8-4FE4-A019-D7E58DFB89E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8511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9C1944-5ED8-4FE4-A019-D7E58DFB89E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5552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9C1944-5ED8-4FE4-A019-D7E58DFB89E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39907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9C1944-5ED8-4FE4-A019-D7E58DFB89E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50055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9C1944-5ED8-4FE4-A019-D7E58DFB89E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34439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9C1944-5ED8-4FE4-A019-D7E58DFB89E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270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9C1944-5ED8-4FE4-A019-D7E58DFB89E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09963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9C1944-5ED8-4FE4-A019-D7E58DFB89E0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8653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526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8" y="44624"/>
            <a:ext cx="8352928" cy="10801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171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31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4139" y="2204864"/>
            <a:ext cx="4847861" cy="3312368"/>
          </a:xfrm>
        </p:spPr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2375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4139" y="2204864"/>
            <a:ext cx="4847861" cy="3312368"/>
          </a:xfrm>
        </p:spPr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6243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6804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0637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9226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2909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776" y="4797152"/>
            <a:ext cx="5020139" cy="1656184"/>
          </a:xfrm>
          <a:noFill/>
          <a:ln cap="sq">
            <a:noFill/>
            <a:miter lim="800000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9937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791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350" y="1484784"/>
            <a:ext cx="11713301" cy="4896544"/>
          </a:xfrm>
          <a:noFill/>
          <a:effectLst/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3340" y="116632"/>
            <a:ext cx="8352928" cy="1080120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2">
            <a:schemeClr val="accent1"/>
          </a:lnRef>
          <a:fillRef idx="100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>
              <a:defRPr lang="en-GB" dirty="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11184565" y="6453337"/>
            <a:ext cx="960107" cy="365125"/>
          </a:xfrm>
        </p:spPr>
        <p:txBody>
          <a:bodyPr/>
          <a:lstStyle>
            <a:lvl1pPr algn="ctr">
              <a:defRPr sz="1800"/>
            </a:lvl1pPr>
          </a:lstStyle>
          <a:p>
            <a:pPr>
              <a:spcBef>
                <a:spcPct val="0"/>
              </a:spcBef>
            </a:pPr>
            <a:fld id="{DE70D37E-C867-47FE-9F10-9260555C453A}" type="slidenum">
              <a:rPr lang="en-GB" smtClean="0"/>
              <a:pPr>
                <a:spcBef>
                  <a:spcPct val="0"/>
                </a:spcBef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69741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8106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9765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8598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94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973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8" y="44624"/>
            <a:ext cx="8352928" cy="10801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328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5328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146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8" y="44624"/>
            <a:ext cx="8352928" cy="108012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808" y="1463105"/>
            <a:ext cx="5482891" cy="66941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808" y="2102866"/>
            <a:ext cx="5482891" cy="41344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9575" y="1463105"/>
            <a:ext cx="5485044" cy="66941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9575" y="2102866"/>
            <a:ext cx="5485044" cy="41344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184565" y="6453337"/>
            <a:ext cx="960107" cy="365125"/>
          </a:xfrm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en-GB" sz="1600" smtClean="0"/>
            </a:lvl1pPr>
          </a:lstStyle>
          <a:p>
            <a:pPr>
              <a:spcBef>
                <a:spcPct val="0"/>
              </a:spcBef>
            </a:pPr>
            <a:fld id="{DE70D37E-C867-47FE-9F10-9260555C453A}" type="slidenum">
              <a:rPr lang="en-GB" smtClean="0"/>
              <a:pPr>
                <a:spcBef>
                  <a:spcPct val="0"/>
                </a:spcBef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3780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8" y="44624"/>
            <a:ext cx="8352928" cy="10801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8553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236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38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4071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589" y="1412776"/>
            <a:ext cx="1124704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31893" y="6492876"/>
            <a:ext cx="960107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en-GB" sz="1600" b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0"/>
              </a:spcBef>
            </a:pPr>
            <a:fld id="{DE70D37E-C867-47FE-9F10-9260555C453A}" type="slidenum">
              <a:rPr lang="el-GR" smtClean="0"/>
              <a:pPr>
                <a:spcBef>
                  <a:spcPct val="0"/>
                </a:spcBef>
              </a:pPr>
              <a:t>‹#›</a:t>
            </a:fld>
            <a:endParaRPr lang="el-G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Title Placeholder 3"/>
          <p:cNvSpPr>
            <a:spLocks noGrp="1"/>
          </p:cNvSpPr>
          <p:nvPr>
            <p:ph type="title"/>
          </p:nvPr>
        </p:nvSpPr>
        <p:spPr>
          <a:xfrm>
            <a:off x="0" y="29152"/>
            <a:ext cx="9120336" cy="116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l-GR" dirty="0"/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9EA15FF1-BA9A-C079-8CAD-523FAE0240A5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alphaModFix amt="4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696"/>
            <a:ext cx="12192000" cy="6861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942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4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lang="en-GB" sz="2200" b="0" i="0" kern="1200" spc="100" normalizeH="0" baseline="0" dirty="0">
          <a:solidFill>
            <a:schemeClr val="accent4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56040" y="980728"/>
            <a:ext cx="5592622" cy="316835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2860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marL="85725" indent="0" algn="ctr" defTabSz="914400" rtl="0" eaLnBrk="1" latinLnBrk="0" hangingPunct="1">
        <a:spcBef>
          <a:spcPct val="0"/>
        </a:spcBef>
        <a:buNone/>
        <a:defRPr sz="2800" kern="1200">
          <a:solidFill>
            <a:schemeClr val="tx2">
              <a:lumMod val="20000"/>
              <a:lumOff val="8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chart" Target="../charts/chart12.xm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jpeg"/><Relationship Id="rId4" Type="http://schemas.openxmlformats.org/officeDocument/2006/relationships/image" Target="../media/image5.gif"/><Relationship Id="rId9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9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chart" Target="../charts/chart10.xm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10" Type="http://schemas.openxmlformats.org/officeDocument/2006/relationships/image" Target="../media/image11.jpeg"/><Relationship Id="rId4" Type="http://schemas.openxmlformats.org/officeDocument/2006/relationships/image" Target="../media/image5.gif"/><Relationship Id="rId9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368" y="908720"/>
            <a:ext cx="4032448" cy="648072"/>
          </a:xfrm>
          <a:noFill/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t">
            <a:normAutofit/>
          </a:bodyPr>
          <a:lstStyle/>
          <a:p>
            <a:r>
              <a:rPr lang="el-GR" sz="2200" dirty="0"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</a:rPr>
              <a:t>συνδρομητική έρευνα</a:t>
            </a:r>
            <a:endParaRPr lang="en-GB" sz="2200" dirty="0">
              <a:solidFill>
                <a:schemeClr val="accent4">
                  <a:lumMod val="75000"/>
                </a:schemeClr>
              </a:solidFill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76320" y="836712"/>
            <a:ext cx="3056384" cy="622920"/>
          </a:xfrm>
          <a:noFill/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algn="r">
              <a:spcBef>
                <a:spcPct val="0"/>
              </a:spcBef>
            </a:pPr>
            <a:r>
              <a:rPr lang="el-GR" sz="2200" spc="100" dirty="0"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</a:rPr>
              <a:t>Απρίλιος 2023</a:t>
            </a:r>
            <a:endParaRPr lang="en-GB" sz="2200" spc="100" dirty="0">
              <a:solidFill>
                <a:schemeClr val="accent4">
                  <a:lumMod val="75000"/>
                </a:schemeClr>
              </a:solidFill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0927CE-AB3B-4616-B54C-105FBB63B6D2}"/>
              </a:ext>
            </a:extLst>
          </p:cNvPr>
          <p:cNvSpPr txBox="1"/>
          <p:nvPr/>
        </p:nvSpPr>
        <p:spPr>
          <a:xfrm>
            <a:off x="119336" y="619577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Συντάχθηκε για το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MEGA</a:t>
            </a:r>
            <a:endParaRPr lang="el-G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89436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965D7CE-9C76-2B00-E316-08B963CDA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κομματική προέλευση των αναποφάσιστων/ΔΑ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C6C719-476C-BA30-00CC-CC933CD9E5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fld id="{DE70D37E-C867-47FE-9F10-9260555C453A}" type="slidenum">
              <a:rPr lang="en-GB" sz="1600" smtClean="0">
                <a:solidFill>
                  <a:srgbClr val="4E5B6F"/>
                </a:solidFill>
                <a:latin typeface="Trebuchet MS"/>
                <a:ea typeface="+mn-ea"/>
                <a:cs typeface="+mn-cs"/>
              </a:rPr>
              <a:pPr>
                <a:spcBef>
                  <a:spcPct val="0"/>
                </a:spcBef>
              </a:pPr>
              <a:t>10</a:t>
            </a:fld>
            <a:endParaRPr lang="en-GB" sz="1600" dirty="0">
              <a:solidFill>
                <a:srgbClr val="4E5B6F"/>
              </a:solidFill>
              <a:latin typeface="Trebuchet MS"/>
              <a:ea typeface="+mn-ea"/>
              <a:cs typeface="+mn-cs"/>
            </a:endParaRPr>
          </a:p>
        </p:txBody>
      </p:sp>
      <p:graphicFrame>
        <p:nvGraphicFramePr>
          <p:cNvPr id="5" name="Content Placeholder 8">
            <a:extLst>
              <a:ext uri="{FF2B5EF4-FFF2-40B4-BE49-F238E27FC236}">
                <a16:creationId xmlns:a16="http://schemas.microsoft.com/office/drawing/2014/main" id="{3BCA1998-5E0E-0C13-41DB-C7CAEA730C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5374713"/>
              </p:ext>
            </p:extLst>
          </p:nvPr>
        </p:nvGraphicFramePr>
        <p:xfrm>
          <a:off x="1271464" y="1772580"/>
          <a:ext cx="8808615" cy="3312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48406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Content Placeholder 29">
            <a:extLst>
              <a:ext uri="{FF2B5EF4-FFF2-40B4-BE49-F238E27FC236}">
                <a16:creationId xmlns:a16="http://schemas.microsoft.com/office/drawing/2014/main" id="{16509CBA-8802-4E80-A670-BC31BD6CF9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568713"/>
              </p:ext>
            </p:extLst>
          </p:nvPr>
        </p:nvGraphicFramePr>
        <p:xfrm>
          <a:off x="167705" y="1638081"/>
          <a:ext cx="11832951" cy="3816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FAD9B5F9-4D35-43E0-B0FB-318CFBC36378}"/>
              </a:ext>
            </a:extLst>
          </p:cNvPr>
          <p:cNvSpPr txBox="1">
            <a:spLocks/>
          </p:cNvSpPr>
          <p:nvPr/>
        </p:nvSpPr>
        <p:spPr>
          <a:xfrm>
            <a:off x="11231893" y="6492876"/>
            <a:ext cx="96010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 smtClean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55B144-914E-4C85-8547-1FD2694785C0}"/>
              </a:ext>
            </a:extLst>
          </p:cNvPr>
          <p:cNvSpPr txBox="1"/>
          <p:nvPr/>
        </p:nvSpPr>
        <p:spPr>
          <a:xfrm>
            <a:off x="11676619" y="0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pic>
        <p:nvPicPr>
          <p:cNvPr id="18" name="Picture 13" descr="http://radio-lehovo.gr/wp-content/uploads/2015/02/KKE-logo.gif">
            <a:extLst>
              <a:ext uri="{FF2B5EF4-FFF2-40B4-BE49-F238E27FC236}">
                <a16:creationId xmlns:a16="http://schemas.microsoft.com/office/drawing/2014/main" id="{72313CCC-DE17-4D5F-9240-EDA7A4431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896" y="5518352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>
            <a:extLst>
              <a:ext uri="{FF2B5EF4-FFF2-40B4-BE49-F238E27FC236}">
                <a16:creationId xmlns:a16="http://schemas.microsoft.com/office/drawing/2014/main" id="{2B7EF8ED-A35B-4CEC-91DC-33D875C6F9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3992" y="5483423"/>
            <a:ext cx="465857" cy="465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1" descr="Image result for Î½Î´ Î»Î¿Î³Î¿ÏÏÏÎ¿">
            <a:extLst>
              <a:ext uri="{FF2B5EF4-FFF2-40B4-BE49-F238E27FC236}">
                <a16:creationId xmlns:a16="http://schemas.microsoft.com/office/drawing/2014/main" id="{888EFE5F-0CC3-41CC-AF2E-3B3CE7808945}"/>
              </a:ext>
            </a:extLst>
          </p:cNvPr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3" t="4811" r="13145" b="8581"/>
          <a:stretch/>
        </p:blipFill>
        <p:spPr bwMode="auto">
          <a:xfrm>
            <a:off x="911424" y="5550121"/>
            <a:ext cx="441325" cy="311785"/>
          </a:xfrm>
          <a:prstGeom prst="rect">
            <a:avLst/>
          </a:prstGeom>
          <a:noFill/>
        </p:spPr>
      </p:pic>
      <p:pic>
        <p:nvPicPr>
          <p:cNvPr id="26" name="Picture 2">
            <a:extLst>
              <a:ext uri="{FF2B5EF4-FFF2-40B4-BE49-F238E27FC236}">
                <a16:creationId xmlns:a16="http://schemas.microsoft.com/office/drawing/2014/main" id="{0DB6D773-5FBA-4F6B-B5D5-141157275B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136" y="5518352"/>
            <a:ext cx="479049" cy="3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268ABE4C-94A0-41C6-A245-84C8844C487B}"/>
              </a:ext>
            </a:extLst>
          </p:cNvPr>
          <p:cNvSpPr txBox="1"/>
          <p:nvPr/>
        </p:nvSpPr>
        <p:spPr>
          <a:xfrm>
            <a:off x="10860894" y="5550121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Λοιπά</a:t>
            </a:r>
          </a:p>
        </p:txBody>
      </p:sp>
      <p:pic>
        <p:nvPicPr>
          <p:cNvPr id="43" name="Picture 42" descr="Logo&#10;&#10;Description automatically generated">
            <a:extLst>
              <a:ext uri="{FF2B5EF4-FFF2-40B4-BE49-F238E27FC236}">
                <a16:creationId xmlns:a16="http://schemas.microsoft.com/office/drawing/2014/main" id="{E57068A2-2510-40D4-B635-ECD10229CD1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3862" y="5523827"/>
            <a:ext cx="689770" cy="307095"/>
          </a:xfrm>
          <a:prstGeom prst="rect">
            <a:avLst/>
          </a:prstGeom>
        </p:spPr>
      </p:pic>
      <p:sp>
        <p:nvSpPr>
          <p:cNvPr id="44" name="TextBox 6">
            <a:extLst>
              <a:ext uri="{FF2B5EF4-FFF2-40B4-BE49-F238E27FC236}">
                <a16:creationId xmlns:a16="http://schemas.microsoft.com/office/drawing/2014/main" id="{1B99E76B-0B10-45B7-8264-4AAD17519A3D}"/>
              </a:ext>
            </a:extLst>
          </p:cNvPr>
          <p:cNvSpPr txBox="1"/>
          <p:nvPr/>
        </p:nvSpPr>
        <p:spPr>
          <a:xfrm>
            <a:off x="839416" y="2287905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39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,</a:t>
            </a: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9</a:t>
            </a:r>
          </a:p>
        </p:txBody>
      </p:sp>
      <p:sp>
        <p:nvSpPr>
          <p:cNvPr id="50" name="TextBox 6">
            <a:extLst>
              <a:ext uri="{FF2B5EF4-FFF2-40B4-BE49-F238E27FC236}">
                <a16:creationId xmlns:a16="http://schemas.microsoft.com/office/drawing/2014/main" id="{7A4565B7-DCB4-4209-B61E-5D8E753815EC}"/>
              </a:ext>
            </a:extLst>
          </p:cNvPr>
          <p:cNvSpPr txBox="1"/>
          <p:nvPr/>
        </p:nvSpPr>
        <p:spPr>
          <a:xfrm>
            <a:off x="4694202" y="2287998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5</a:t>
            </a: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,3</a:t>
            </a:r>
          </a:p>
        </p:txBody>
      </p:sp>
      <p:sp>
        <p:nvSpPr>
          <p:cNvPr id="52" name="TextBox 6">
            <a:extLst>
              <a:ext uri="{FF2B5EF4-FFF2-40B4-BE49-F238E27FC236}">
                <a16:creationId xmlns:a16="http://schemas.microsoft.com/office/drawing/2014/main" id="{0B286BB8-EE3C-429C-9AAF-6C67870AFB3A}"/>
              </a:ext>
            </a:extLst>
          </p:cNvPr>
          <p:cNvSpPr txBox="1"/>
          <p:nvPr/>
        </p:nvSpPr>
        <p:spPr>
          <a:xfrm>
            <a:off x="5918338" y="2287904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3,7</a:t>
            </a:r>
          </a:p>
        </p:txBody>
      </p:sp>
      <p:sp>
        <p:nvSpPr>
          <p:cNvPr id="54" name="TextBox 6">
            <a:extLst>
              <a:ext uri="{FF2B5EF4-FFF2-40B4-BE49-F238E27FC236}">
                <a16:creationId xmlns:a16="http://schemas.microsoft.com/office/drawing/2014/main" id="{92082899-E609-4EFB-AB34-9BE9D6B476FD}"/>
              </a:ext>
            </a:extLst>
          </p:cNvPr>
          <p:cNvSpPr txBox="1"/>
          <p:nvPr/>
        </p:nvSpPr>
        <p:spPr>
          <a:xfrm>
            <a:off x="7135360" y="2287904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3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,</a:t>
            </a: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4</a:t>
            </a:r>
          </a:p>
        </p:txBody>
      </p:sp>
      <p:sp>
        <p:nvSpPr>
          <p:cNvPr id="25" name="TextBox 6">
            <a:extLst>
              <a:ext uri="{FF2B5EF4-FFF2-40B4-BE49-F238E27FC236}">
                <a16:creationId xmlns:a16="http://schemas.microsoft.com/office/drawing/2014/main" id="{C4F387AA-9EB2-4524-828C-E367F31B14C3}"/>
              </a:ext>
            </a:extLst>
          </p:cNvPr>
          <p:cNvSpPr txBox="1"/>
          <p:nvPr/>
        </p:nvSpPr>
        <p:spPr>
          <a:xfrm>
            <a:off x="3359696" y="2287905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8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,</a:t>
            </a: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1</a:t>
            </a:r>
          </a:p>
        </p:txBody>
      </p:sp>
      <p:sp>
        <p:nvSpPr>
          <p:cNvPr id="27" name="TextBox 6">
            <a:extLst>
              <a:ext uri="{FF2B5EF4-FFF2-40B4-BE49-F238E27FC236}">
                <a16:creationId xmlns:a16="http://schemas.microsoft.com/office/drawing/2014/main" id="{78476F34-EC0B-427A-8288-D79E532CCE05}"/>
              </a:ext>
            </a:extLst>
          </p:cNvPr>
          <p:cNvSpPr txBox="1"/>
          <p:nvPr/>
        </p:nvSpPr>
        <p:spPr>
          <a:xfrm>
            <a:off x="2063552" y="2287905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31,</a:t>
            </a: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5</a:t>
            </a:r>
          </a:p>
        </p:txBody>
      </p:sp>
      <p:sp>
        <p:nvSpPr>
          <p:cNvPr id="4" name="Τίτλος 3">
            <a:extLst>
              <a:ext uri="{FF2B5EF4-FFF2-40B4-BE49-F238E27FC236}">
                <a16:creationId xmlns:a16="http://schemas.microsoft.com/office/drawing/2014/main" id="{DF4879DF-B006-4833-B72A-7E07369C4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36" y="116632"/>
            <a:ext cx="8352928" cy="1080120"/>
          </a:xfrm>
        </p:spPr>
        <p:txBody>
          <a:bodyPr/>
          <a:lstStyle/>
          <a:p>
            <a:r>
              <a:rPr lang="el-GR" sz="2400" dirty="0"/>
              <a:t>Εκτίμηση ψήφου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BE121F2-86FA-4E9B-B9B3-E07865799D47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0F570460-BEF2-92DB-6D20-5A4B8CA1D70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4964" y="5533880"/>
            <a:ext cx="612804" cy="344265"/>
          </a:xfrm>
          <a:prstGeom prst="rect">
            <a:avLst/>
          </a:prstGeom>
        </p:spPr>
      </p:pic>
      <p:sp>
        <p:nvSpPr>
          <p:cNvPr id="8" name="TextBox 6">
            <a:extLst>
              <a:ext uri="{FF2B5EF4-FFF2-40B4-BE49-F238E27FC236}">
                <a16:creationId xmlns:a16="http://schemas.microsoft.com/office/drawing/2014/main" id="{BB5381CF-2112-66D7-9803-EAEF94A49C89}"/>
              </a:ext>
            </a:extLst>
          </p:cNvPr>
          <p:cNvSpPr txBox="1"/>
          <p:nvPr/>
        </p:nvSpPr>
        <p:spPr>
          <a:xfrm>
            <a:off x="8511805" y="2263051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1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,</a:t>
            </a:r>
            <a:r>
              <a:rPr lang="el-GR" sz="1200" b="1" dirty="0">
                <a:solidFill>
                  <a:prstClr val="black"/>
                </a:solidFill>
                <a:latin typeface="Trebuchet MS"/>
              </a:rPr>
              <a:t>5</a:t>
            </a:r>
            <a:endParaRPr kumimoji="0" lang="el-GR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pic>
        <p:nvPicPr>
          <p:cNvPr id="9" name="Picture 8" descr="Shape, arrow&#10;&#10;Description automatically generated">
            <a:extLst>
              <a:ext uri="{FF2B5EF4-FFF2-40B4-BE49-F238E27FC236}">
                <a16:creationId xmlns:a16="http://schemas.microsoft.com/office/drawing/2014/main" id="{BF837F53-A6F8-C278-470D-9CE83F92DED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198" y="5480728"/>
            <a:ext cx="771325" cy="433624"/>
          </a:xfrm>
          <a:prstGeom prst="rect">
            <a:avLst/>
          </a:prstGeom>
        </p:spPr>
      </p:pic>
      <p:pic>
        <p:nvPicPr>
          <p:cNvPr id="11" name="Picture 10" descr="Logo&#10;&#10;Description automatically generated with low confidence">
            <a:extLst>
              <a:ext uri="{FF2B5EF4-FFF2-40B4-BE49-F238E27FC236}">
                <a16:creationId xmlns:a16="http://schemas.microsoft.com/office/drawing/2014/main" id="{15CA1EF6-9D13-A8E3-F76B-B9C7F367B36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3556" y="5451055"/>
            <a:ext cx="914402" cy="463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57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0" grpId="0">
        <p:bldAsOne/>
      </p:bldGraphic>
      <p:bldP spid="6" grpId="0"/>
      <p:bldP spid="41" grpId="0"/>
      <p:bldP spid="44" grpId="0" animBg="1"/>
      <p:bldP spid="50" grpId="0" animBg="1"/>
      <p:bldP spid="52" grpId="0" animBg="1"/>
      <p:bldP spid="54" grpId="0" animBg="1"/>
      <p:bldP spid="25" grpId="0" animBg="1"/>
      <p:bldP spid="2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0214D92-28F5-4CC3-93C1-EC59921DE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Εκτίμηση εδρών</a:t>
            </a:r>
            <a:endParaRPr lang="el-GR" sz="1600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E5BBCCCF-7FC8-487B-9A7C-CD786419ED12}"/>
              </a:ext>
            </a:extLst>
          </p:cNvPr>
          <p:cNvSpPr txBox="1">
            <a:spLocks/>
          </p:cNvSpPr>
          <p:nvPr/>
        </p:nvSpPr>
        <p:spPr>
          <a:xfrm>
            <a:off x="11231893" y="6492876"/>
            <a:ext cx="96010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 smtClean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n-ea"/>
              <a:cs typeface="+mn-cs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337691E-BD03-F5A8-6474-1BAB4654AE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440" y="1628800"/>
            <a:ext cx="8856984" cy="3890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29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7903300-89BE-4305-A9B6-B9FF6F26A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78" y="0"/>
            <a:ext cx="11712624" cy="1080120"/>
          </a:xfrm>
        </p:spPr>
        <p:txBody>
          <a:bodyPr/>
          <a:lstStyle/>
          <a:p>
            <a:r>
              <a:rPr lang="el-GR" dirty="0"/>
              <a:t>Καταλληλότερος Πρωθυπουργός</a:t>
            </a:r>
            <a:r>
              <a:rPr lang="el-GR" sz="3600" dirty="0"/>
              <a:t/>
            </a:r>
            <a:br>
              <a:rPr lang="el-GR" sz="3600" dirty="0"/>
            </a:br>
            <a:r>
              <a:rPr lang="el-GR" sz="1600" dirty="0"/>
              <a:t>Διαχρονικά στοιχεία</a:t>
            </a:r>
            <a:endParaRPr lang="el-GR" sz="1400" dirty="0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34270420-7A53-407C-8B36-0720F26F5A27}"/>
              </a:ext>
            </a:extLst>
          </p:cNvPr>
          <p:cNvSpPr txBox="1">
            <a:spLocks/>
          </p:cNvSpPr>
          <p:nvPr/>
        </p:nvSpPr>
        <p:spPr>
          <a:xfrm>
            <a:off x="11231893" y="6492876"/>
            <a:ext cx="96010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 smtClean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CA452A8-C467-42A7-A332-0B9A35201F74}"/>
              </a:ext>
            </a:extLst>
          </p:cNvPr>
          <p:cNvSpPr txBox="1"/>
          <p:nvPr/>
        </p:nvSpPr>
        <p:spPr>
          <a:xfrm>
            <a:off x="11685077" y="71485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graphicFrame>
        <p:nvGraphicFramePr>
          <p:cNvPr id="2" name="Content Placeholder 8">
            <a:extLst>
              <a:ext uri="{FF2B5EF4-FFF2-40B4-BE49-F238E27FC236}">
                <a16:creationId xmlns:a16="http://schemas.microsoft.com/office/drawing/2014/main" id="{8F521941-94D6-02B3-7A99-731BDC132A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2729605"/>
              </p:ext>
            </p:extLst>
          </p:nvPr>
        </p:nvGraphicFramePr>
        <p:xfrm>
          <a:off x="1055440" y="1772816"/>
          <a:ext cx="9217024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53941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6798D534-A8E7-4754-87B6-1B0F00CB6C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8056868"/>
              </p:ext>
            </p:extLst>
          </p:nvPr>
        </p:nvGraphicFramePr>
        <p:xfrm>
          <a:off x="2063552" y="1412776"/>
          <a:ext cx="7128792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857568F4-A092-443B-90AC-351D9D3CF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38" y="439737"/>
            <a:ext cx="8832980" cy="360040"/>
          </a:xfrm>
        </p:spPr>
        <p:txBody>
          <a:bodyPr/>
          <a:lstStyle/>
          <a:p>
            <a:r>
              <a:rPr lang="el-GR" dirty="0">
                <a:ea typeface="Times New Roman" panose="02020603050405020304" pitchFamily="18" charset="0"/>
                <a:cs typeface="Times New Roman" panose="02020603050405020304" pitchFamily="18" charset="0"/>
              </a:rPr>
              <a:t>Παράσταση νίκης</a:t>
            </a:r>
            <a:r>
              <a:rPr lang="el-GR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sz="1800" dirty="0"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14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‘Ανεξάρτητα από το τι θα ψηφίσετε ποιο κόμμα νομίζετε ότι θα έρθει πρώτο στις Βουλευτικές εκλογές;’ (αυθόρμητη αναφορά)</a:t>
            </a:r>
            <a:endParaRPr lang="en-GB" sz="1400" i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13C380-A33D-48F4-95A3-80EEC6B2CB52}"/>
              </a:ext>
            </a:extLst>
          </p:cNvPr>
          <p:cNvSpPr txBox="1"/>
          <p:nvPr/>
        </p:nvSpPr>
        <p:spPr>
          <a:xfrm>
            <a:off x="11724623" y="68544"/>
            <a:ext cx="648073" cy="40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8568C5E4-83E8-405F-9EAB-8A963A4D54AC}"/>
              </a:ext>
            </a:extLst>
          </p:cNvPr>
          <p:cNvSpPr txBox="1">
            <a:spLocks/>
          </p:cNvSpPr>
          <p:nvPr/>
        </p:nvSpPr>
        <p:spPr>
          <a:xfrm>
            <a:off x="11231893" y="6492876"/>
            <a:ext cx="96010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fld id="{DE70D37E-C867-47FE-9F10-9260555C453A}" type="slidenum">
              <a:rPr lang="en-GB" sz="1600" b="1" smtClean="0"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rPr>
              <a:pPr algn="ctr">
                <a:spcBef>
                  <a:spcPct val="0"/>
                </a:spcBef>
                <a:defRPr/>
              </a:pPr>
              <a:t>14</a:t>
            </a:fld>
            <a:endParaRPr lang="en-GB" sz="1600" b="1" dirty="0"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/>
              <a:ea typeface="+mj-ea"/>
              <a:cs typeface="+mj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40DEF9-F339-4B24-9541-B045EDA31615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graphicFrame>
        <p:nvGraphicFramePr>
          <p:cNvPr id="11" name="Content Placeholder 8">
            <a:extLst>
              <a:ext uri="{FF2B5EF4-FFF2-40B4-BE49-F238E27FC236}">
                <a16:creationId xmlns:a16="http://schemas.microsoft.com/office/drawing/2014/main" id="{F8CCB4F0-5846-411C-85DE-6352ED75CE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8530346"/>
              </p:ext>
            </p:extLst>
          </p:nvPr>
        </p:nvGraphicFramePr>
        <p:xfrm>
          <a:off x="2063552" y="4005064"/>
          <a:ext cx="7128792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1726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340" y="116632"/>
            <a:ext cx="9049004" cy="1080120"/>
          </a:xfrm>
        </p:spPr>
        <p:txBody>
          <a:bodyPr/>
          <a:lstStyle/>
          <a:p>
            <a:r>
              <a:rPr lang="el-GR" sz="2400" dirty="0"/>
              <a:t>Η ταυτότητα της έρευνας</a:t>
            </a:r>
            <a:endParaRPr lang="el-GR" sz="140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B900402-09BF-4D28-9D96-570A989919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6811234"/>
              </p:ext>
            </p:extLst>
          </p:nvPr>
        </p:nvGraphicFramePr>
        <p:xfrm>
          <a:off x="246578" y="1589263"/>
          <a:ext cx="11665296" cy="3580057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806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59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841">
                <a:tc>
                  <a:txBody>
                    <a:bodyPr/>
                    <a:lstStyle/>
                    <a:p>
                      <a:pPr algn="r"/>
                      <a:r>
                        <a:rPr lang="el-GR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Εταιρεία: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Metron Analysis (Α.Μ. </a:t>
                      </a:r>
                      <a:r>
                        <a:rPr lang="el-GR" altLang="en-US" sz="12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ΕΣΡ</a:t>
                      </a:r>
                      <a:r>
                        <a:rPr lang="el-GR" alt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</a:t>
                      </a:r>
                      <a:r>
                        <a:rPr lang="en-US" alt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l-GR" sz="12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Αρ</a:t>
                      </a:r>
                      <a:r>
                        <a:rPr lang="el-G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l-GR" sz="12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Γ.Ε.ΜΗ</a:t>
                      </a:r>
                      <a:r>
                        <a:rPr lang="el-G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002305501000</a:t>
                      </a:r>
                      <a:r>
                        <a:rPr lang="el-GR" alt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651">
                <a:tc>
                  <a:txBody>
                    <a:bodyPr/>
                    <a:lstStyle/>
                    <a:p>
                      <a:pPr algn="r"/>
                      <a:r>
                        <a:rPr lang="el-GR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Ανάθεση: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Συνδρομητική έρευνα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651">
                <a:tc>
                  <a:txBody>
                    <a:bodyPr/>
                    <a:lstStyle/>
                    <a:p>
                      <a:pPr algn="r"/>
                      <a:r>
                        <a:rPr lang="el-GR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Τύπος Έρευνας</a:t>
                      </a:r>
                      <a:r>
                        <a:rPr lang="en-US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:</a:t>
                      </a:r>
                      <a:r>
                        <a:rPr lang="el-GR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/>
                        <a:t>Πανελλαδική έρευνα 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κοινής</a:t>
                      </a:r>
                      <a:r>
                        <a:rPr lang="el-GR" sz="1200" b="0" baseline="0" dirty="0">
                          <a:solidFill>
                            <a:schemeClr val="tx1"/>
                          </a:solidFill>
                        </a:rPr>
                        <a:t> γνώμης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l-GR" sz="1200" b="0" dirty="0"/>
                        <a:t>για θέματα της πολιτικής επικαιρότητας, δεικτών κλίματος και κοινωνικών αντιλήψεων - </a:t>
                      </a:r>
                      <a:r>
                        <a:rPr lang="el-GR" sz="1200" dirty="0"/>
                        <a:t>Συνδυασμός </a:t>
                      </a:r>
                      <a:r>
                        <a:rPr lang="en-US" sz="1200" dirty="0"/>
                        <a:t>Computer Assisted Telephone &amp; Web Interviews</a:t>
                      </a:r>
                      <a:endParaRPr lang="el-GR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79952123"/>
                  </a:ext>
                </a:extLst>
              </a:tr>
              <a:tr h="712032">
                <a:tc>
                  <a:txBody>
                    <a:bodyPr/>
                    <a:lstStyle/>
                    <a:p>
                      <a:pPr algn="r"/>
                      <a:r>
                        <a:rPr lang="el-GR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Μέθοδος Δειγματοληψίας: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buClr>
                          <a:srgbClr val="E53505"/>
                        </a:buClr>
                        <a:buFont typeface="Wingdings" pitchFamily="2" charset="2"/>
                        <a:buNone/>
                        <a:tabLst>
                          <a:tab pos="3403600" algn="l"/>
                        </a:tabLst>
                      </a:pPr>
                      <a:r>
                        <a:rPr lang="el-GR" sz="1200" dirty="0"/>
                        <a:t>Τηλεφωνική έρευνα: Απλή τυχαία δειγματοληψία </a:t>
                      </a:r>
                      <a:r>
                        <a:rPr lang="el-GR" sz="1200" kern="1200" dirty="0"/>
                        <a:t>σε αρχείο τηλεφωνικών αριθμών που έχουν παραχθεί με τυχαίο τρόπο (</a:t>
                      </a:r>
                      <a:r>
                        <a:rPr lang="en-US" sz="1200" kern="1200" dirty="0" err="1"/>
                        <a:t>RDD</a:t>
                      </a:r>
                      <a:r>
                        <a:rPr lang="el-GR" sz="1200" kern="1200" dirty="0"/>
                        <a:t>-</a:t>
                      </a:r>
                      <a:r>
                        <a:rPr lang="en-US" sz="1200" kern="1200" dirty="0"/>
                        <a:t>Random Digit Dialing)</a:t>
                      </a:r>
                      <a:r>
                        <a:rPr lang="el-GR" sz="1200" kern="1200" dirty="0"/>
                        <a:t> με την εξής αναλογία:</a:t>
                      </a:r>
                      <a:r>
                        <a:rPr lang="el-GR" sz="1200" dirty="0"/>
                        <a:t> σταθερά</a:t>
                      </a:r>
                      <a:r>
                        <a:rPr lang="el-GR" sz="1200" baseline="0" dirty="0"/>
                        <a:t> τηλέφωνα 70</a:t>
                      </a:r>
                      <a:r>
                        <a:rPr lang="el-GR" sz="1200" dirty="0"/>
                        <a:t>% και </a:t>
                      </a:r>
                      <a:r>
                        <a:rPr lang="el-GR" sz="1200" dirty="0">
                          <a:solidFill>
                            <a:srgbClr val="FF0000"/>
                          </a:solidFill>
                        </a:rPr>
                        <a:t>κινητά</a:t>
                      </a:r>
                      <a:r>
                        <a:rPr lang="el-GR" sz="1200" baseline="0" dirty="0">
                          <a:solidFill>
                            <a:srgbClr val="FF0000"/>
                          </a:solidFill>
                        </a:rPr>
                        <a:t> τηλέφωνα </a:t>
                      </a:r>
                      <a:r>
                        <a:rPr lang="en-US" sz="1200" baseline="0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l-GR" sz="1200" baseline="0" dirty="0">
                          <a:solidFill>
                            <a:srgbClr val="FF0000"/>
                          </a:solidFill>
                        </a:rPr>
                        <a:t>0%.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E53505"/>
                        </a:buClr>
                        <a:buSzTx/>
                        <a:buFont typeface="Wingdings" pitchFamily="2" charset="2"/>
                        <a:buNone/>
                        <a:tabLst>
                          <a:tab pos="3403600" algn="l"/>
                        </a:tabLst>
                        <a:defRPr/>
                      </a:pP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Online </a:t>
                      </a:r>
                      <a:r>
                        <a:rPr lang="el-GR" sz="1200" b="0" baseline="0" dirty="0">
                          <a:solidFill>
                            <a:schemeClr val="tx1"/>
                          </a:solidFill>
                        </a:rPr>
                        <a:t>έρευνα: </a:t>
                      </a:r>
                      <a:r>
                        <a:rPr lang="el-GR" sz="1200" dirty="0">
                          <a:solidFill>
                            <a:schemeClr val="tx1"/>
                          </a:solidFill>
                        </a:rPr>
                        <a:t>Τυχαία επιλογή με βάση ποσοστώσεις από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online panel </a:t>
                      </a:r>
                      <a:endParaRPr lang="el-GR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568">
                <a:tc>
                  <a:txBody>
                    <a:bodyPr/>
                    <a:lstStyle/>
                    <a:p>
                      <a:pPr algn="r"/>
                      <a:r>
                        <a:rPr lang="el-GR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Χρόνος Διεξαγωγής</a:t>
                      </a:r>
                      <a:r>
                        <a:rPr lang="en-US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: </a:t>
                      </a:r>
                      <a:endParaRPr lang="el-GR" sz="12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buClr>
                          <a:srgbClr val="E53505"/>
                        </a:buClr>
                        <a:buFont typeface="Wingdings" pitchFamily="2" charset="2"/>
                        <a:buNone/>
                        <a:tabLst>
                          <a:tab pos="3403600" algn="l"/>
                        </a:tabLst>
                      </a:pP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5/04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02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/0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/20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1567">
                <a:tc>
                  <a:txBody>
                    <a:bodyPr/>
                    <a:lstStyle/>
                    <a:p>
                      <a:pPr algn="r"/>
                      <a:r>
                        <a:rPr lang="el-GR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Μέγεθος Δείγματος</a:t>
                      </a:r>
                      <a:r>
                        <a:rPr lang="en-US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: </a:t>
                      </a:r>
                      <a:endParaRPr lang="el-GR" sz="12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E53505"/>
                        </a:buClr>
                        <a:buSzTx/>
                        <a:buFont typeface="Wingdings" pitchFamily="2" charset="2"/>
                        <a:buNone/>
                        <a:tabLst>
                          <a:tab pos="3403600" algn="l"/>
                        </a:tabLst>
                        <a:defRPr/>
                      </a:pPr>
                      <a:r>
                        <a:rPr lang="el-GR" sz="1200" b="0" dirty="0">
                          <a:solidFill>
                            <a:srgbClr val="FF0000"/>
                          </a:solidFill>
                        </a:rPr>
                        <a:t>1.</a:t>
                      </a:r>
                      <a:r>
                        <a:rPr lang="en-US" sz="1200" b="0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l-GR" sz="1200" b="0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sz="1200" b="0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el-GR" sz="12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άτομα ηλικίας 1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 ετών και άνω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 1.003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τηλεφωνικά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l-GR" sz="1200" b="0" dirty="0">
                          <a:solidFill>
                            <a:srgbClr val="FF0000"/>
                          </a:solidFill>
                        </a:rPr>
                        <a:t>700 σε σταθερά και </a:t>
                      </a:r>
                      <a:r>
                        <a:rPr lang="en-US" sz="1200" b="0" dirty="0">
                          <a:solidFill>
                            <a:srgbClr val="FF0000"/>
                          </a:solidFill>
                        </a:rPr>
                        <a:t>303</a:t>
                      </a:r>
                      <a:r>
                        <a:rPr lang="el-GR" sz="1200" b="0" dirty="0">
                          <a:solidFill>
                            <a:srgbClr val="FF0000"/>
                          </a:solidFill>
                        </a:rPr>
                        <a:t> σε</a:t>
                      </a:r>
                      <a:r>
                        <a:rPr lang="en-US" sz="1200" b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l-GR" sz="1200" b="0" dirty="0">
                          <a:solidFill>
                            <a:srgbClr val="FF0000"/>
                          </a:solidFill>
                        </a:rPr>
                        <a:t>κινητά τηλέφωνα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) και 30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online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. Μέγιστο δειγματοληπτικό σφάλμα ±2,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el-GR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0265812"/>
                  </a:ext>
                </a:extLst>
              </a:tr>
              <a:tr h="377568">
                <a:tc>
                  <a:txBody>
                    <a:bodyPr/>
                    <a:lstStyle/>
                    <a:p>
                      <a:pPr algn="r"/>
                      <a:r>
                        <a:rPr lang="el-GR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Σταθμίσεις: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Το δείγμα σταθμίσθηκε εκ των υστέρων ως προς το φύλο και την ηλικία</a:t>
                      </a:r>
                      <a:r>
                        <a:rPr lang="el-GR" sz="12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και την ψήφο στις Βουλευτικές 2019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4811249"/>
                  </a:ext>
                </a:extLst>
              </a:tr>
              <a:tr h="458069">
                <a:tc>
                  <a:txBody>
                    <a:bodyPr/>
                    <a:lstStyle/>
                    <a:p>
                      <a:pPr algn="r"/>
                      <a:r>
                        <a:rPr lang="el-GR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Προσωπικό </a:t>
                      </a:r>
                      <a:r>
                        <a:rPr lang="en-US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field</a:t>
                      </a:r>
                      <a:r>
                        <a:rPr lang="el-GR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/Έλεγχοι</a:t>
                      </a:r>
                      <a:r>
                        <a:rPr lang="en-US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: </a:t>
                      </a:r>
                      <a:endParaRPr lang="el-GR" sz="12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Για την τηλεφωνική έρευνα εργάστηκαν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 επόπτες και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43 </a:t>
                      </a:r>
                      <a:r>
                        <a:rPr lang="el-GR" sz="1200" b="0" dirty="0" err="1">
                          <a:solidFill>
                            <a:schemeClr val="tx1"/>
                          </a:solidFill>
                        </a:rPr>
                        <a:t>συνεντευκτές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. Το 2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% των τηλεφωνικών συνεντεύξεων ελέγχθηκαν με τη μέθοδο της συνακρόασης.  Το 100% των συνεντεύξεων ελέγχθηκαν ηλεκτρονικά.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7499809"/>
                  </a:ext>
                </a:extLst>
              </a:tr>
            </a:tbl>
          </a:graphicData>
        </a:graphic>
      </p:graphicFrame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4A46F0C-3060-46F7-8800-92445CFCF1D9}"/>
              </a:ext>
            </a:extLst>
          </p:cNvPr>
          <p:cNvSpPr txBox="1">
            <a:spLocks/>
          </p:cNvSpPr>
          <p:nvPr/>
        </p:nvSpPr>
        <p:spPr>
          <a:xfrm>
            <a:off x="11231893" y="6492876"/>
            <a:ext cx="96010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 smtClean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99FBB9D-C330-4D6E-ADDE-F3C65BD90659}"/>
              </a:ext>
            </a:extLst>
          </p:cNvPr>
          <p:cNvSpPr/>
          <p:nvPr/>
        </p:nvSpPr>
        <p:spPr>
          <a:xfrm>
            <a:off x="107505" y="5851196"/>
            <a:ext cx="11965159" cy="1209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>
                <a:tab pos="3403600" algn="l"/>
              </a:tabLst>
              <a:defRPr/>
            </a:pPr>
            <a:r>
              <a:rPr kumimoji="0" lang="el-GR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Η METRON ANALYSIS είναι μέλος της ESOMAR και του ΣΕΔΕΑ και τηρεί τους κώδικες δεοντολογίας και διεξαγωγής ερευνών και επαγγελματικής πρακτικής της ESOMAR και του </a:t>
            </a:r>
            <a:r>
              <a:rPr kumimoji="0" lang="el-GR" sz="105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ΣΕΔΕΑ</a:t>
            </a:r>
            <a:r>
              <a:rPr kumimoji="0" lang="el-GR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>
                <a:tab pos="3403600" algn="l"/>
              </a:tabLst>
              <a:defRPr/>
            </a:pPr>
            <a:endParaRPr kumimoji="0" lang="el-GR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rebuchet MS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>
                <a:tab pos="3403600" algn="l"/>
              </a:tabLst>
              <a:defRPr/>
            </a:pPr>
            <a:endParaRPr kumimoji="0" lang="el-GR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rebuchet MS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>
                <a:tab pos="3403600" algn="l"/>
              </a:tabLst>
              <a:defRPr/>
            </a:pPr>
            <a:endParaRPr kumimoji="0" lang="el-GR" sz="12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rebuchet MS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>
                <a:tab pos="3403600" algn="l"/>
              </a:tabLst>
              <a:defRPr/>
            </a:pPr>
            <a:endParaRPr kumimoji="0" lang="el-GR" sz="1200" b="0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rebuchet MS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>
                <a:tab pos="3403600" algn="l"/>
              </a:tabLst>
              <a:defRPr/>
            </a:pPr>
            <a:endParaRPr kumimoji="0" lang="el-GR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11397E-BDBF-F01D-A5E1-1E507D112714}"/>
              </a:ext>
            </a:extLst>
          </p:cNvPr>
          <p:cNvSpPr txBox="1"/>
          <p:nvPr/>
        </p:nvSpPr>
        <p:spPr>
          <a:xfrm>
            <a:off x="462602" y="5271591"/>
            <a:ext cx="11233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>
                <a:solidFill>
                  <a:srgbClr val="C00000"/>
                </a:solidFill>
              </a:rPr>
              <a:t>Στις </a:t>
            </a:r>
            <a:r>
              <a:rPr lang="el-GR" sz="1200" dirty="0" err="1">
                <a:solidFill>
                  <a:srgbClr val="C00000"/>
                </a:solidFill>
              </a:rPr>
              <a:t>χρονοσειρές</a:t>
            </a:r>
            <a:r>
              <a:rPr lang="el-GR" sz="1200" dirty="0">
                <a:solidFill>
                  <a:srgbClr val="C00000"/>
                </a:solidFill>
              </a:rPr>
              <a:t> που ακολουθούν με την ένδειξη Μαρ-23 (1) αναφέρεται η έρευνα που διεξήχθη για λογαριασμό του </a:t>
            </a:r>
            <a:r>
              <a:rPr lang="en-US" sz="1200" dirty="0">
                <a:solidFill>
                  <a:srgbClr val="C00000"/>
                </a:solidFill>
              </a:rPr>
              <a:t>MEGA </a:t>
            </a:r>
            <a:r>
              <a:rPr lang="el-GR" sz="1200" dirty="0">
                <a:solidFill>
                  <a:srgbClr val="C00000"/>
                </a:solidFill>
              </a:rPr>
              <a:t>το χρονικό διάστημα 07-13/03/2023 </a:t>
            </a:r>
            <a:endParaRPr lang="en-US" sz="1200" dirty="0">
              <a:solidFill>
                <a:srgbClr val="C00000"/>
              </a:solidFill>
            </a:endParaRPr>
          </a:p>
          <a:p>
            <a:r>
              <a:rPr lang="el-GR" sz="1200" dirty="0">
                <a:solidFill>
                  <a:srgbClr val="C00000"/>
                </a:solidFill>
              </a:rPr>
              <a:t>Και με την ένδειξη Απρ-23 (1) αναφέρεται η έρευνα που διεξήχθη για λογαριασμό του Βήματος της Κυριακής</a:t>
            </a:r>
            <a:r>
              <a:rPr lang="en-US" sz="1200" dirty="0">
                <a:solidFill>
                  <a:srgbClr val="C00000"/>
                </a:solidFill>
              </a:rPr>
              <a:t> </a:t>
            </a:r>
            <a:r>
              <a:rPr lang="el-GR" sz="1200" dirty="0">
                <a:solidFill>
                  <a:srgbClr val="C00000"/>
                </a:solidFill>
              </a:rPr>
              <a:t>το χρονικό διάστημα 19-20/04/2023 </a:t>
            </a:r>
          </a:p>
        </p:txBody>
      </p:sp>
    </p:spTree>
    <p:extLst>
      <p:ext uri="{BB962C8B-B14F-4D97-AF65-F5344CB8AC3E}">
        <p14:creationId xmlns:p14="http://schemas.microsoft.com/office/powerpoint/2010/main" val="2788739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340" y="116632"/>
            <a:ext cx="9049004" cy="1080120"/>
          </a:xfrm>
        </p:spPr>
        <p:txBody>
          <a:bodyPr/>
          <a:lstStyle/>
          <a:p>
            <a:r>
              <a:rPr lang="el-GR" sz="2400" dirty="0"/>
              <a:t>Τα σημαντικότερα γεγονότα κατά τη διάρκεια διεξαγωγής της έρευνας πεδίου (2</a:t>
            </a:r>
            <a:r>
              <a:rPr lang="en-US" sz="2400" dirty="0"/>
              <a:t>5/04</a:t>
            </a:r>
            <a:r>
              <a:rPr lang="el-GR" sz="2400" dirty="0"/>
              <a:t>-</a:t>
            </a:r>
            <a:r>
              <a:rPr lang="en-US" sz="2400" dirty="0"/>
              <a:t>02</a:t>
            </a:r>
            <a:r>
              <a:rPr lang="el-GR" sz="2400" dirty="0"/>
              <a:t>/0</a:t>
            </a:r>
            <a:r>
              <a:rPr lang="en-US" sz="2400" dirty="0"/>
              <a:t>5</a:t>
            </a:r>
            <a:r>
              <a:rPr lang="el-GR" sz="2400" dirty="0"/>
              <a:t>/20</a:t>
            </a:r>
            <a:r>
              <a:rPr lang="en-US" sz="2400" dirty="0"/>
              <a:t>2</a:t>
            </a:r>
            <a:r>
              <a:rPr lang="el-GR" sz="2400" dirty="0"/>
              <a:t>3)</a:t>
            </a:r>
            <a:br>
              <a:rPr lang="el-GR" sz="2400" dirty="0"/>
            </a:br>
            <a:r>
              <a:rPr lang="el-GR" sz="1400" dirty="0"/>
              <a:t>(όπως παρουσιάστηκαν στην τηλεόραση) </a:t>
            </a:r>
            <a:r>
              <a:rPr lang="en-GB" sz="1400" dirty="0"/>
              <a:t>	</a:t>
            </a:r>
            <a:endParaRPr lang="el-GR" sz="140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B900402-09BF-4D28-9D96-570A989919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5897362"/>
              </p:ext>
            </p:extLst>
          </p:nvPr>
        </p:nvGraphicFramePr>
        <p:xfrm>
          <a:off x="191344" y="1628800"/>
          <a:ext cx="11605108" cy="4355571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3818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232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149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u="none" strike="noStrike" dirty="0">
                          <a:effectLst/>
                        </a:rPr>
                        <a:t>Ημερομηνία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u="none" strike="noStrike">
                          <a:effectLst/>
                        </a:rPr>
                        <a:t>Κύρια</a:t>
                      </a:r>
                      <a:r>
                        <a:rPr lang="el-GR" sz="1400" u="none" strike="noStrike" baseline="0">
                          <a:effectLst/>
                        </a:rPr>
                        <a:t> είδηση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71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l-GR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04</a:t>
                      </a:r>
                      <a:r>
                        <a:rPr kumimoji="0" lang="el-GR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/202</a:t>
                      </a: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Η εξαγγελία του πρωθυπουργού για κατώτατο μισθό ύψους 950 ευρώ στο τέλος της 4ετιας - Για κυβέρνηση συνεργασίας με "ψήφο ανοχής" από τα μικρότερα κόμματα της Αριστεράς κάνει λόγο ο Αλ. Τσίπρας - Πολιτική αντιπαράθεση για τις δηλώσεις Γ. </a:t>
                      </a:r>
                      <a:r>
                        <a:rPr lang="el-GR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Βαρουφάκη</a:t>
                      </a:r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για το σχέδιο πληρωμών "Δήμητρα"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31500551"/>
                  </a:ext>
                </a:extLst>
              </a:tr>
              <a:tr h="50271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6</a:t>
                      </a:r>
                      <a:r>
                        <a:rPr kumimoji="0" lang="el-GR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04</a:t>
                      </a:r>
                      <a:r>
                        <a:rPr kumimoji="0" lang="el-GR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/202</a:t>
                      </a: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Η παρουσίαση του προγράμματος διακυβέρνησης της ΝΔ για την επόμενη 4ετία από τον Κ. Μητσοτάκη - Στόχος η αύξηση του μέσου μισθού στα 1500 ευρώ στο τέλος της 4ετίας - "Αν μας λείπουν 10-15 βουλευτές, ΚΚΕ και ΜΕΡΑ25 να αναλάβουν την ευθύνη" δηλώνει ο Αλ. Τσίπρας από το Φόρουμ των Δελφών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22350672"/>
                  </a:ext>
                </a:extLst>
              </a:tr>
              <a:tr h="50271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7</a:t>
                      </a:r>
                      <a:r>
                        <a:rPr kumimoji="0" lang="el-GR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04</a:t>
                      </a:r>
                      <a:r>
                        <a:rPr kumimoji="0" lang="el-GR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/202</a:t>
                      </a: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l-G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Τα εκλογικά διλήμματα που θέτουν οι πολιτικοί αρχηγοί - Αντιπαράθεση με αιχμή τα οικονομικά προγράμματα, τη διενέργεια τηλεοπτικής αναμέτρησης και την αξιοπιστία των δημοσκοπήσεων - Αύριο ανακοινώνονται τα ψηφοδέλτια επικρατείας ΝΔ και ΣΥΡΙΖΑ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63318858"/>
                  </a:ext>
                </a:extLst>
              </a:tr>
              <a:tr h="50271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8</a:t>
                      </a:r>
                      <a:r>
                        <a:rPr kumimoji="0" lang="el-GR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04</a:t>
                      </a:r>
                      <a:r>
                        <a:rPr kumimoji="0" lang="el-GR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/202</a:t>
                      </a: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Οι συλλήψεις δύο ατόμων για συμμετοχή στη δολοφονία του δημοσιογράφου Γ. </a:t>
                      </a:r>
                      <a:r>
                        <a:rPr lang="el-GR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Καραϊβάζ</a:t>
                      </a:r>
                      <a:r>
                        <a:rPr lang="el-G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τον Απρίλιο του 2021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39926118"/>
                  </a:ext>
                </a:extLst>
              </a:tr>
              <a:tr h="50271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9</a:t>
                      </a:r>
                      <a:r>
                        <a:rPr kumimoji="0" lang="el-GR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04</a:t>
                      </a:r>
                      <a:r>
                        <a:rPr kumimoji="0" lang="el-GR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/202</a:t>
                      </a: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Σε συμφωνία για τη διεξαγωγή μίας τηλεοπτικής αναμέτρησης μεταξύ των πολιτικών αρχηγών όλων των κοινοβουλευτικών κομμάτων στις 10 Μαΐου κατέληξε η Διακομματική Επιτροπή Εκλογών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26971608"/>
                  </a:ext>
                </a:extLst>
              </a:tr>
              <a:tr h="50271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30</a:t>
                      </a:r>
                      <a:r>
                        <a:rPr kumimoji="0" lang="el-GR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04</a:t>
                      </a:r>
                      <a:r>
                        <a:rPr kumimoji="0" lang="el-GR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/202</a:t>
                      </a: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Οξύνεται η πολιτική αντιπαράθεση με αιχμή τις προεκλογικές οικονομικές εξαγγελίες και τις μετεκλογικές συνεργασίες - Εν αναμονή των τελικών αποφάσεων του Αρείου Πάγου για τον αριθμό των κομμάτων που θα συμμετάσχουν στις εκλογές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71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01</a:t>
                      </a:r>
                      <a:r>
                        <a:rPr kumimoji="0" lang="el-GR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05</a:t>
                      </a:r>
                      <a:r>
                        <a:rPr kumimoji="0" lang="el-GR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/202</a:t>
                      </a: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l-G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Οι απεργιακές συγκεντρώσεις και πορείες για την Εργατική Πρωτομαγιά από συνδικάτα και σωματεία σε όλη την Ελλάδα - Αντιπαράθεση ΝΔ-ΣΥΡΙΖΑ για την εργατική πολιτική των δύο κομμάτων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35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02</a:t>
                      </a:r>
                      <a:r>
                        <a:rPr kumimoji="0" lang="el-GR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05</a:t>
                      </a:r>
                      <a:r>
                        <a:rPr kumimoji="0" lang="el-GR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/202</a:t>
                      </a: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l-G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Ο Άρειος Πάγος έθεσε εκτός εκλογικής αναμέτρησης το κόμμα του </a:t>
                      </a:r>
                      <a:r>
                        <a:rPr lang="el-GR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Ηλ</a:t>
                      </a:r>
                      <a:r>
                        <a:rPr lang="el-G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Κασιδιάρη - Θα συμμετάσχει το κόμμα ΕΑΝ του πρώην δικαστικού Αν. Κανελλόπουλου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30265812"/>
                  </a:ext>
                </a:extLst>
              </a:tr>
            </a:tbl>
          </a:graphicData>
        </a:graphic>
      </p:graphicFrame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4A46F0C-3060-46F7-8800-92445CFCF1D9}"/>
              </a:ext>
            </a:extLst>
          </p:cNvPr>
          <p:cNvSpPr txBox="1">
            <a:spLocks/>
          </p:cNvSpPr>
          <p:nvPr/>
        </p:nvSpPr>
        <p:spPr>
          <a:xfrm>
            <a:off x="11231893" y="6492876"/>
            <a:ext cx="96010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fld id="{DE70D37E-C867-47FE-9F10-9260555C453A}" type="slidenum">
              <a:rPr lang="en-GB" sz="1600" b="1" smtClean="0"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rPr>
              <a:pPr algn="ctr">
                <a:spcBef>
                  <a:spcPct val="0"/>
                </a:spcBef>
                <a:defRPr/>
              </a:pPr>
              <a:t>3</a:t>
            </a:fld>
            <a:endParaRPr lang="en-GB" sz="1600" b="1" dirty="0"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03945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7328" y="116632"/>
            <a:ext cx="9073008" cy="1080120"/>
          </a:xfrm>
        </p:spPr>
        <p:txBody>
          <a:bodyPr>
            <a:normAutofit/>
          </a:bodyPr>
          <a:lstStyle/>
          <a:p>
            <a:r>
              <a:rPr lang="el-GR" sz="2400" dirty="0"/>
              <a:t>Η πορεία της χώρας</a:t>
            </a:r>
            <a:r>
              <a:rPr lang="el-GR" sz="2800" dirty="0"/>
              <a:t/>
            </a:r>
            <a:br>
              <a:rPr lang="el-GR" sz="2800" dirty="0"/>
            </a:br>
            <a:r>
              <a:rPr lang="el-GR" sz="1400" i="1" dirty="0"/>
              <a:t>‘Κατά τη γνώμη σας η χώρα μας αυτή την περίοδο κινείται προς τη σωστή ή προς τη λάθος κατεύθυνση;’</a:t>
            </a:r>
            <a:endParaRPr lang="en-US" sz="1400" i="1" dirty="0">
              <a:latin typeface="+mn-lt"/>
            </a:endParaRP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2E73103E-9382-419B-B944-EC2109792C6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96955691"/>
              </p:ext>
            </p:extLst>
          </p:nvPr>
        </p:nvGraphicFramePr>
        <p:xfrm>
          <a:off x="2135560" y="1412776"/>
          <a:ext cx="6912768" cy="2454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j-ea"/>
              <a:cs typeface="+mj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93471CE-2011-42D8-8A00-FB9ED65EC5CB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graphicFrame>
        <p:nvGraphicFramePr>
          <p:cNvPr id="11" name="Content Placeholder 8">
            <a:extLst>
              <a:ext uri="{FF2B5EF4-FFF2-40B4-BE49-F238E27FC236}">
                <a16:creationId xmlns:a16="http://schemas.microsoft.com/office/drawing/2014/main" id="{C14F3548-9EB9-441E-977A-6276A83475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7490121"/>
              </p:ext>
            </p:extLst>
          </p:nvPr>
        </p:nvGraphicFramePr>
        <p:xfrm>
          <a:off x="2135561" y="3933056"/>
          <a:ext cx="6912768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15760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0F84D0A0-6466-4A38-BD4C-E56D7516A3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6269693"/>
              </p:ext>
            </p:extLst>
          </p:nvPr>
        </p:nvGraphicFramePr>
        <p:xfrm>
          <a:off x="1991544" y="1484784"/>
          <a:ext cx="732081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17903300-89BE-4305-A9B6-B9FF6F26A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36" y="116632"/>
            <a:ext cx="8976996" cy="1080120"/>
          </a:xfrm>
        </p:spPr>
        <p:txBody>
          <a:bodyPr/>
          <a:lstStyle/>
          <a:p>
            <a:r>
              <a:rPr lang="el-GR" sz="2400" dirty="0"/>
              <a:t>Σημαντικότερο πρόβλημα της χώρας</a:t>
            </a:r>
            <a:r>
              <a:rPr lang="el-GR" sz="4000" dirty="0"/>
              <a:t/>
            </a:r>
            <a:br>
              <a:rPr lang="el-GR" sz="4000" dirty="0"/>
            </a:br>
            <a:r>
              <a:rPr lang="el-GR" sz="1400" i="1" dirty="0"/>
              <a:t>‘Ποιο νομίζετε ότι  είναι το σημαντικότερο πρόβλημα που αντιμετωπίζει σήμερα η χώρα μας;’</a:t>
            </a:r>
            <a:br>
              <a:rPr lang="el-GR" sz="1400" i="1" dirty="0"/>
            </a:br>
            <a:r>
              <a:rPr lang="el-GR" sz="1400" u="sng" dirty="0"/>
              <a:t>αυθόρμητες αναφορές – 5 πρώτα σημαντικότερα προβλήματα</a:t>
            </a:r>
            <a:endParaRPr lang="el-GR" sz="1400" dirty="0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34270420-7A53-407C-8B36-0720F26F5A27}"/>
              </a:ext>
            </a:extLst>
          </p:cNvPr>
          <p:cNvSpPr txBox="1">
            <a:spLocks/>
          </p:cNvSpPr>
          <p:nvPr/>
        </p:nvSpPr>
        <p:spPr>
          <a:xfrm>
            <a:off x="11231893" y="6492876"/>
            <a:ext cx="96010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fld id="{DE70D37E-C867-47FE-9F10-9260555C453A}" type="slidenum">
              <a:rPr lang="en-GB" sz="1600" b="1" smtClean="0"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rPr>
              <a:pPr algn="ctr">
                <a:spcBef>
                  <a:spcPct val="0"/>
                </a:spcBef>
                <a:defRPr/>
              </a:pPr>
              <a:t>5</a:t>
            </a:fld>
            <a:endParaRPr lang="en-GB" sz="1600" b="1" dirty="0"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/>
              <a:ea typeface="+mj-ea"/>
              <a:cs typeface="+mj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CA452A8-C467-42A7-A332-0B9A35201F74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2134693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7328" y="116632"/>
            <a:ext cx="9073008" cy="1080120"/>
          </a:xfrm>
        </p:spPr>
        <p:txBody>
          <a:bodyPr>
            <a:normAutofit/>
          </a:bodyPr>
          <a:lstStyle/>
          <a:p>
            <a:r>
              <a:rPr lang="el-GR" sz="2400" dirty="0"/>
              <a:t>Αξιολόγηση Κυβέρνησης</a:t>
            </a:r>
            <a:r>
              <a:rPr lang="en-GB" sz="2400" dirty="0"/>
              <a:t> </a:t>
            </a:r>
            <a:r>
              <a:rPr lang="el-GR" sz="2400" dirty="0"/>
              <a:t>και </a:t>
            </a:r>
            <a:r>
              <a:rPr lang="el-GR" sz="2400" dirty="0" err="1"/>
              <a:t>Αξ</a:t>
            </a:r>
            <a:r>
              <a:rPr lang="el-GR" sz="2400" dirty="0"/>
              <a:t>. Αντιπολίτευσης</a:t>
            </a:r>
            <a:br>
              <a:rPr lang="el-GR" sz="2400" dirty="0"/>
            </a:br>
            <a:r>
              <a:rPr lang="el-GR" sz="1400" i="1" dirty="0"/>
              <a:t>‘Ποια είναι η εντύπωση σας για το έργο της Κυβέρνησης συνολικά, θετική ή αρνητική; Και ποια για την </a:t>
            </a:r>
            <a:r>
              <a:rPr lang="el-GR" sz="1400" i="1" dirty="0" err="1"/>
              <a:t>Αξ</a:t>
            </a:r>
            <a:r>
              <a:rPr lang="el-GR" sz="1400" i="1" dirty="0"/>
              <a:t>. Αντιπολίτευση του ΣΥΡΙΖΑ’</a:t>
            </a:r>
            <a:endParaRPr lang="en-US" sz="1400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2E73103E-9382-419B-B944-EC2109792C6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66655985"/>
              </p:ext>
            </p:extLst>
          </p:nvPr>
        </p:nvGraphicFramePr>
        <p:xfrm>
          <a:off x="1631504" y="1348358"/>
          <a:ext cx="8064896" cy="2404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j-ea"/>
              <a:cs typeface="+mj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93471CE-2011-42D8-8A00-FB9ED65EC5CB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graphicFrame>
        <p:nvGraphicFramePr>
          <p:cNvPr id="7" name="Content Placeholder 8">
            <a:extLst>
              <a:ext uri="{FF2B5EF4-FFF2-40B4-BE49-F238E27FC236}">
                <a16:creationId xmlns:a16="http://schemas.microsoft.com/office/drawing/2014/main" id="{34EF550A-4C47-4ED5-A12D-C7C4CB9FDA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6580499"/>
              </p:ext>
            </p:extLst>
          </p:nvPr>
        </p:nvGraphicFramePr>
        <p:xfrm>
          <a:off x="1631504" y="3904828"/>
          <a:ext cx="8064896" cy="2332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3306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6798D534-A8E7-4754-87B6-1B0F00CB6C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4530986"/>
              </p:ext>
            </p:extLst>
          </p:nvPr>
        </p:nvGraphicFramePr>
        <p:xfrm>
          <a:off x="983432" y="1258887"/>
          <a:ext cx="10944853" cy="2682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857568F4-A092-443B-90AC-351D9D3CF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1" y="440668"/>
            <a:ext cx="9105495" cy="360040"/>
          </a:xfrm>
        </p:spPr>
        <p:txBody>
          <a:bodyPr/>
          <a:lstStyle/>
          <a:p>
            <a:r>
              <a:rPr lang="el-G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Ενδιαφέρον για τις επερχόμενες εκλογές</a:t>
            </a:r>
            <a:r>
              <a:rPr lang="el-GR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sz="1800" dirty="0"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14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‘Στις 21 Μάϊου θα έχουμε Βουλευτικές εκλογές. Πόσο πολύ θα λέγατε ότι σας ενδιαφέρει το αποτέλεσμα των εκλογών;’</a:t>
            </a:r>
            <a:endParaRPr lang="en-GB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096F17-F9C4-400A-BCB4-A7545284F8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j-ea"/>
              <a:cs typeface="+mj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13C380-A33D-48F4-95A3-80EEC6B2CB52}"/>
              </a:ext>
            </a:extLst>
          </p:cNvPr>
          <p:cNvSpPr txBox="1"/>
          <p:nvPr/>
        </p:nvSpPr>
        <p:spPr>
          <a:xfrm>
            <a:off x="11664618" y="70407"/>
            <a:ext cx="648073" cy="40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graphicFrame>
        <p:nvGraphicFramePr>
          <p:cNvPr id="5" name="Content Placeholder 8">
            <a:extLst>
              <a:ext uri="{FF2B5EF4-FFF2-40B4-BE49-F238E27FC236}">
                <a16:creationId xmlns:a16="http://schemas.microsoft.com/office/drawing/2014/main" id="{E052A70B-C8DD-FBF3-56A5-2E8C68F6E3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9428382"/>
              </p:ext>
            </p:extLst>
          </p:nvPr>
        </p:nvGraphicFramePr>
        <p:xfrm>
          <a:off x="1775520" y="4019177"/>
          <a:ext cx="8640960" cy="2283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070F4AB-3896-801F-9986-8F1B34BD0688}"/>
              </a:ext>
            </a:extLst>
          </p:cNvPr>
          <p:cNvCxnSpPr>
            <a:cxnSpLocks/>
          </p:cNvCxnSpPr>
          <p:nvPr/>
        </p:nvCxnSpPr>
        <p:spPr>
          <a:xfrm>
            <a:off x="2495600" y="1988840"/>
            <a:ext cx="2736304" cy="0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76BE3E1-BE23-BA5F-1D61-D508D58E946A}"/>
              </a:ext>
            </a:extLst>
          </p:cNvPr>
          <p:cNvSpPr txBox="1"/>
          <p:nvPr/>
        </p:nvSpPr>
        <p:spPr>
          <a:xfrm>
            <a:off x="2423592" y="167307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prstClr val="black"/>
                </a:solidFill>
                <a:latin typeface="Trebuchet MS"/>
              </a:rPr>
              <a:t>82% </a:t>
            </a:r>
            <a:r>
              <a:rPr lang="el-GR" sz="1200" b="1" dirty="0">
                <a:solidFill>
                  <a:prstClr val="black"/>
                </a:solidFill>
                <a:latin typeface="Trebuchet MS"/>
              </a:rPr>
              <a:t>από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83</a:t>
            </a: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%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 </a:t>
            </a: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στις 19-20 Απριλίου 2023</a:t>
            </a:r>
          </a:p>
        </p:txBody>
      </p:sp>
    </p:spTree>
    <p:extLst>
      <p:ext uri="{BB962C8B-B14F-4D97-AF65-F5344CB8AC3E}">
        <p14:creationId xmlns:p14="http://schemas.microsoft.com/office/powerpoint/2010/main" val="3564042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7328" y="116632"/>
            <a:ext cx="9073008" cy="1080120"/>
          </a:xfrm>
        </p:spPr>
        <p:txBody>
          <a:bodyPr>
            <a:normAutofit/>
          </a:bodyPr>
          <a:lstStyle/>
          <a:p>
            <a:r>
              <a:rPr lang="el-GR" dirty="0"/>
              <a:t>Αυτοδύναμες ή Κυβερνήσεις συνεργασίας</a:t>
            </a:r>
            <a:r>
              <a:rPr lang="el-GR" sz="3600" dirty="0"/>
              <a:t/>
            </a:r>
            <a:br>
              <a:rPr lang="el-GR" sz="3600" dirty="0"/>
            </a:br>
            <a:r>
              <a:rPr lang="el-GR" sz="1400" i="1" dirty="0"/>
              <a:t>‘Είστε υπέρ των αυτοδύναμων Κυβερνήσεων ή υπέρ των Κυβερνήσεων συνεργασίας;’</a:t>
            </a:r>
            <a:endParaRPr lang="en-US" sz="1400" i="1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j-ea"/>
              <a:cs typeface="+mj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93471CE-2011-42D8-8A00-FB9ED65EC5CB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graphicFrame>
        <p:nvGraphicFramePr>
          <p:cNvPr id="12" name="Content Placeholder 8">
            <a:extLst>
              <a:ext uri="{FF2B5EF4-FFF2-40B4-BE49-F238E27FC236}">
                <a16:creationId xmlns:a16="http://schemas.microsoft.com/office/drawing/2014/main" id="{C14F3548-9EB9-441E-977A-6276A83475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3490256"/>
              </p:ext>
            </p:extLst>
          </p:nvPr>
        </p:nvGraphicFramePr>
        <p:xfrm>
          <a:off x="1919536" y="3936406"/>
          <a:ext cx="7200800" cy="23009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ontent Placeholder 8">
            <a:extLst>
              <a:ext uri="{FF2B5EF4-FFF2-40B4-BE49-F238E27FC236}">
                <a16:creationId xmlns:a16="http://schemas.microsoft.com/office/drawing/2014/main" id="{F7FD2DC1-4755-E602-C932-A2D9896B6509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15195423"/>
              </p:ext>
            </p:extLst>
          </p:nvPr>
        </p:nvGraphicFramePr>
        <p:xfrm>
          <a:off x="1919536" y="1412776"/>
          <a:ext cx="7200800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63810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Content Placeholder 29">
            <a:extLst>
              <a:ext uri="{FF2B5EF4-FFF2-40B4-BE49-F238E27FC236}">
                <a16:creationId xmlns:a16="http://schemas.microsoft.com/office/drawing/2014/main" id="{16509CBA-8802-4E80-A670-BC31BD6CF96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39713" y="1484313"/>
          <a:ext cx="11832951" cy="3816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87305AE5-0B64-4364-AB7C-4B6111FB6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Πρόθεση ψήφου στις Βουλευτικές εκλογές</a:t>
            </a:r>
            <a:br>
              <a:rPr lang="el-GR" dirty="0"/>
            </a:br>
            <a:r>
              <a:rPr lang="el-GR" sz="1400" i="1" dirty="0"/>
              <a:t>‘Και αν είχαμε την επόμενη Κυριακή Βουλευτικές εκλογές τι θα ψηφίζατε;’</a:t>
            </a:r>
            <a:endParaRPr lang="el-GR" sz="1400" dirty="0"/>
          </a:p>
        </p:txBody>
      </p:sp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FAD9B5F9-4D35-43E0-B0FB-318CFBC36378}"/>
              </a:ext>
            </a:extLst>
          </p:cNvPr>
          <p:cNvSpPr txBox="1">
            <a:spLocks/>
          </p:cNvSpPr>
          <p:nvPr/>
        </p:nvSpPr>
        <p:spPr>
          <a:xfrm>
            <a:off x="11231893" y="6492876"/>
            <a:ext cx="96010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fld id="{DE70D37E-C867-47FE-9F10-9260555C453A}" type="slidenum">
              <a:rPr lang="en-GB" sz="1600" b="1" smtClean="0"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rPr>
              <a:pPr algn="ctr">
                <a:spcBef>
                  <a:spcPct val="0"/>
                </a:spcBef>
                <a:defRPr/>
              </a:pPr>
              <a:t>9</a:t>
            </a:fld>
            <a:endParaRPr lang="en-GB" sz="1600" b="1" dirty="0"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/>
              <a:ea typeface="+mj-ea"/>
              <a:cs typeface="+mj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55B144-914E-4C85-8547-1FD2694785C0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pic>
        <p:nvPicPr>
          <p:cNvPr id="18" name="Picture 13" descr="http://radio-lehovo.gr/wp-content/uploads/2015/02/KKE-logo.gif">
            <a:extLst>
              <a:ext uri="{FF2B5EF4-FFF2-40B4-BE49-F238E27FC236}">
                <a16:creationId xmlns:a16="http://schemas.microsoft.com/office/drawing/2014/main" id="{72313CCC-DE17-4D5F-9240-EDA7A4431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784" y="5373216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>
            <a:extLst>
              <a:ext uri="{FF2B5EF4-FFF2-40B4-BE49-F238E27FC236}">
                <a16:creationId xmlns:a16="http://schemas.microsoft.com/office/drawing/2014/main" id="{2B7EF8ED-A35B-4CEC-91DC-33D875C6F9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4039" y="5373216"/>
            <a:ext cx="465857" cy="465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1" descr="Image result for Î½Î´ Î»Î¿Î³Î¿ÏÏÏÎ¿">
            <a:extLst>
              <a:ext uri="{FF2B5EF4-FFF2-40B4-BE49-F238E27FC236}">
                <a16:creationId xmlns:a16="http://schemas.microsoft.com/office/drawing/2014/main" id="{888EFE5F-0CC3-41CC-AF2E-3B3CE7808945}"/>
              </a:ext>
            </a:extLst>
          </p:cNvPr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3" t="4811" r="13145" b="8581"/>
          <a:stretch/>
        </p:blipFill>
        <p:spPr bwMode="auto">
          <a:xfrm>
            <a:off x="839416" y="5421471"/>
            <a:ext cx="441325" cy="311785"/>
          </a:xfrm>
          <a:prstGeom prst="rect">
            <a:avLst/>
          </a:prstGeom>
          <a:noFill/>
        </p:spPr>
      </p:pic>
      <p:pic>
        <p:nvPicPr>
          <p:cNvPr id="26" name="Picture 2">
            <a:extLst>
              <a:ext uri="{FF2B5EF4-FFF2-40B4-BE49-F238E27FC236}">
                <a16:creationId xmlns:a16="http://schemas.microsoft.com/office/drawing/2014/main" id="{0DB6D773-5FBA-4F6B-B5D5-141157275B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3952" y="5445224"/>
            <a:ext cx="479049" cy="3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E9F38AF6-A2BC-4567-B843-D413AEE0B0B9}"/>
              </a:ext>
            </a:extLst>
          </p:cNvPr>
          <p:cNvSpPr txBox="1"/>
          <p:nvPr/>
        </p:nvSpPr>
        <p:spPr>
          <a:xfrm>
            <a:off x="11280576" y="5393208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/>
              <a:t>ΔΑ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0B828E2-81B1-4778-994B-D87B9F4C84EA}"/>
              </a:ext>
            </a:extLst>
          </p:cNvPr>
          <p:cNvSpPr txBox="1"/>
          <p:nvPr/>
        </p:nvSpPr>
        <p:spPr>
          <a:xfrm>
            <a:off x="10200456" y="5373216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/>
              <a:t>Αναποφάσιστοι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5F41191-0A18-4219-A68C-729D344D0018}"/>
              </a:ext>
            </a:extLst>
          </p:cNvPr>
          <p:cNvSpPr txBox="1"/>
          <p:nvPr/>
        </p:nvSpPr>
        <p:spPr>
          <a:xfrm>
            <a:off x="8328248" y="5340383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/>
              <a:t>Άκυρο-Λευκό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9C82CF2-3B35-47BE-97F9-01608723DE47}"/>
              </a:ext>
            </a:extLst>
          </p:cNvPr>
          <p:cNvSpPr txBox="1"/>
          <p:nvPr/>
        </p:nvSpPr>
        <p:spPr>
          <a:xfrm>
            <a:off x="9264352" y="5367062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100" b="1" dirty="0"/>
              <a:t>Δε θα ψηφίσουν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68ABE4C-94A0-41C6-A245-84C8844C487B}"/>
              </a:ext>
            </a:extLst>
          </p:cNvPr>
          <p:cNvSpPr txBox="1"/>
          <p:nvPr/>
        </p:nvSpPr>
        <p:spPr>
          <a:xfrm>
            <a:off x="7392144" y="544522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/>
              <a:t>Λοιπά</a:t>
            </a:r>
          </a:p>
        </p:txBody>
      </p:sp>
      <p:pic>
        <p:nvPicPr>
          <p:cNvPr id="43" name="Picture 42" descr="Logo&#10;&#10;Description automatically generated">
            <a:extLst>
              <a:ext uri="{FF2B5EF4-FFF2-40B4-BE49-F238E27FC236}">
                <a16:creationId xmlns:a16="http://schemas.microsoft.com/office/drawing/2014/main" id="{E57068A2-2510-40D4-B635-ECD10229CD1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512" y="5408372"/>
            <a:ext cx="689770" cy="307095"/>
          </a:xfrm>
          <a:prstGeom prst="rect">
            <a:avLst/>
          </a:prstGeom>
        </p:spPr>
      </p:pic>
      <p:sp>
        <p:nvSpPr>
          <p:cNvPr id="44" name="TextBox 6">
            <a:extLst>
              <a:ext uri="{FF2B5EF4-FFF2-40B4-BE49-F238E27FC236}">
                <a16:creationId xmlns:a16="http://schemas.microsoft.com/office/drawing/2014/main" id="{1B99E76B-0B10-45B7-8264-4AAD17519A3D}"/>
              </a:ext>
            </a:extLst>
          </p:cNvPr>
          <p:cNvSpPr txBox="1"/>
          <p:nvPr/>
        </p:nvSpPr>
        <p:spPr>
          <a:xfrm>
            <a:off x="791542" y="2135011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200" b="1" dirty="0"/>
              <a:t>27,8</a:t>
            </a:r>
          </a:p>
        </p:txBody>
      </p:sp>
      <p:sp>
        <p:nvSpPr>
          <p:cNvPr id="48" name="TextBox 6">
            <a:extLst>
              <a:ext uri="{FF2B5EF4-FFF2-40B4-BE49-F238E27FC236}">
                <a16:creationId xmlns:a16="http://schemas.microsoft.com/office/drawing/2014/main" id="{5C0C3A83-5091-4050-9922-A40B4951D712}"/>
              </a:ext>
            </a:extLst>
          </p:cNvPr>
          <p:cNvSpPr txBox="1"/>
          <p:nvPr/>
        </p:nvSpPr>
        <p:spPr>
          <a:xfrm>
            <a:off x="5568007" y="2143889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200" b="1" dirty="0"/>
              <a:t>4,4</a:t>
            </a:r>
          </a:p>
        </p:txBody>
      </p:sp>
      <p:sp>
        <p:nvSpPr>
          <p:cNvPr id="50" name="TextBox 6">
            <a:extLst>
              <a:ext uri="{FF2B5EF4-FFF2-40B4-BE49-F238E27FC236}">
                <a16:creationId xmlns:a16="http://schemas.microsoft.com/office/drawing/2014/main" id="{7A4565B7-DCB4-4209-B61E-5D8E753815EC}"/>
              </a:ext>
            </a:extLst>
          </p:cNvPr>
          <p:cNvSpPr txBox="1"/>
          <p:nvPr/>
        </p:nvSpPr>
        <p:spPr>
          <a:xfrm>
            <a:off x="1751583" y="2132856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200" b="1" dirty="0"/>
              <a:t>22,2</a:t>
            </a:r>
          </a:p>
        </p:txBody>
      </p:sp>
      <p:sp>
        <p:nvSpPr>
          <p:cNvPr id="52" name="TextBox 6">
            <a:extLst>
              <a:ext uri="{FF2B5EF4-FFF2-40B4-BE49-F238E27FC236}">
                <a16:creationId xmlns:a16="http://schemas.microsoft.com/office/drawing/2014/main" id="{0B286BB8-EE3C-429C-9AAF-6C67870AFB3A}"/>
              </a:ext>
            </a:extLst>
          </p:cNvPr>
          <p:cNvSpPr txBox="1"/>
          <p:nvPr/>
        </p:nvSpPr>
        <p:spPr>
          <a:xfrm>
            <a:off x="2687687" y="2135010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200" b="1" dirty="0"/>
              <a:t>8</a:t>
            </a:r>
            <a:r>
              <a:rPr lang="en-US" sz="1200" b="1" dirty="0"/>
              <a:t>,</a:t>
            </a:r>
            <a:r>
              <a:rPr lang="el-GR" sz="1200" b="1" dirty="0"/>
              <a:t>5</a:t>
            </a:r>
          </a:p>
        </p:txBody>
      </p:sp>
      <p:sp>
        <p:nvSpPr>
          <p:cNvPr id="54" name="TextBox 6">
            <a:extLst>
              <a:ext uri="{FF2B5EF4-FFF2-40B4-BE49-F238E27FC236}">
                <a16:creationId xmlns:a16="http://schemas.microsoft.com/office/drawing/2014/main" id="{92082899-E609-4EFB-AB34-9BE9D6B476FD}"/>
              </a:ext>
            </a:extLst>
          </p:cNvPr>
          <p:cNvSpPr txBox="1"/>
          <p:nvPr/>
        </p:nvSpPr>
        <p:spPr>
          <a:xfrm>
            <a:off x="3647728" y="2135010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200" b="1" dirty="0"/>
              <a:t>6,0</a:t>
            </a:r>
          </a:p>
        </p:txBody>
      </p:sp>
      <p:sp>
        <p:nvSpPr>
          <p:cNvPr id="56" name="TextBox 6">
            <a:extLst>
              <a:ext uri="{FF2B5EF4-FFF2-40B4-BE49-F238E27FC236}">
                <a16:creationId xmlns:a16="http://schemas.microsoft.com/office/drawing/2014/main" id="{38C69CE4-5252-41A1-BED2-F14453D34D7C}"/>
              </a:ext>
            </a:extLst>
          </p:cNvPr>
          <p:cNvSpPr txBox="1"/>
          <p:nvPr/>
        </p:nvSpPr>
        <p:spPr>
          <a:xfrm>
            <a:off x="4631903" y="2132856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200" b="1" dirty="0"/>
              <a:t>4,0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8D7EE55-2564-429F-BA9B-162F5D9F72E5}"/>
              </a:ext>
            </a:extLst>
          </p:cNvPr>
          <p:cNvSpPr txBox="1"/>
          <p:nvPr/>
        </p:nvSpPr>
        <p:spPr>
          <a:xfrm>
            <a:off x="10539720" y="3615407"/>
            <a:ext cx="1316920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Αδιευκρίνιστη ψήφος: </a:t>
            </a:r>
            <a:r>
              <a:rPr lang="el-GR" sz="1200" b="1" dirty="0">
                <a:solidFill>
                  <a:prstClr val="black"/>
                </a:solidFill>
                <a:latin typeface="Trebuchet MS"/>
              </a:rPr>
              <a:t>12</a:t>
            </a: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,2</a:t>
            </a:r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A04A14F7-0C78-118A-1171-6E4879A97F7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624" y="5408372"/>
            <a:ext cx="612804" cy="344265"/>
          </a:xfrm>
          <a:prstGeom prst="rect">
            <a:avLst/>
          </a:prstGeom>
        </p:spPr>
      </p:pic>
      <p:sp>
        <p:nvSpPr>
          <p:cNvPr id="4" name="TextBox 6">
            <a:extLst>
              <a:ext uri="{FF2B5EF4-FFF2-40B4-BE49-F238E27FC236}">
                <a16:creationId xmlns:a16="http://schemas.microsoft.com/office/drawing/2014/main" id="{98F27243-029C-6CF9-15D2-838B6424B5D1}"/>
              </a:ext>
            </a:extLst>
          </p:cNvPr>
          <p:cNvSpPr txBox="1"/>
          <p:nvPr/>
        </p:nvSpPr>
        <p:spPr>
          <a:xfrm>
            <a:off x="7464152" y="2143889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200" b="1" dirty="0"/>
              <a:t>9,4</a:t>
            </a:r>
          </a:p>
        </p:txBody>
      </p:sp>
      <p:pic>
        <p:nvPicPr>
          <p:cNvPr id="5" name="Picture 4" descr="Shape, arrow&#10;&#10;Description automatically generated">
            <a:extLst>
              <a:ext uri="{FF2B5EF4-FFF2-40B4-BE49-F238E27FC236}">
                <a16:creationId xmlns:a16="http://schemas.microsoft.com/office/drawing/2014/main" id="{A2E406D4-F2B0-CCF6-92BB-757AED0F232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0798" y="5403016"/>
            <a:ext cx="771325" cy="433624"/>
          </a:xfrm>
          <a:prstGeom prst="rect">
            <a:avLst/>
          </a:prstGeom>
        </p:spPr>
      </p:pic>
      <p:sp>
        <p:nvSpPr>
          <p:cNvPr id="8" name="TextBox 6">
            <a:extLst>
              <a:ext uri="{FF2B5EF4-FFF2-40B4-BE49-F238E27FC236}">
                <a16:creationId xmlns:a16="http://schemas.microsoft.com/office/drawing/2014/main" id="{70CA987B-B6F2-3F13-9418-5297D8B12E93}"/>
              </a:ext>
            </a:extLst>
          </p:cNvPr>
          <p:cNvSpPr txBox="1"/>
          <p:nvPr/>
        </p:nvSpPr>
        <p:spPr>
          <a:xfrm>
            <a:off x="6545677" y="2143889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200" b="1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3169304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C00000"/>
      </a:hlink>
      <a:folHlink>
        <a:srgbClr val="5F7791"/>
      </a:folHlink>
    </a:clrScheme>
    <a:fontScheme name="Custom 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ustom 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10462</TotalTime>
  <Words>858</Words>
  <Application>Microsoft Office PowerPoint</Application>
  <PresentationFormat>Widescreen</PresentationFormat>
  <Paragraphs>189</Paragraphs>
  <Slides>14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Times New Roman</vt:lpstr>
      <vt:lpstr>Trebuchet MS</vt:lpstr>
      <vt:lpstr>Wingdings</vt:lpstr>
      <vt:lpstr>Office Theme</vt:lpstr>
      <vt:lpstr>1_Custom Design</vt:lpstr>
      <vt:lpstr>συνδρομητική έρευνα</vt:lpstr>
      <vt:lpstr>Η ταυτότητα της έρευνας</vt:lpstr>
      <vt:lpstr>Τα σημαντικότερα γεγονότα κατά τη διάρκεια διεξαγωγής της έρευνας πεδίου (25/04-02/05/2023) (όπως παρουσιάστηκαν στην τηλεόραση)  </vt:lpstr>
      <vt:lpstr>Η πορεία της χώρας ‘Κατά τη γνώμη σας η χώρα μας αυτή την περίοδο κινείται προς τη σωστή ή προς τη λάθος κατεύθυνση;’</vt:lpstr>
      <vt:lpstr>Σημαντικότερο πρόβλημα της χώρας ‘Ποιο νομίζετε ότι  είναι το σημαντικότερο πρόβλημα που αντιμετωπίζει σήμερα η χώρα μας;’ αυθόρμητες αναφορές – 5 πρώτα σημαντικότερα προβλήματα</vt:lpstr>
      <vt:lpstr>Αξιολόγηση Κυβέρνησης και Αξ. Αντιπολίτευσης ‘Ποια είναι η εντύπωση σας για το έργο της Κυβέρνησης συνολικά, θετική ή αρνητική; Και ποια για την Αξ. Αντιπολίτευση του ΣΥΡΙΖΑ’</vt:lpstr>
      <vt:lpstr>Ενδιαφέρον για τις επερχόμενες εκλογές ‘Στις 21 Μάϊου θα έχουμε Βουλευτικές εκλογές. Πόσο πολύ θα λέγατε ότι σας ενδιαφέρει το αποτέλεσμα των εκλογών;’</vt:lpstr>
      <vt:lpstr>Αυτοδύναμες ή Κυβερνήσεις συνεργασίας ‘Είστε υπέρ των αυτοδύναμων Κυβερνήσεων ή υπέρ των Κυβερνήσεων συνεργασίας;’</vt:lpstr>
      <vt:lpstr>Πρόθεση ψήφου στις Βουλευτικές εκλογές ‘Και αν είχαμε την επόμενη Κυριακή Βουλευτικές εκλογές τι θα ψηφίζατε;’</vt:lpstr>
      <vt:lpstr>Η κομματική προέλευση των αναποφάσιστων/ΔΑ</vt:lpstr>
      <vt:lpstr>Εκτίμηση ψήφου</vt:lpstr>
      <vt:lpstr>Εκτίμηση εδρών</vt:lpstr>
      <vt:lpstr>Καταλληλότερος Πρωθυπουργός Διαχρονικά στοιχεία</vt:lpstr>
      <vt:lpstr>Παράσταση νίκης ‘Ανεξάρτητα από το τι θα ψηφίσετε ποιο κόμμα νομίζετε ότι θα έρθει πρώτο στις Βουλευτικές εκλογές;’ (αυθόρμητη αναφορά)</vt:lpstr>
    </vt:vector>
  </TitlesOfParts>
  <Company>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Penny Apostolopoulou</dc:creator>
  <cp:lastModifiedBy>Σουζάνα Πανδρεμένου</cp:lastModifiedBy>
  <cp:revision>890</cp:revision>
  <dcterms:created xsi:type="dcterms:W3CDTF">2011-12-09T09:36:13Z</dcterms:created>
  <dcterms:modified xsi:type="dcterms:W3CDTF">2023-05-04T14:50:01Z</dcterms:modified>
</cp:coreProperties>
</file>