
<file path=[Content_Types].xml><?xml version="1.0" encoding="utf-8"?>
<Types xmlns="http://schemas.openxmlformats.org/package/2006/content-types">
  <Default Extension="bin" ContentType="image/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20"/>
  </p:notesMasterIdLst>
  <p:sldIdLst>
    <p:sldId id="270" r:id="rId2"/>
    <p:sldId id="271" r:id="rId3"/>
    <p:sldId id="294" r:id="rId4"/>
    <p:sldId id="295" r:id="rId5"/>
    <p:sldId id="292" r:id="rId6"/>
    <p:sldId id="272" r:id="rId7"/>
    <p:sldId id="275" r:id="rId8"/>
    <p:sldId id="302" r:id="rId9"/>
    <p:sldId id="300" r:id="rId10"/>
    <p:sldId id="277" r:id="rId11"/>
    <p:sldId id="284" r:id="rId12"/>
    <p:sldId id="304" r:id="rId13"/>
    <p:sldId id="280" r:id="rId14"/>
    <p:sldId id="283" r:id="rId15"/>
    <p:sldId id="281" r:id="rId16"/>
    <p:sldId id="301" r:id="rId17"/>
    <p:sldId id="282" r:id="rId18"/>
    <p:sldId id="303" r:id="rId1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i Gianopoulou" initials="EG" lastIdx="0" clrIdx="0">
    <p:extLst>
      <p:ext uri="{19B8F6BF-5375-455C-9EA6-DF929625EA0E}">
        <p15:presenceInfo xmlns:p15="http://schemas.microsoft.com/office/powerpoint/2012/main" userId="S-1-5-21-2586472462-2835892099-1825007555-12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0A4F46-E61C-45DB-930A-CE6FA2862F3D}" v="36" dt="2023-02-12T08:51:21.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1" autoAdjust="0"/>
  </p:normalViewPr>
  <p:slideViewPr>
    <p:cSldViewPr snapToGrid="0">
      <p:cViewPr varScale="1">
        <p:scale>
          <a:sx n="73" d="100"/>
          <a:sy n="73" d="100"/>
        </p:scale>
        <p:origin x="62" y="77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Ευάγγελος Σαπουντζάκης" userId="d7f22bd5-1e2a-43da-a574-128ca35605c8" providerId="ADAL" clId="{5B0A4F46-E61C-45DB-930A-CE6FA2862F3D}"/>
    <pc:docChg chg="modSld">
      <pc:chgData name="Ευάγγελος Σαπουντζάκης" userId="d7f22bd5-1e2a-43da-a574-128ca35605c8" providerId="ADAL" clId="{5B0A4F46-E61C-45DB-930A-CE6FA2862F3D}" dt="2023-02-12T08:52:22.249" v="30" actId="1035"/>
      <pc:docMkLst>
        <pc:docMk/>
      </pc:docMkLst>
      <pc:sldChg chg="modSp mod">
        <pc:chgData name="Ευάγγελος Σαπουντζάκης" userId="d7f22bd5-1e2a-43da-a574-128ca35605c8" providerId="ADAL" clId="{5B0A4F46-E61C-45DB-930A-CE6FA2862F3D}" dt="2023-02-12T08:52:22.249" v="30" actId="1035"/>
        <pc:sldMkLst>
          <pc:docMk/>
          <pc:sldMk cId="3875788861" sldId="282"/>
        </pc:sldMkLst>
        <pc:spChg chg="mod">
          <ac:chgData name="Ευάγγελος Σαπουντζάκης" userId="d7f22bd5-1e2a-43da-a574-128ca35605c8" providerId="ADAL" clId="{5B0A4F46-E61C-45DB-930A-CE6FA2862F3D}" dt="2023-02-12T08:51:21.395" v="18" actId="6549"/>
          <ac:spMkLst>
            <pc:docMk/>
            <pc:sldMk cId="3875788861" sldId="282"/>
            <ac:spMk id="13" creationId="{00000000-0000-0000-0000-000000000000}"/>
          </ac:spMkLst>
        </pc:spChg>
        <pc:spChg chg="mod">
          <ac:chgData name="Ευάγγελος Σαπουντζάκης" userId="d7f22bd5-1e2a-43da-a574-128ca35605c8" providerId="ADAL" clId="{5B0A4F46-E61C-45DB-930A-CE6FA2862F3D}" dt="2023-02-12T08:52:22.249" v="30" actId="1035"/>
          <ac:spMkLst>
            <pc:docMk/>
            <pc:sldMk cId="3875788861" sldId="282"/>
            <ac:spMk id="18" creationId="{00000000-0000-0000-0000-000000000000}"/>
          </ac:spMkLst>
        </pc:spChg>
      </pc:sldChg>
      <pc:sldChg chg="modSp">
        <pc:chgData name="Ευάγγελος Σαπουντζάκης" userId="d7f22bd5-1e2a-43da-a574-128ca35605c8" providerId="ADAL" clId="{5B0A4F46-E61C-45DB-930A-CE6FA2862F3D}" dt="2023-02-12T08:37:25.259" v="0" actId="20577"/>
        <pc:sldMkLst>
          <pc:docMk/>
          <pc:sldMk cId="3235640648" sldId="295"/>
        </pc:sldMkLst>
        <pc:spChg chg="mod">
          <ac:chgData name="Ευάγγελος Σαπουντζάκης" userId="d7f22bd5-1e2a-43da-a574-128ca35605c8" providerId="ADAL" clId="{5B0A4F46-E61C-45DB-930A-CE6FA2862F3D}" dt="2023-02-12T08:37:25.259" v="0" actId="20577"/>
          <ac:spMkLst>
            <pc:docMk/>
            <pc:sldMk cId="3235640648" sldId="295"/>
            <ac:spMk id="37" creationId="{00000000-0000-0000-0000-000000000000}"/>
          </ac:spMkLst>
        </pc:spChg>
      </pc:sldChg>
      <pc:sldChg chg="modSp mod">
        <pc:chgData name="Ευάγγελος Σαπουντζάκης" userId="d7f22bd5-1e2a-43da-a574-128ca35605c8" providerId="ADAL" clId="{5B0A4F46-E61C-45DB-930A-CE6FA2862F3D}" dt="2023-02-12T08:42:15.576" v="5" actId="6549"/>
        <pc:sldMkLst>
          <pc:docMk/>
          <pc:sldMk cId="752321431" sldId="300"/>
        </pc:sldMkLst>
        <pc:spChg chg="mod">
          <ac:chgData name="Ευάγγελος Σαπουντζάκης" userId="d7f22bd5-1e2a-43da-a574-128ca35605c8" providerId="ADAL" clId="{5B0A4F46-E61C-45DB-930A-CE6FA2862F3D}" dt="2023-02-12T08:40:45.189" v="3" actId="1076"/>
          <ac:spMkLst>
            <pc:docMk/>
            <pc:sldMk cId="752321431" sldId="300"/>
            <ac:spMk id="5" creationId="{00000000-0000-0000-0000-000000000000}"/>
          </ac:spMkLst>
        </pc:spChg>
        <pc:spChg chg="mod">
          <ac:chgData name="Ευάγγελος Σαπουντζάκης" userId="d7f22bd5-1e2a-43da-a574-128ca35605c8" providerId="ADAL" clId="{5B0A4F46-E61C-45DB-930A-CE6FA2862F3D}" dt="2023-02-12T08:42:15.576" v="5" actId="6549"/>
          <ac:spMkLst>
            <pc:docMk/>
            <pc:sldMk cId="752321431" sldId="300"/>
            <ac:spMk id="6" creationId="{00000000-0000-0000-0000-000000000000}"/>
          </ac:spMkLst>
        </pc:spChg>
      </pc:sldChg>
      <pc:sldChg chg="modSp">
        <pc:chgData name="Ευάγγελος Σαπουντζάκης" userId="d7f22bd5-1e2a-43da-a574-128ca35605c8" providerId="ADAL" clId="{5B0A4F46-E61C-45DB-930A-CE6FA2862F3D}" dt="2023-02-12T08:40:11.502" v="1" actId="6549"/>
        <pc:sldMkLst>
          <pc:docMk/>
          <pc:sldMk cId="82293577" sldId="302"/>
        </pc:sldMkLst>
        <pc:spChg chg="mod">
          <ac:chgData name="Ευάγγελος Σαπουντζάκης" userId="d7f22bd5-1e2a-43da-a574-128ca35605c8" providerId="ADAL" clId="{5B0A4F46-E61C-45DB-930A-CE6FA2862F3D}" dt="2023-02-12T08:40:11.502" v="1" actId="6549"/>
          <ac:spMkLst>
            <pc:docMk/>
            <pc:sldMk cId="82293577" sldId="302"/>
            <ac:spMk id="2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BD44C-8E8B-4DEA-B808-818B0524364D}" type="datetimeFigureOut">
              <a:rPr lang="el-GR" smtClean="0"/>
              <a:t>15/2/2023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04FBD-5745-4363-8429-CE12F004B0D3}" type="slidenum">
              <a:rPr lang="el-GR" smtClean="0"/>
              <a:t>‹#›</a:t>
            </a:fld>
            <a:endParaRPr lang="el-GR"/>
          </a:p>
        </p:txBody>
      </p:sp>
    </p:spTree>
    <p:extLst>
      <p:ext uri="{BB962C8B-B14F-4D97-AF65-F5344CB8AC3E}">
        <p14:creationId xmlns:p14="http://schemas.microsoft.com/office/powerpoint/2010/main" val="1602744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504FBD-5745-4363-8429-CE12F004B0D3}" type="slidenum">
              <a:rPr lang="el-GR" smtClean="0"/>
              <a:t>1</a:t>
            </a:fld>
            <a:endParaRPr lang="el-GR"/>
          </a:p>
        </p:txBody>
      </p:sp>
    </p:spTree>
    <p:extLst>
      <p:ext uri="{BB962C8B-B14F-4D97-AF65-F5344CB8AC3E}">
        <p14:creationId xmlns:p14="http://schemas.microsoft.com/office/powerpoint/2010/main" val="376242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504FBD-5745-4363-8429-CE12F004B0D3}" type="slidenum">
              <a:rPr lang="el-GR" smtClean="0"/>
              <a:t>8</a:t>
            </a:fld>
            <a:endParaRPr lang="el-GR"/>
          </a:p>
        </p:txBody>
      </p:sp>
    </p:spTree>
    <p:extLst>
      <p:ext uri="{BB962C8B-B14F-4D97-AF65-F5344CB8AC3E}">
        <p14:creationId xmlns:p14="http://schemas.microsoft.com/office/powerpoint/2010/main" val="1375472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5504FBD-5745-4363-8429-CE12F004B0D3}" type="slidenum">
              <a:rPr lang="el-GR" smtClean="0"/>
              <a:t>11</a:t>
            </a:fld>
            <a:endParaRPr lang="el-GR"/>
          </a:p>
        </p:txBody>
      </p:sp>
    </p:spTree>
    <p:extLst>
      <p:ext uri="{BB962C8B-B14F-4D97-AF65-F5344CB8AC3E}">
        <p14:creationId xmlns:p14="http://schemas.microsoft.com/office/powerpoint/2010/main" val="287960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5504FBD-5745-4363-8429-CE12F004B0D3}" type="slidenum">
              <a:rPr lang="el-GR" smtClean="0"/>
              <a:t>12</a:t>
            </a:fld>
            <a:endParaRPr lang="el-GR"/>
          </a:p>
        </p:txBody>
      </p:sp>
    </p:spTree>
    <p:extLst>
      <p:ext uri="{BB962C8B-B14F-4D97-AF65-F5344CB8AC3E}">
        <p14:creationId xmlns:p14="http://schemas.microsoft.com/office/powerpoint/2010/main" val="119837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5504FBD-5745-4363-8429-CE12F004B0D3}" type="slidenum">
              <a:rPr lang="el-GR" smtClean="0"/>
              <a:t>15</a:t>
            </a:fld>
            <a:endParaRPr lang="el-GR"/>
          </a:p>
        </p:txBody>
      </p:sp>
    </p:spTree>
    <p:extLst>
      <p:ext uri="{BB962C8B-B14F-4D97-AF65-F5344CB8AC3E}">
        <p14:creationId xmlns:p14="http://schemas.microsoft.com/office/powerpoint/2010/main" val="56341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5504FBD-5745-4363-8429-CE12F004B0D3}" type="slidenum">
              <a:rPr lang="el-GR" smtClean="0"/>
              <a:t>17</a:t>
            </a:fld>
            <a:endParaRPr lang="el-GR"/>
          </a:p>
        </p:txBody>
      </p:sp>
    </p:spTree>
    <p:extLst>
      <p:ext uri="{BB962C8B-B14F-4D97-AF65-F5344CB8AC3E}">
        <p14:creationId xmlns:p14="http://schemas.microsoft.com/office/powerpoint/2010/main" val="3866486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504FBD-5745-4363-8429-CE12F004B0D3}" type="slidenum">
              <a:rPr lang="el-GR" smtClean="0"/>
              <a:t>18</a:t>
            </a:fld>
            <a:endParaRPr lang="el-GR"/>
          </a:p>
        </p:txBody>
      </p:sp>
    </p:spTree>
    <p:extLst>
      <p:ext uri="{BB962C8B-B14F-4D97-AF65-F5344CB8AC3E}">
        <p14:creationId xmlns:p14="http://schemas.microsoft.com/office/powerpoint/2010/main" val="480414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56C6BFC5-46DD-4527-B2C9-B11BF43B7856}" type="datetime1">
              <a:rPr lang="el-GR" smtClean="0"/>
              <a:t>15/2/2023</a:t>
            </a:fld>
            <a:endParaRPr lang="el-GR"/>
          </a:p>
        </p:txBody>
      </p:sp>
      <p:sp>
        <p:nvSpPr>
          <p:cNvPr id="5" name="Footer Placeholder 4"/>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6" name="Slide Number Placeholder 5"/>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3337932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53931710-120E-48BF-A73F-5532116C7369}" type="datetime1">
              <a:rPr lang="el-GR" smtClean="0"/>
              <a:t>15/2/2023</a:t>
            </a:fld>
            <a:endParaRPr lang="el-GR"/>
          </a:p>
        </p:txBody>
      </p:sp>
      <p:sp>
        <p:nvSpPr>
          <p:cNvPr id="5" name="Footer Placeholder 4"/>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6" name="Slide Number Placeholder 5"/>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413511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CC853BA1-FFF9-43BD-B769-1BB267DC052D}" type="datetime1">
              <a:rPr lang="el-GR" smtClean="0"/>
              <a:t>15/2/2023</a:t>
            </a:fld>
            <a:endParaRPr lang="el-GR"/>
          </a:p>
        </p:txBody>
      </p:sp>
      <p:sp>
        <p:nvSpPr>
          <p:cNvPr id="5" name="Footer Placeholder 4"/>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6" name="Slide Number Placeholder 5"/>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2757565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2ECE812-6F9B-4239-A0A7-E5FC134C4760}" type="datetime1">
              <a:rPr lang="el-GR" smtClean="0"/>
              <a:t>15/2/2023</a:t>
            </a:fld>
            <a:endParaRPr lang="el-GR"/>
          </a:p>
        </p:txBody>
      </p:sp>
      <p:sp>
        <p:nvSpPr>
          <p:cNvPr id="5" name="Footer Placeholder 4"/>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6" name="Slide Number Placeholder 5"/>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3562281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3AAB9-F8DE-44B1-8962-32C8D0D8B2DB}" type="datetime1">
              <a:rPr lang="el-GR" smtClean="0"/>
              <a:t>15/2/2023</a:t>
            </a:fld>
            <a:endParaRPr lang="el-GR"/>
          </a:p>
        </p:txBody>
      </p:sp>
      <p:sp>
        <p:nvSpPr>
          <p:cNvPr id="5" name="Footer Placeholder 4"/>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6" name="Slide Number Placeholder 5"/>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1922383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CFCBA42E-FC14-4E89-B1CE-1387E0284870}" type="datetime1">
              <a:rPr lang="el-GR" smtClean="0"/>
              <a:t>15/2/2023</a:t>
            </a:fld>
            <a:endParaRPr lang="el-GR"/>
          </a:p>
        </p:txBody>
      </p:sp>
      <p:sp>
        <p:nvSpPr>
          <p:cNvPr id="6" name="Footer Placeholder 5"/>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7" name="Slide Number Placeholder 6"/>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156104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862E669D-0742-4F6C-A957-8FFB55579199}" type="datetime1">
              <a:rPr lang="el-GR" smtClean="0"/>
              <a:t>15/2/2023</a:t>
            </a:fld>
            <a:endParaRPr lang="el-GR"/>
          </a:p>
        </p:txBody>
      </p:sp>
      <p:sp>
        <p:nvSpPr>
          <p:cNvPr id="8" name="Footer Placeholder 7"/>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9" name="Slide Number Placeholder 8"/>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924506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96529D4D-6C01-4721-A0FA-7D97257FA97A}" type="datetime1">
              <a:rPr lang="el-GR" smtClean="0"/>
              <a:t>15/2/2023</a:t>
            </a:fld>
            <a:endParaRPr lang="el-GR"/>
          </a:p>
        </p:txBody>
      </p:sp>
      <p:sp>
        <p:nvSpPr>
          <p:cNvPr id="4" name="Footer Placeholder 3"/>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5" name="Slide Number Placeholder 4"/>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81200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EE4DD-3A12-485A-B029-4FCC2AAFDB6C}" type="datetime1">
              <a:rPr lang="el-GR" smtClean="0"/>
              <a:t>15/2/2023</a:t>
            </a:fld>
            <a:endParaRPr lang="el-GR"/>
          </a:p>
        </p:txBody>
      </p:sp>
      <p:sp>
        <p:nvSpPr>
          <p:cNvPr id="3" name="Footer Placeholder 2"/>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4" name="Slide Number Placeholder 3"/>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3084495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7B1515-D49A-4933-9544-C3A6DC6D1DAF}" type="datetime1">
              <a:rPr lang="el-GR" smtClean="0"/>
              <a:t>15/2/2023</a:t>
            </a:fld>
            <a:endParaRPr lang="el-GR"/>
          </a:p>
        </p:txBody>
      </p:sp>
      <p:sp>
        <p:nvSpPr>
          <p:cNvPr id="6" name="Footer Placeholder 5"/>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7" name="Slide Number Placeholder 6"/>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2730045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939266-F2FF-4342-922C-559C2F92F74D}" type="datetime1">
              <a:rPr lang="el-GR" smtClean="0"/>
              <a:t>15/2/2023</a:t>
            </a:fld>
            <a:endParaRPr lang="el-GR"/>
          </a:p>
        </p:txBody>
      </p:sp>
      <p:sp>
        <p:nvSpPr>
          <p:cNvPr id="6" name="Footer Placeholder 5"/>
          <p:cNvSpPr>
            <a:spLocks noGrp="1"/>
          </p:cNvSpPr>
          <p:nvPr>
            <p:ph type="ftr" sz="quarter" idx="11"/>
          </p:nvPr>
        </p:nvSpPr>
        <p:spPr/>
        <p:txBody>
          <a:bodyPr/>
          <a:lstStyle/>
          <a:p>
            <a:r>
              <a:rPr lang="el-GR"/>
              <a:t>Επαγγελματικό Διατμηματικό Πρόγραμμα Μεταπτυχιακών Σπουδών «Διαχείριση Έργων Υποδομών και Κατασκευών» </a:t>
            </a:r>
          </a:p>
        </p:txBody>
      </p:sp>
      <p:sp>
        <p:nvSpPr>
          <p:cNvPr id="7" name="Slide Number Placeholder 6"/>
          <p:cNvSpPr>
            <a:spLocks noGrp="1"/>
          </p:cNvSpPr>
          <p:nvPr>
            <p:ph type="sldNum" sz="quarter" idx="12"/>
          </p:nvPr>
        </p:nvSpPr>
        <p:spPr/>
        <p:txBody>
          <a:bodyPr/>
          <a:lstStyle/>
          <a:p>
            <a:fld id="{D507495B-15FB-4610-86F4-2B5099C5F82D}" type="slidenum">
              <a:rPr lang="el-GR" smtClean="0"/>
              <a:t>‹#›</a:t>
            </a:fld>
            <a:endParaRPr lang="el-GR"/>
          </a:p>
        </p:txBody>
      </p:sp>
    </p:spTree>
    <p:extLst>
      <p:ext uri="{BB962C8B-B14F-4D97-AF65-F5344CB8AC3E}">
        <p14:creationId xmlns:p14="http://schemas.microsoft.com/office/powerpoint/2010/main" val="305985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C9DEC-FAC0-47A0-856E-AA79BCA3B278}" type="datetime1">
              <a:rPr lang="el-GR" smtClean="0"/>
              <a:t>15/2/2023</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a:t>Επαγγελματικό Διατμηματικό Πρόγραμμα Μεταπτυχιακών Σπουδών «Διαχείριση Έργων Υποδομών και Κατασκευών»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7495B-15FB-4610-86F4-2B5099C5F82D}" type="slidenum">
              <a:rPr lang="el-GR" smtClean="0"/>
              <a:t>‹#›</a:t>
            </a:fld>
            <a:endParaRPr lang="el-GR"/>
          </a:p>
        </p:txBody>
      </p:sp>
    </p:spTree>
    <p:extLst>
      <p:ext uri="{BB962C8B-B14F-4D97-AF65-F5344CB8AC3E}">
        <p14:creationId xmlns:p14="http://schemas.microsoft.com/office/powerpoint/2010/main" val="263383433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1335" t="36389" r="139" b="277"/>
          <a:stretch/>
        </p:blipFill>
        <p:spPr>
          <a:xfrm>
            <a:off x="0" y="0"/>
            <a:ext cx="12191999" cy="68580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38" t="5000" r="-34" b="85833"/>
          <a:stretch/>
        </p:blipFill>
        <p:spPr>
          <a:xfrm>
            <a:off x="0" y="179613"/>
            <a:ext cx="6245679" cy="628651"/>
          </a:xfrm>
          <a:prstGeom prst="rect">
            <a:avLst/>
          </a:prstGeom>
        </p:spPr>
      </p:pic>
      <p:sp>
        <p:nvSpPr>
          <p:cNvPr id="10" name="Subtitle 2"/>
          <p:cNvSpPr txBox="1">
            <a:spLocks/>
          </p:cNvSpPr>
          <p:nvPr/>
        </p:nvSpPr>
        <p:spPr>
          <a:xfrm>
            <a:off x="923633" y="948746"/>
            <a:ext cx="5430933" cy="7615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400" b="1" dirty="0">
                <a:solidFill>
                  <a:schemeClr val="bg1"/>
                </a:solidFill>
              </a:rPr>
              <a:t>Επαγγελματικό </a:t>
            </a:r>
            <a:r>
              <a:rPr lang="el-GR" sz="2400" b="1" dirty="0" err="1">
                <a:solidFill>
                  <a:schemeClr val="bg1"/>
                </a:solidFill>
              </a:rPr>
              <a:t>Διατμηματικό</a:t>
            </a:r>
            <a:r>
              <a:rPr lang="el-GR" sz="2400" b="1" dirty="0">
                <a:solidFill>
                  <a:schemeClr val="bg1"/>
                </a:solidFill>
              </a:rPr>
              <a:t> Πρόγραμμα</a:t>
            </a:r>
          </a:p>
          <a:p>
            <a:pPr marL="0" indent="0">
              <a:buNone/>
            </a:pPr>
            <a:r>
              <a:rPr lang="el-GR" sz="2400" b="1" dirty="0">
                <a:solidFill>
                  <a:schemeClr val="bg1"/>
                </a:solidFill>
              </a:rPr>
              <a:t>Μεταπτυχιακών Σπουδών (ΕΔΠΜΣ)</a:t>
            </a:r>
            <a:r>
              <a:rPr lang="el-GR" dirty="0">
                <a:solidFill>
                  <a:schemeClr val="bg1"/>
                </a:solidFill>
              </a:rPr>
              <a:t> </a:t>
            </a:r>
          </a:p>
        </p:txBody>
      </p:sp>
      <p:sp>
        <p:nvSpPr>
          <p:cNvPr id="11" name="Title 1"/>
          <p:cNvSpPr txBox="1">
            <a:spLocks/>
          </p:cNvSpPr>
          <p:nvPr/>
        </p:nvSpPr>
        <p:spPr>
          <a:xfrm>
            <a:off x="998220" y="2306552"/>
            <a:ext cx="8814816" cy="16733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4700" dirty="0">
                <a:solidFill>
                  <a:srgbClr val="FFFF00"/>
                </a:solidFill>
              </a:rPr>
              <a:t>«Διαχείριση Έργων Υποδομών και Κατασκευών (ΔΕΥΚ)»</a:t>
            </a:r>
            <a:r>
              <a:rPr lang="el-GR" sz="4700" dirty="0">
                <a:solidFill>
                  <a:schemeClr val="bg1"/>
                </a:solidFill>
                <a:highlight>
                  <a:srgbClr val="FFFF00"/>
                </a:highlight>
              </a:rPr>
              <a:t> </a:t>
            </a:r>
          </a:p>
        </p:txBody>
      </p:sp>
      <p:sp>
        <p:nvSpPr>
          <p:cNvPr id="12" name="Subtitle 2"/>
          <p:cNvSpPr txBox="1">
            <a:spLocks/>
          </p:cNvSpPr>
          <p:nvPr/>
        </p:nvSpPr>
        <p:spPr>
          <a:xfrm>
            <a:off x="4322594" y="5476583"/>
            <a:ext cx="7254363" cy="85024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400" b="1" dirty="0">
                <a:solidFill>
                  <a:schemeClr val="bg1"/>
                </a:solidFill>
              </a:rPr>
              <a:t>Καθηγητής Ευάγγελος Ι. Σαπουντζάκης</a:t>
            </a:r>
          </a:p>
          <a:p>
            <a:pPr marL="0" indent="0" algn="ctr">
              <a:buNone/>
            </a:pPr>
            <a:r>
              <a:rPr lang="el-GR" sz="2400" b="1" dirty="0">
                <a:solidFill>
                  <a:schemeClr val="bg1"/>
                </a:solidFill>
              </a:rPr>
              <a:t>Αντιπρύτανης Οικονομικών, Προγραμματισμού και Ανάπτυξης ΕΜΠ</a:t>
            </a:r>
            <a:endParaRPr lang="el-GR" b="1" dirty="0">
              <a:solidFill>
                <a:schemeClr val="bg1"/>
              </a:solidFill>
            </a:endParaRPr>
          </a:p>
        </p:txBody>
      </p:sp>
    </p:spTree>
    <p:extLst>
      <p:ext uri="{BB962C8B-B14F-4D97-AF65-F5344CB8AC3E}">
        <p14:creationId xmlns:p14="http://schemas.microsoft.com/office/powerpoint/2010/main" val="657819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2115" y="1441067"/>
            <a:ext cx="8111493" cy="1015663"/>
          </a:xfrm>
          <a:prstGeom prst="rect">
            <a:avLst/>
          </a:prstGeom>
          <a:noFill/>
        </p:spPr>
        <p:txBody>
          <a:bodyPr wrap="square" rtlCol="0">
            <a:spAutoFit/>
          </a:bodyPr>
          <a:lstStyle/>
          <a:p>
            <a:pPr algn="just"/>
            <a:r>
              <a:rPr lang="el-GR" sz="2000" dirty="0">
                <a:solidFill>
                  <a:schemeClr val="bg1"/>
                </a:solidFill>
              </a:rPr>
              <a:t>Οι </a:t>
            </a:r>
            <a:r>
              <a:rPr lang="el-GR" sz="2000" b="1" dirty="0">
                <a:solidFill>
                  <a:schemeClr val="bg1"/>
                </a:solidFill>
              </a:rPr>
              <a:t>γλώσσες διδασκαλίας και εξέτασης </a:t>
            </a:r>
            <a:r>
              <a:rPr lang="el-GR" sz="2000" dirty="0">
                <a:solidFill>
                  <a:schemeClr val="bg1"/>
                </a:solidFill>
              </a:rPr>
              <a:t>των μαθημάτων είναι η Αγγλική και η Ελληνική. Η Γλώσσα συγγραφής της μεταπτυχιακής διπλωματικής εργασίας είναι η Αγγλική με εκτεταμένη περίληψη στην Ελληνική γλώσσα.</a:t>
            </a:r>
          </a:p>
        </p:txBody>
      </p:sp>
      <p:sp>
        <p:nvSpPr>
          <p:cNvPr id="14" name="TextBox 13"/>
          <p:cNvSpPr txBox="1"/>
          <p:nvPr/>
        </p:nvSpPr>
        <p:spPr>
          <a:xfrm>
            <a:off x="182115" y="2993972"/>
            <a:ext cx="8111493" cy="1015663"/>
          </a:xfrm>
          <a:prstGeom prst="rect">
            <a:avLst/>
          </a:prstGeom>
          <a:noFill/>
        </p:spPr>
        <p:txBody>
          <a:bodyPr wrap="square" rtlCol="0">
            <a:spAutoFit/>
          </a:bodyPr>
          <a:lstStyle/>
          <a:p>
            <a:pPr algn="just"/>
            <a:r>
              <a:rPr lang="el-GR" sz="2000" dirty="0">
                <a:solidFill>
                  <a:schemeClr val="bg1"/>
                </a:solidFill>
              </a:rPr>
              <a:t>Την ευθύνη </a:t>
            </a:r>
            <a:r>
              <a:rPr lang="el-GR" sz="2000" b="1" dirty="0">
                <a:solidFill>
                  <a:schemeClr val="bg1"/>
                </a:solidFill>
              </a:rPr>
              <a:t>διδασκαλίας και εξέτασης</a:t>
            </a:r>
            <a:r>
              <a:rPr lang="el-GR" sz="2000" dirty="0">
                <a:solidFill>
                  <a:schemeClr val="bg1"/>
                </a:solidFill>
              </a:rPr>
              <a:t> κάθε μαθήματος του ΕΔΠΜΣ- ΔΕΥΚ θα έχει μέλος (ή περισσότερα) ΔΕΠ ή Ομότιμος Καθηγητής ΕΜΠ ή άλλου ΑΕΙ. </a:t>
            </a:r>
          </a:p>
        </p:txBody>
      </p:sp>
      <p:sp>
        <p:nvSpPr>
          <p:cNvPr id="15" name="Rectangle 14"/>
          <p:cNvSpPr/>
          <p:nvPr/>
        </p:nvSpPr>
        <p:spPr>
          <a:xfrm>
            <a:off x="182115" y="4033326"/>
            <a:ext cx="8111493" cy="2195216"/>
          </a:xfrm>
          <a:prstGeom prst="rect">
            <a:avLst/>
          </a:prstGeom>
        </p:spPr>
        <p:txBody>
          <a:bodyPr wrap="square">
            <a:spAutoFit/>
          </a:bodyPr>
          <a:lstStyle/>
          <a:p>
            <a:pPr algn="just">
              <a:lnSpc>
                <a:spcPct val="115000"/>
              </a:lnSpc>
              <a:spcBef>
                <a:spcPts val="600"/>
              </a:spcBef>
              <a:spcAft>
                <a:spcPts val="1000"/>
              </a:spcAft>
            </a:pPr>
            <a:r>
              <a:rPr lang="el-GR" sz="2000" dirty="0">
                <a:solidFill>
                  <a:schemeClr val="bg1"/>
                </a:solidFill>
              </a:rPr>
              <a:t>Συμμετοχή συνεργαζόμενων Καθηγητών, μελών ΕΕΠ, ΕΔΙΠ και ΕΤΕΠ, ομότιμων καθηγητών ή </a:t>
            </a:r>
            <a:r>
              <a:rPr lang="el-GR" sz="2000" dirty="0" err="1">
                <a:solidFill>
                  <a:schemeClr val="bg1"/>
                </a:solidFill>
              </a:rPr>
              <a:t>αφυπηρετησάντων</a:t>
            </a:r>
            <a:r>
              <a:rPr lang="el-GR" sz="2000" dirty="0">
                <a:solidFill>
                  <a:schemeClr val="bg1"/>
                </a:solidFill>
              </a:rPr>
              <a:t> μελών ΔΕΠ, επισκεπτών καθηγητών ή ερευνητών,  καθώς και ως επίκουροι διδασκαλίας - εισηγητές επί μέρους θεμάτων στελέχη αναγνωρισμένου κύρους, με εξειδικευμένες γνώσεις και σχετική εμπειρία, του κλάδου υποδομών και κατασκευών (ιδίως νομικοί, οικονομολόγοι, μηχανικοί) από τον ιδιωτικό και τον δημόσιο τομέα.</a:t>
            </a:r>
          </a:p>
        </p:txBody>
      </p:sp>
      <p:sp>
        <p:nvSpPr>
          <p:cNvPr id="16" name="TextBox 15"/>
          <p:cNvSpPr txBox="1"/>
          <p:nvPr/>
        </p:nvSpPr>
        <p:spPr>
          <a:xfrm>
            <a:off x="73152" y="2529268"/>
            <a:ext cx="5120640" cy="400110"/>
          </a:xfrm>
          <a:prstGeom prst="rect">
            <a:avLst/>
          </a:prstGeom>
          <a:noFill/>
        </p:spPr>
        <p:txBody>
          <a:bodyPr wrap="square" rtlCol="0">
            <a:spAutoFit/>
          </a:bodyPr>
          <a:lstStyle/>
          <a:p>
            <a:r>
              <a:rPr lang="el-GR" sz="2000" b="1" dirty="0">
                <a:solidFill>
                  <a:srgbClr val="FFFF00"/>
                </a:solidFill>
              </a:rPr>
              <a:t>Ανάθεση διδακτικού έργου </a:t>
            </a:r>
            <a:endParaRPr lang="el-GR" sz="2000" dirty="0">
              <a:solidFill>
                <a:srgbClr val="FFFF00"/>
              </a:solidFill>
            </a:endParaRPr>
          </a:p>
        </p:txBody>
      </p:sp>
      <p:sp>
        <p:nvSpPr>
          <p:cNvPr id="17" name="TextBox 16"/>
          <p:cNvSpPr txBox="1"/>
          <p:nvPr/>
        </p:nvSpPr>
        <p:spPr>
          <a:xfrm>
            <a:off x="-1" y="992410"/>
            <a:ext cx="5120640" cy="400110"/>
          </a:xfrm>
          <a:prstGeom prst="rect">
            <a:avLst/>
          </a:prstGeom>
          <a:noFill/>
        </p:spPr>
        <p:txBody>
          <a:bodyPr wrap="square" rtlCol="0">
            <a:spAutoFit/>
          </a:bodyPr>
          <a:lstStyle/>
          <a:p>
            <a:r>
              <a:rPr lang="el-GR" sz="2000" b="1" dirty="0">
                <a:solidFill>
                  <a:srgbClr val="FFFF00"/>
                </a:solidFill>
              </a:rPr>
              <a:t>Γλώσσα διδασκαλίας και συγγραφής της ΜΕ </a:t>
            </a:r>
            <a:endParaRPr lang="el-GR" sz="2000" dirty="0">
              <a:solidFill>
                <a:srgbClr val="FFFF00"/>
              </a:solidFill>
            </a:endParaRPr>
          </a:p>
        </p:txBody>
      </p:sp>
      <p:sp>
        <p:nvSpPr>
          <p:cNvPr id="18" name="TextBox 17"/>
          <p:cNvSpPr txBox="1"/>
          <p:nvPr/>
        </p:nvSpPr>
        <p:spPr>
          <a:xfrm>
            <a:off x="6808155" y="92796"/>
            <a:ext cx="5312664" cy="646331"/>
          </a:xfrm>
          <a:prstGeom prst="rect">
            <a:avLst/>
          </a:prstGeom>
          <a:noFill/>
        </p:spPr>
        <p:txBody>
          <a:bodyPr wrap="square" rtlCol="0">
            <a:spAutoFit/>
          </a:bodyPr>
          <a:lstStyle/>
          <a:p>
            <a:pPr algn="ctr"/>
            <a:r>
              <a:rPr lang="el-GR" b="1" dirty="0">
                <a:solidFill>
                  <a:srgbClr val="FFFF00"/>
                </a:solidFill>
              </a:rPr>
              <a:t>Γλώσσα διδασκαλίας και συγγραφής της ΜΕ</a:t>
            </a:r>
          </a:p>
          <a:p>
            <a:pPr algn="ctr"/>
            <a:r>
              <a:rPr lang="el-GR" b="1" dirty="0">
                <a:solidFill>
                  <a:srgbClr val="FFFF00"/>
                </a:solidFill>
              </a:rPr>
              <a:t>Ανάθεση διδακτικού έργου </a:t>
            </a:r>
            <a:endParaRPr lang="el-GR" dirty="0">
              <a:solidFill>
                <a:srgbClr val="FFFF00"/>
              </a:solidFill>
            </a:endParaRPr>
          </a:p>
        </p:txBody>
      </p:sp>
      <p:pic>
        <p:nvPicPr>
          <p:cNvPr id="11" name="Picture 10" descr="A picture containing outdoor, sky, ground, building&#10;&#10;Description automatically generated">
            <a:extLst>
              <a:ext uri="{FF2B5EF4-FFF2-40B4-BE49-F238E27FC236}">
                <a16:creationId xmlns:a16="http://schemas.microsoft.com/office/drawing/2014/main" id="{8768C778-1880-A1EF-183C-7A6B31B88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0270" y="2285695"/>
            <a:ext cx="3699615" cy="2774711"/>
          </a:xfrm>
          <a:prstGeom prst="rect">
            <a:avLst/>
          </a:prstGeom>
        </p:spPr>
      </p:pic>
    </p:spTree>
    <p:extLst>
      <p:ext uri="{BB962C8B-B14F-4D97-AF65-F5344CB8AC3E}">
        <p14:creationId xmlns:p14="http://schemas.microsoft.com/office/powerpoint/2010/main" val="27915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721602" y="208808"/>
            <a:ext cx="5312664" cy="400110"/>
          </a:xfrm>
          <a:prstGeom prst="rect">
            <a:avLst/>
          </a:prstGeom>
          <a:noFill/>
        </p:spPr>
        <p:txBody>
          <a:bodyPr wrap="square" rtlCol="0">
            <a:spAutoFit/>
          </a:bodyPr>
          <a:lstStyle/>
          <a:p>
            <a:pPr algn="ctr"/>
            <a:r>
              <a:rPr lang="el-GR" sz="2000" b="1" dirty="0">
                <a:solidFill>
                  <a:srgbClr val="FFFF00"/>
                </a:solidFill>
              </a:rPr>
              <a:t>Μαθήματα</a:t>
            </a:r>
            <a:endParaRPr lang="el-GR" sz="1200" dirty="0">
              <a:solidFill>
                <a:srgbClr val="FFFF00"/>
              </a:solidFill>
            </a:endParaRPr>
          </a:p>
        </p:txBody>
      </p: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6103" y="927002"/>
            <a:ext cx="6123398" cy="5632311"/>
          </a:xfrm>
          <a:prstGeom prst="rect">
            <a:avLst/>
          </a:prstGeom>
          <a:noFill/>
        </p:spPr>
        <p:txBody>
          <a:bodyPr wrap="square" rtlCol="0">
            <a:spAutoFit/>
          </a:bodyPr>
          <a:lstStyle/>
          <a:p>
            <a:pPr algn="just"/>
            <a:r>
              <a:rPr lang="el-GR" sz="2000" b="1" dirty="0">
                <a:solidFill>
                  <a:srgbClr val="FFFF00"/>
                </a:solidFill>
              </a:rPr>
              <a:t>Μαθήματα</a:t>
            </a:r>
          </a:p>
          <a:p>
            <a:pPr algn="just"/>
            <a:endParaRPr lang="en-US" sz="1000" dirty="0">
              <a:solidFill>
                <a:schemeClr val="bg1"/>
              </a:solidFill>
            </a:endParaRPr>
          </a:p>
          <a:p>
            <a:pPr algn="just"/>
            <a:r>
              <a:rPr lang="el-GR" sz="2000" dirty="0">
                <a:solidFill>
                  <a:schemeClr val="bg1"/>
                </a:solidFill>
              </a:rPr>
              <a:t>ΧΕΙΜΕΡΙΝΟ ΕΞΑΜΗΝΟ</a:t>
            </a:r>
          </a:p>
          <a:p>
            <a:pPr marL="342900" indent="-342900" algn="just">
              <a:buFont typeface="Arial" panose="020B0604020202020204" pitchFamily="34" charset="0"/>
              <a:buChar char="•"/>
            </a:pPr>
            <a:r>
              <a:rPr lang="el-GR" sz="2000" dirty="0">
                <a:solidFill>
                  <a:schemeClr val="bg1"/>
                </a:solidFill>
              </a:rPr>
              <a:t>Ολοκληρωμένη Διαχείριση Έργων και Κινδύνων</a:t>
            </a:r>
          </a:p>
          <a:p>
            <a:pPr marL="342900" indent="-342900" algn="just">
              <a:buFont typeface="Arial" panose="020B0604020202020204" pitchFamily="34" charset="0"/>
              <a:buChar char="•"/>
            </a:pPr>
            <a:r>
              <a:rPr lang="el-GR" sz="2000" dirty="0">
                <a:solidFill>
                  <a:schemeClr val="bg1"/>
                </a:solidFill>
              </a:rPr>
              <a:t>Κατασκευαστικές Τεχνικές και Μέθοδοι</a:t>
            </a:r>
          </a:p>
          <a:p>
            <a:pPr marL="342900" indent="-342900" algn="just">
              <a:buFont typeface="Arial" panose="020B0604020202020204" pitchFamily="34" charset="0"/>
              <a:buChar char="•"/>
            </a:pPr>
            <a:r>
              <a:rPr lang="en-GB" sz="2000" dirty="0" err="1">
                <a:solidFill>
                  <a:schemeClr val="bg1"/>
                </a:solidFill>
              </a:rPr>
              <a:t>Κοστολόγηση</a:t>
            </a:r>
            <a:r>
              <a:rPr lang="en-GB" sz="2000" dirty="0">
                <a:solidFill>
                  <a:schemeClr val="bg1"/>
                </a:solidFill>
              </a:rPr>
              <a:t> και </a:t>
            </a:r>
            <a:r>
              <a:rPr lang="en-GB" sz="2000" dirty="0" err="1">
                <a:solidFill>
                  <a:schemeClr val="bg1"/>
                </a:solidFill>
              </a:rPr>
              <a:t>Προσφορά</a:t>
            </a:r>
            <a:endParaRPr lang="el-GR" sz="2000" dirty="0">
              <a:solidFill>
                <a:schemeClr val="bg1"/>
              </a:solidFill>
            </a:endParaRPr>
          </a:p>
          <a:p>
            <a:pPr marL="342900" indent="-342900" algn="just">
              <a:buFont typeface="Arial" panose="020B0604020202020204" pitchFamily="34" charset="0"/>
              <a:buChar char="•"/>
            </a:pPr>
            <a:r>
              <a:rPr lang="en-GB" sz="2000" dirty="0" err="1">
                <a:solidFill>
                  <a:schemeClr val="bg1"/>
                </a:solidFill>
              </a:rPr>
              <a:t>Τεχνικό</a:t>
            </a:r>
            <a:r>
              <a:rPr lang="en-GB" sz="2000" dirty="0">
                <a:solidFill>
                  <a:schemeClr val="bg1"/>
                </a:solidFill>
              </a:rPr>
              <a:t> </a:t>
            </a:r>
            <a:r>
              <a:rPr lang="en-GB" sz="2000" dirty="0" err="1">
                <a:solidFill>
                  <a:schemeClr val="bg1"/>
                </a:solidFill>
              </a:rPr>
              <a:t>Δίκ</a:t>
            </a:r>
            <a:r>
              <a:rPr lang="en-GB" sz="2000" dirty="0">
                <a:solidFill>
                  <a:schemeClr val="bg1"/>
                </a:solidFill>
              </a:rPr>
              <a:t>αιο Ι</a:t>
            </a:r>
            <a:endParaRPr lang="el-GR" sz="2000" dirty="0">
              <a:solidFill>
                <a:schemeClr val="bg1"/>
              </a:solidFill>
            </a:endParaRPr>
          </a:p>
          <a:p>
            <a:pPr marL="342900" indent="-342900" algn="just">
              <a:buFont typeface="Arial" panose="020B0604020202020204" pitchFamily="34" charset="0"/>
              <a:buChar char="•"/>
            </a:pPr>
            <a:r>
              <a:rPr lang="el-GR" sz="2000" dirty="0">
                <a:solidFill>
                  <a:schemeClr val="bg1"/>
                </a:solidFill>
              </a:rPr>
              <a:t>Τεχνική Οικονομική</a:t>
            </a:r>
            <a:r>
              <a:rPr lang="en-US" sz="2000" dirty="0">
                <a:solidFill>
                  <a:schemeClr val="bg1"/>
                </a:solidFill>
              </a:rPr>
              <a:t> I</a:t>
            </a:r>
            <a:endParaRPr lang="el-GR" sz="2000" dirty="0">
              <a:solidFill>
                <a:schemeClr val="bg1"/>
              </a:solidFill>
            </a:endParaRPr>
          </a:p>
          <a:p>
            <a:pPr marL="342900" indent="-342900" algn="just">
              <a:buFont typeface="Arial" panose="020B0604020202020204" pitchFamily="34" charset="0"/>
              <a:buChar char="•"/>
            </a:pPr>
            <a:r>
              <a:rPr lang="el-GR" sz="2000" dirty="0">
                <a:solidFill>
                  <a:schemeClr val="bg1"/>
                </a:solidFill>
              </a:rPr>
              <a:t>Διαλέξεις και Τεχνικές Επισκέψεις Ι</a:t>
            </a:r>
          </a:p>
          <a:p>
            <a:pPr algn="just"/>
            <a:r>
              <a:rPr lang="el-GR" sz="2000" dirty="0">
                <a:solidFill>
                  <a:schemeClr val="bg1"/>
                </a:solidFill>
              </a:rPr>
              <a:t>ΕΑΡΙΝΟ  ΕΞΑΜΗΝΟ</a:t>
            </a:r>
          </a:p>
          <a:p>
            <a:pPr marL="342900" indent="-342900" algn="just">
              <a:buFont typeface="Arial" panose="020B0604020202020204" pitchFamily="34" charset="0"/>
              <a:buChar char="•"/>
            </a:pPr>
            <a:r>
              <a:rPr lang="en-GB" sz="2000" dirty="0" err="1">
                <a:solidFill>
                  <a:schemeClr val="bg1"/>
                </a:solidFill>
              </a:rPr>
              <a:t>Τεχνική</a:t>
            </a:r>
            <a:r>
              <a:rPr lang="en-GB" sz="2000" dirty="0">
                <a:solidFill>
                  <a:schemeClr val="bg1"/>
                </a:solidFill>
              </a:rPr>
              <a:t> </a:t>
            </a:r>
            <a:r>
              <a:rPr lang="en-GB" sz="2000" dirty="0" err="1">
                <a:solidFill>
                  <a:schemeClr val="bg1"/>
                </a:solidFill>
              </a:rPr>
              <a:t>Οικονομική</a:t>
            </a:r>
            <a:r>
              <a:rPr lang="en-US" sz="2000" dirty="0">
                <a:solidFill>
                  <a:schemeClr val="bg1"/>
                </a:solidFill>
              </a:rPr>
              <a:t> I</a:t>
            </a:r>
            <a:r>
              <a:rPr lang="el-GR" sz="2000" dirty="0">
                <a:solidFill>
                  <a:schemeClr val="bg1"/>
                </a:solidFill>
              </a:rPr>
              <a:t>Ι</a:t>
            </a:r>
          </a:p>
          <a:p>
            <a:pPr marL="342900" indent="-342900" algn="just">
              <a:buFont typeface="Arial" panose="020B0604020202020204" pitchFamily="34" charset="0"/>
              <a:buChar char="•"/>
            </a:pPr>
            <a:r>
              <a:rPr lang="en-GB" sz="2000" dirty="0" err="1">
                <a:solidFill>
                  <a:schemeClr val="bg1"/>
                </a:solidFill>
              </a:rPr>
              <a:t>Τεχνικό</a:t>
            </a:r>
            <a:r>
              <a:rPr lang="en-GB" sz="2000" dirty="0">
                <a:solidFill>
                  <a:schemeClr val="bg1"/>
                </a:solidFill>
              </a:rPr>
              <a:t> </a:t>
            </a:r>
            <a:r>
              <a:rPr lang="en-GB" sz="2000" dirty="0" err="1">
                <a:solidFill>
                  <a:schemeClr val="bg1"/>
                </a:solidFill>
              </a:rPr>
              <a:t>Δίκ</a:t>
            </a:r>
            <a:r>
              <a:rPr lang="en-GB" sz="2000" dirty="0">
                <a:solidFill>
                  <a:schemeClr val="bg1"/>
                </a:solidFill>
              </a:rPr>
              <a:t>αιο ΙΙ</a:t>
            </a:r>
            <a:endParaRPr lang="el-GR" sz="2000" dirty="0">
              <a:solidFill>
                <a:schemeClr val="bg1"/>
              </a:solidFill>
            </a:endParaRPr>
          </a:p>
          <a:p>
            <a:pPr marL="342900" indent="-342900" algn="just">
              <a:buFont typeface="Arial" panose="020B0604020202020204" pitchFamily="34" charset="0"/>
              <a:buChar char="•"/>
            </a:pPr>
            <a:r>
              <a:rPr lang="el-GR" sz="2000" dirty="0">
                <a:solidFill>
                  <a:schemeClr val="bg1"/>
                </a:solidFill>
              </a:rPr>
              <a:t>Οικοδομικά, Η/Μ και Ενεργειακά Έργα</a:t>
            </a:r>
          </a:p>
          <a:p>
            <a:pPr marL="342900" indent="-342900" algn="just">
              <a:buFont typeface="Arial" panose="020B0604020202020204" pitchFamily="34" charset="0"/>
              <a:buChar char="•"/>
            </a:pPr>
            <a:r>
              <a:rPr lang="el-GR" sz="2000" dirty="0">
                <a:solidFill>
                  <a:schemeClr val="bg1"/>
                </a:solidFill>
              </a:rPr>
              <a:t>Διαχείριση Ποιότητας και Ασφάλειας</a:t>
            </a:r>
          </a:p>
          <a:p>
            <a:pPr marL="342900" indent="-342900" algn="just">
              <a:buFont typeface="Arial" panose="020B0604020202020204" pitchFamily="34" charset="0"/>
              <a:buChar char="•"/>
            </a:pPr>
            <a:r>
              <a:rPr lang="el-GR" sz="2000" dirty="0">
                <a:solidFill>
                  <a:schemeClr val="bg1"/>
                </a:solidFill>
              </a:rPr>
              <a:t>Βελτιστοποίηση, Ψηφιακή Κατασκευή, Διαχείριση Μεγάλων Έργων, Προγραμμάτων και Χαρτοφυλακίων Έργων</a:t>
            </a:r>
          </a:p>
          <a:p>
            <a:pPr marL="342900" indent="-342900" algn="just">
              <a:buFont typeface="Arial" panose="020B0604020202020204" pitchFamily="34" charset="0"/>
              <a:buChar char="•"/>
            </a:pPr>
            <a:r>
              <a:rPr lang="el-GR" sz="2000" dirty="0">
                <a:solidFill>
                  <a:schemeClr val="bg1"/>
                </a:solidFill>
              </a:rPr>
              <a:t>Διαλέξεις και Τεχνικές Επισκέψεις ΙΙ</a:t>
            </a:r>
          </a:p>
        </p:txBody>
      </p:sp>
      <p:pic>
        <p:nvPicPr>
          <p:cNvPr id="14" name="Picture 13">
            <a:extLst>
              <a:ext uri="{FF2B5EF4-FFF2-40B4-BE49-F238E27FC236}">
                <a16:creationId xmlns:a16="http://schemas.microsoft.com/office/drawing/2014/main" id="{0E8EAE93-E57E-5906-9D59-095FB469FC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85" r="18469"/>
          <a:stretch/>
        </p:blipFill>
        <p:spPr>
          <a:xfrm>
            <a:off x="6630551" y="953343"/>
            <a:ext cx="5494765" cy="5473095"/>
          </a:xfrm>
          <a:prstGeom prst="rect">
            <a:avLst/>
          </a:prstGeom>
        </p:spPr>
      </p:pic>
    </p:spTree>
    <p:extLst>
      <p:ext uri="{BB962C8B-B14F-4D97-AF65-F5344CB8AC3E}">
        <p14:creationId xmlns:p14="http://schemas.microsoft.com/office/powerpoint/2010/main" val="21708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721602" y="208808"/>
            <a:ext cx="5312664" cy="400110"/>
          </a:xfrm>
          <a:prstGeom prst="rect">
            <a:avLst/>
          </a:prstGeom>
          <a:noFill/>
        </p:spPr>
        <p:txBody>
          <a:bodyPr wrap="square" rtlCol="0">
            <a:spAutoFit/>
          </a:bodyPr>
          <a:lstStyle/>
          <a:p>
            <a:pPr algn="ctr"/>
            <a:r>
              <a:rPr lang="el-GR" sz="2000" b="1" dirty="0">
                <a:solidFill>
                  <a:srgbClr val="FFFF00"/>
                </a:solidFill>
              </a:rPr>
              <a:t>Διδάσκοντες</a:t>
            </a:r>
            <a:endParaRPr lang="el-GR" sz="1200" dirty="0">
              <a:solidFill>
                <a:srgbClr val="FFFF00"/>
              </a:solidFill>
            </a:endParaRPr>
          </a:p>
        </p:txBody>
      </p: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3625" y="1128965"/>
            <a:ext cx="6123398" cy="400110"/>
          </a:xfrm>
          <a:prstGeom prst="rect">
            <a:avLst/>
          </a:prstGeom>
          <a:noFill/>
        </p:spPr>
        <p:txBody>
          <a:bodyPr wrap="square" rtlCol="0">
            <a:spAutoFit/>
          </a:bodyPr>
          <a:lstStyle/>
          <a:p>
            <a:pPr algn="just"/>
            <a:r>
              <a:rPr lang="el-GR" sz="2000" b="1" dirty="0">
                <a:solidFill>
                  <a:srgbClr val="FFFF00"/>
                </a:solidFill>
              </a:rPr>
              <a:t>Διδάσκοντες</a:t>
            </a:r>
          </a:p>
        </p:txBody>
      </p:sp>
      <p:sp>
        <p:nvSpPr>
          <p:cNvPr id="12" name="TextBox 11"/>
          <p:cNvSpPr txBox="1"/>
          <p:nvPr/>
        </p:nvSpPr>
        <p:spPr>
          <a:xfrm>
            <a:off x="338315" y="1764631"/>
            <a:ext cx="3886657" cy="400110"/>
          </a:xfrm>
          <a:prstGeom prst="rect">
            <a:avLst/>
          </a:prstGeom>
          <a:noFill/>
        </p:spPr>
        <p:txBody>
          <a:bodyPr wrap="square" rtlCol="0">
            <a:spAutoFit/>
          </a:bodyPr>
          <a:lstStyle/>
          <a:p>
            <a:pPr algn="just"/>
            <a:r>
              <a:rPr lang="el-GR" sz="2000" dirty="0">
                <a:solidFill>
                  <a:srgbClr val="FF0000"/>
                </a:solidFill>
              </a:rPr>
              <a:t>Σχολή Πολιτικών Μηχανικών ΕΜΠ</a:t>
            </a:r>
          </a:p>
        </p:txBody>
      </p:sp>
      <p:sp>
        <p:nvSpPr>
          <p:cNvPr id="13" name="TextBox 12"/>
          <p:cNvSpPr txBox="1"/>
          <p:nvPr/>
        </p:nvSpPr>
        <p:spPr>
          <a:xfrm>
            <a:off x="6484688" y="937630"/>
            <a:ext cx="4255134" cy="400110"/>
          </a:xfrm>
          <a:prstGeom prst="rect">
            <a:avLst/>
          </a:prstGeom>
          <a:noFill/>
        </p:spPr>
        <p:txBody>
          <a:bodyPr wrap="square" rtlCol="0">
            <a:spAutoFit/>
          </a:bodyPr>
          <a:lstStyle/>
          <a:p>
            <a:pPr algn="just"/>
            <a:r>
              <a:rPr lang="el-GR" sz="2000" dirty="0">
                <a:solidFill>
                  <a:srgbClr val="FF0000"/>
                </a:solidFill>
              </a:rPr>
              <a:t>Σχολή Μηχανολόγων Μηχανικών ΕΜΠ</a:t>
            </a:r>
          </a:p>
        </p:txBody>
      </p:sp>
      <p:sp>
        <p:nvSpPr>
          <p:cNvPr id="16" name="TextBox 15"/>
          <p:cNvSpPr txBox="1"/>
          <p:nvPr/>
        </p:nvSpPr>
        <p:spPr>
          <a:xfrm>
            <a:off x="338315" y="2143636"/>
            <a:ext cx="4584388" cy="400110"/>
          </a:xfrm>
          <a:prstGeom prst="rect">
            <a:avLst/>
          </a:prstGeom>
          <a:noFill/>
        </p:spPr>
        <p:txBody>
          <a:bodyPr wrap="square" rtlCol="0">
            <a:spAutoFit/>
          </a:bodyPr>
          <a:lstStyle/>
          <a:p>
            <a:pPr algn="just"/>
            <a:r>
              <a:rPr lang="el-GR" sz="2000" dirty="0">
                <a:solidFill>
                  <a:schemeClr val="bg1"/>
                </a:solidFill>
              </a:rPr>
              <a:t>Καθηγητής Ε. </a:t>
            </a:r>
            <a:r>
              <a:rPr lang="el-GR" sz="2000" dirty="0" err="1">
                <a:solidFill>
                  <a:schemeClr val="bg1"/>
                </a:solidFill>
              </a:rPr>
              <a:t>Σαπουντζάκης</a:t>
            </a:r>
            <a:endParaRPr lang="el-GR" sz="2000" dirty="0">
              <a:solidFill>
                <a:schemeClr val="bg1"/>
              </a:solidFill>
            </a:endParaRPr>
          </a:p>
        </p:txBody>
      </p:sp>
      <p:sp>
        <p:nvSpPr>
          <p:cNvPr id="17" name="TextBox 16"/>
          <p:cNvSpPr txBox="1"/>
          <p:nvPr/>
        </p:nvSpPr>
        <p:spPr>
          <a:xfrm>
            <a:off x="338315" y="2540940"/>
            <a:ext cx="4584388" cy="400110"/>
          </a:xfrm>
          <a:prstGeom prst="rect">
            <a:avLst/>
          </a:prstGeom>
          <a:noFill/>
        </p:spPr>
        <p:txBody>
          <a:bodyPr wrap="square" rtlCol="0">
            <a:spAutoFit/>
          </a:bodyPr>
          <a:lstStyle/>
          <a:p>
            <a:pPr algn="just"/>
            <a:r>
              <a:rPr lang="el-GR" sz="2000" dirty="0">
                <a:solidFill>
                  <a:schemeClr val="bg1"/>
                </a:solidFill>
              </a:rPr>
              <a:t>Καθηγητής Ν. Λαγαρός</a:t>
            </a:r>
          </a:p>
        </p:txBody>
      </p:sp>
      <p:sp>
        <p:nvSpPr>
          <p:cNvPr id="18" name="TextBox 17"/>
          <p:cNvSpPr txBox="1"/>
          <p:nvPr/>
        </p:nvSpPr>
        <p:spPr>
          <a:xfrm>
            <a:off x="338315" y="2910551"/>
            <a:ext cx="4584388" cy="400110"/>
          </a:xfrm>
          <a:prstGeom prst="rect">
            <a:avLst/>
          </a:prstGeom>
          <a:noFill/>
        </p:spPr>
        <p:txBody>
          <a:bodyPr wrap="square" rtlCol="0">
            <a:spAutoFit/>
          </a:bodyPr>
          <a:lstStyle/>
          <a:p>
            <a:pPr algn="just"/>
            <a:r>
              <a:rPr lang="el-GR" sz="2000" dirty="0">
                <a:solidFill>
                  <a:schemeClr val="bg1"/>
                </a:solidFill>
              </a:rPr>
              <a:t>Καθηγητής Ι.Π. </a:t>
            </a:r>
            <a:r>
              <a:rPr lang="el-GR" sz="2000" dirty="0" err="1">
                <a:solidFill>
                  <a:schemeClr val="bg1"/>
                </a:solidFill>
              </a:rPr>
              <a:t>Παντουβάκης</a:t>
            </a:r>
            <a:endParaRPr lang="el-GR" sz="2000" dirty="0">
              <a:solidFill>
                <a:schemeClr val="bg1"/>
              </a:solidFill>
            </a:endParaRPr>
          </a:p>
        </p:txBody>
      </p:sp>
      <p:sp>
        <p:nvSpPr>
          <p:cNvPr id="20" name="TextBox 19"/>
          <p:cNvSpPr txBox="1"/>
          <p:nvPr/>
        </p:nvSpPr>
        <p:spPr>
          <a:xfrm>
            <a:off x="338315" y="3322815"/>
            <a:ext cx="4584388" cy="400110"/>
          </a:xfrm>
          <a:prstGeom prst="rect">
            <a:avLst/>
          </a:prstGeom>
          <a:noFill/>
        </p:spPr>
        <p:txBody>
          <a:bodyPr wrap="square" rtlCol="0">
            <a:spAutoFit/>
          </a:bodyPr>
          <a:lstStyle/>
          <a:p>
            <a:pPr algn="just"/>
            <a:r>
              <a:rPr lang="el-GR" sz="2000" dirty="0">
                <a:solidFill>
                  <a:schemeClr val="bg1"/>
                </a:solidFill>
              </a:rPr>
              <a:t>Καθηγητής Δ. Μέλισσας</a:t>
            </a:r>
          </a:p>
        </p:txBody>
      </p:sp>
      <p:sp>
        <p:nvSpPr>
          <p:cNvPr id="22" name="TextBox 21"/>
          <p:cNvSpPr txBox="1"/>
          <p:nvPr/>
        </p:nvSpPr>
        <p:spPr>
          <a:xfrm>
            <a:off x="338315" y="3679985"/>
            <a:ext cx="4584388" cy="400110"/>
          </a:xfrm>
          <a:prstGeom prst="rect">
            <a:avLst/>
          </a:prstGeom>
          <a:noFill/>
        </p:spPr>
        <p:txBody>
          <a:bodyPr wrap="square" rtlCol="0">
            <a:spAutoFit/>
          </a:bodyPr>
          <a:lstStyle/>
          <a:p>
            <a:pPr algn="just"/>
            <a:r>
              <a:rPr lang="el-GR" sz="2000" dirty="0">
                <a:solidFill>
                  <a:schemeClr val="bg1"/>
                </a:solidFill>
              </a:rPr>
              <a:t>Επίκουρη Καθηγήτρια Μ. </a:t>
            </a:r>
            <a:r>
              <a:rPr lang="el-GR" sz="2000" dirty="0" err="1">
                <a:solidFill>
                  <a:schemeClr val="bg1"/>
                </a:solidFill>
              </a:rPr>
              <a:t>Μαρινέλλη</a:t>
            </a:r>
            <a:endParaRPr lang="el-GR" sz="2000" dirty="0">
              <a:solidFill>
                <a:schemeClr val="bg1"/>
              </a:solidFill>
            </a:endParaRPr>
          </a:p>
        </p:txBody>
      </p:sp>
      <p:sp>
        <p:nvSpPr>
          <p:cNvPr id="23" name="TextBox 22"/>
          <p:cNvSpPr txBox="1"/>
          <p:nvPr/>
        </p:nvSpPr>
        <p:spPr>
          <a:xfrm>
            <a:off x="338315" y="4021397"/>
            <a:ext cx="4584388" cy="400110"/>
          </a:xfrm>
          <a:prstGeom prst="rect">
            <a:avLst/>
          </a:prstGeom>
          <a:noFill/>
        </p:spPr>
        <p:txBody>
          <a:bodyPr wrap="square" rtlCol="0">
            <a:spAutoFit/>
          </a:bodyPr>
          <a:lstStyle/>
          <a:p>
            <a:pPr algn="just"/>
            <a:r>
              <a:rPr lang="el-GR" sz="2000" dirty="0">
                <a:solidFill>
                  <a:schemeClr val="bg1"/>
                </a:solidFill>
              </a:rPr>
              <a:t>Ομότιμος Καθηγητής Σ. Λαμπρόπουλος</a:t>
            </a:r>
          </a:p>
        </p:txBody>
      </p:sp>
      <p:sp>
        <p:nvSpPr>
          <p:cNvPr id="24" name="TextBox 23"/>
          <p:cNvSpPr txBox="1"/>
          <p:nvPr/>
        </p:nvSpPr>
        <p:spPr>
          <a:xfrm>
            <a:off x="338315" y="4368360"/>
            <a:ext cx="4584388" cy="400110"/>
          </a:xfrm>
          <a:prstGeom prst="rect">
            <a:avLst/>
          </a:prstGeom>
          <a:noFill/>
        </p:spPr>
        <p:txBody>
          <a:bodyPr wrap="square" rtlCol="0">
            <a:spAutoFit/>
          </a:bodyPr>
          <a:lstStyle/>
          <a:p>
            <a:pPr algn="just"/>
            <a:r>
              <a:rPr lang="el-GR" sz="2000" dirty="0">
                <a:solidFill>
                  <a:schemeClr val="bg1"/>
                </a:solidFill>
              </a:rPr>
              <a:t>Δρ. Πολιτικός Μηχανικός Ν. </a:t>
            </a:r>
            <a:r>
              <a:rPr lang="el-GR" sz="2000" dirty="0" err="1">
                <a:solidFill>
                  <a:schemeClr val="bg1"/>
                </a:solidFill>
              </a:rPr>
              <a:t>Ζυγούρης</a:t>
            </a:r>
            <a:endParaRPr lang="el-GR" sz="2000" dirty="0">
              <a:solidFill>
                <a:schemeClr val="bg1"/>
              </a:solidFill>
            </a:endParaRPr>
          </a:p>
        </p:txBody>
      </p:sp>
      <p:sp>
        <p:nvSpPr>
          <p:cNvPr id="25" name="TextBox 24"/>
          <p:cNvSpPr txBox="1"/>
          <p:nvPr/>
        </p:nvSpPr>
        <p:spPr>
          <a:xfrm>
            <a:off x="6484688" y="1311805"/>
            <a:ext cx="4584388" cy="400110"/>
          </a:xfrm>
          <a:prstGeom prst="rect">
            <a:avLst/>
          </a:prstGeom>
          <a:noFill/>
        </p:spPr>
        <p:txBody>
          <a:bodyPr wrap="square" rtlCol="0">
            <a:spAutoFit/>
          </a:bodyPr>
          <a:lstStyle/>
          <a:p>
            <a:pPr algn="just"/>
            <a:r>
              <a:rPr lang="el-GR" sz="2000" dirty="0">
                <a:solidFill>
                  <a:schemeClr val="bg1"/>
                </a:solidFill>
              </a:rPr>
              <a:t>Καθηγητής Κ. </a:t>
            </a:r>
            <a:r>
              <a:rPr lang="el-GR" sz="2000" dirty="0" err="1">
                <a:solidFill>
                  <a:schemeClr val="bg1"/>
                </a:solidFill>
              </a:rPr>
              <a:t>Κηρυττόπουλος</a:t>
            </a:r>
            <a:r>
              <a:rPr lang="el-GR" sz="2000" dirty="0">
                <a:solidFill>
                  <a:schemeClr val="bg1"/>
                </a:solidFill>
              </a:rPr>
              <a:t> </a:t>
            </a:r>
          </a:p>
        </p:txBody>
      </p:sp>
      <p:sp>
        <p:nvSpPr>
          <p:cNvPr id="26" name="TextBox 25"/>
          <p:cNvSpPr txBox="1"/>
          <p:nvPr/>
        </p:nvSpPr>
        <p:spPr>
          <a:xfrm>
            <a:off x="6484688" y="1702101"/>
            <a:ext cx="4584388" cy="400110"/>
          </a:xfrm>
          <a:prstGeom prst="rect">
            <a:avLst/>
          </a:prstGeom>
          <a:noFill/>
        </p:spPr>
        <p:txBody>
          <a:bodyPr wrap="square" rtlCol="0">
            <a:spAutoFit/>
          </a:bodyPr>
          <a:lstStyle/>
          <a:p>
            <a:pPr algn="just"/>
            <a:r>
              <a:rPr lang="el-GR" sz="2000" dirty="0">
                <a:solidFill>
                  <a:schemeClr val="bg1"/>
                </a:solidFill>
              </a:rPr>
              <a:t>Καθηγητής Ν. Παναγιώτου</a:t>
            </a:r>
          </a:p>
        </p:txBody>
      </p:sp>
      <p:sp>
        <p:nvSpPr>
          <p:cNvPr id="27" name="TextBox 26"/>
          <p:cNvSpPr txBox="1"/>
          <p:nvPr/>
        </p:nvSpPr>
        <p:spPr>
          <a:xfrm>
            <a:off x="6507023" y="2062750"/>
            <a:ext cx="4584388" cy="400110"/>
          </a:xfrm>
          <a:prstGeom prst="rect">
            <a:avLst/>
          </a:prstGeom>
          <a:noFill/>
        </p:spPr>
        <p:txBody>
          <a:bodyPr wrap="square" rtlCol="0">
            <a:spAutoFit/>
          </a:bodyPr>
          <a:lstStyle/>
          <a:p>
            <a:pPr algn="just"/>
            <a:r>
              <a:rPr lang="el-GR" sz="2000" dirty="0">
                <a:solidFill>
                  <a:schemeClr val="bg1"/>
                </a:solidFill>
              </a:rPr>
              <a:t>Καθηγητής Β. </a:t>
            </a:r>
            <a:r>
              <a:rPr lang="el-GR" sz="2000" dirty="0" err="1">
                <a:solidFill>
                  <a:schemeClr val="bg1"/>
                </a:solidFill>
              </a:rPr>
              <a:t>Σπιτάς</a:t>
            </a:r>
            <a:endParaRPr lang="el-GR" sz="2000" dirty="0">
              <a:solidFill>
                <a:schemeClr val="bg1"/>
              </a:solidFill>
            </a:endParaRPr>
          </a:p>
        </p:txBody>
      </p:sp>
      <p:sp>
        <p:nvSpPr>
          <p:cNvPr id="28" name="TextBox 27"/>
          <p:cNvSpPr txBox="1"/>
          <p:nvPr/>
        </p:nvSpPr>
        <p:spPr>
          <a:xfrm>
            <a:off x="6507023" y="2412062"/>
            <a:ext cx="4584388" cy="400110"/>
          </a:xfrm>
          <a:prstGeom prst="rect">
            <a:avLst/>
          </a:prstGeom>
          <a:noFill/>
        </p:spPr>
        <p:txBody>
          <a:bodyPr wrap="square" rtlCol="0">
            <a:spAutoFit/>
          </a:bodyPr>
          <a:lstStyle/>
          <a:p>
            <a:pPr algn="just"/>
            <a:r>
              <a:rPr lang="el-GR" sz="2000" dirty="0">
                <a:solidFill>
                  <a:schemeClr val="bg1"/>
                </a:solidFill>
              </a:rPr>
              <a:t>Αναπληρωτής Καθηγητής Δ. Ναθαναήλ</a:t>
            </a:r>
          </a:p>
        </p:txBody>
      </p:sp>
      <p:sp>
        <p:nvSpPr>
          <p:cNvPr id="29" name="TextBox 28">
            <a:extLst>
              <a:ext uri="{FF2B5EF4-FFF2-40B4-BE49-F238E27FC236}">
                <a16:creationId xmlns:a16="http://schemas.microsoft.com/office/drawing/2014/main" id="{0DE343F5-8F75-4663-94A6-2A323BDCD429}"/>
              </a:ext>
            </a:extLst>
          </p:cNvPr>
          <p:cNvSpPr txBox="1"/>
          <p:nvPr/>
        </p:nvSpPr>
        <p:spPr>
          <a:xfrm>
            <a:off x="6463448" y="2830721"/>
            <a:ext cx="4005455" cy="707886"/>
          </a:xfrm>
          <a:prstGeom prst="rect">
            <a:avLst/>
          </a:prstGeom>
          <a:noFill/>
        </p:spPr>
        <p:txBody>
          <a:bodyPr wrap="square" rtlCol="0">
            <a:spAutoFit/>
          </a:bodyPr>
          <a:lstStyle/>
          <a:p>
            <a:r>
              <a:rPr lang="el-GR" sz="2000" dirty="0">
                <a:solidFill>
                  <a:srgbClr val="FF0000"/>
                </a:solidFill>
              </a:rPr>
              <a:t>Σχολή Ηλεκτρολόγων Μηχανικών &amp; Μηχανικών Υπολογιστών ΕΜΠ</a:t>
            </a:r>
          </a:p>
        </p:txBody>
      </p:sp>
      <p:sp>
        <p:nvSpPr>
          <p:cNvPr id="30" name="TextBox 29">
            <a:extLst>
              <a:ext uri="{FF2B5EF4-FFF2-40B4-BE49-F238E27FC236}">
                <a16:creationId xmlns:a16="http://schemas.microsoft.com/office/drawing/2014/main" id="{959FE114-C6E2-45CF-A026-A57C25B6A9F6}"/>
              </a:ext>
            </a:extLst>
          </p:cNvPr>
          <p:cNvSpPr txBox="1"/>
          <p:nvPr/>
        </p:nvSpPr>
        <p:spPr>
          <a:xfrm>
            <a:off x="6494978" y="3466418"/>
            <a:ext cx="4584388" cy="400110"/>
          </a:xfrm>
          <a:prstGeom prst="rect">
            <a:avLst/>
          </a:prstGeom>
          <a:noFill/>
        </p:spPr>
        <p:txBody>
          <a:bodyPr wrap="square" rtlCol="0">
            <a:spAutoFit/>
          </a:bodyPr>
          <a:lstStyle/>
          <a:p>
            <a:pPr algn="just"/>
            <a:r>
              <a:rPr lang="el-GR" sz="2000" dirty="0">
                <a:solidFill>
                  <a:schemeClr val="bg1"/>
                </a:solidFill>
              </a:rPr>
              <a:t>Καθηγητής Δ. </a:t>
            </a:r>
            <a:r>
              <a:rPr lang="el-GR" sz="2000" dirty="0" err="1">
                <a:solidFill>
                  <a:schemeClr val="bg1"/>
                </a:solidFill>
              </a:rPr>
              <a:t>Ασκούνης</a:t>
            </a:r>
            <a:endParaRPr lang="el-GR" sz="2000" dirty="0">
              <a:solidFill>
                <a:schemeClr val="bg1"/>
              </a:solidFill>
            </a:endParaRPr>
          </a:p>
        </p:txBody>
      </p:sp>
      <p:sp>
        <p:nvSpPr>
          <p:cNvPr id="31" name="TextBox 30">
            <a:extLst>
              <a:ext uri="{FF2B5EF4-FFF2-40B4-BE49-F238E27FC236}">
                <a16:creationId xmlns:a16="http://schemas.microsoft.com/office/drawing/2014/main" id="{F60A59B9-7A2C-4916-8375-027B02303AA3}"/>
              </a:ext>
            </a:extLst>
          </p:cNvPr>
          <p:cNvSpPr txBox="1"/>
          <p:nvPr/>
        </p:nvSpPr>
        <p:spPr>
          <a:xfrm>
            <a:off x="6463448" y="3902406"/>
            <a:ext cx="4584388" cy="400110"/>
          </a:xfrm>
          <a:prstGeom prst="rect">
            <a:avLst/>
          </a:prstGeom>
          <a:noFill/>
        </p:spPr>
        <p:txBody>
          <a:bodyPr wrap="square" rtlCol="0">
            <a:spAutoFit/>
          </a:bodyPr>
          <a:lstStyle/>
          <a:p>
            <a:pPr algn="just"/>
            <a:r>
              <a:rPr lang="el-GR" sz="2000" dirty="0">
                <a:solidFill>
                  <a:schemeClr val="bg1"/>
                </a:solidFill>
              </a:rPr>
              <a:t>Καθηγητής Ι. Ψαρράς</a:t>
            </a:r>
          </a:p>
        </p:txBody>
      </p:sp>
      <p:sp>
        <p:nvSpPr>
          <p:cNvPr id="32" name="TextBox 31">
            <a:extLst>
              <a:ext uri="{FF2B5EF4-FFF2-40B4-BE49-F238E27FC236}">
                <a16:creationId xmlns:a16="http://schemas.microsoft.com/office/drawing/2014/main" id="{2CEF577E-A01B-4640-834E-18D9F09712E7}"/>
              </a:ext>
            </a:extLst>
          </p:cNvPr>
          <p:cNvSpPr txBox="1"/>
          <p:nvPr/>
        </p:nvSpPr>
        <p:spPr>
          <a:xfrm>
            <a:off x="338315" y="5071634"/>
            <a:ext cx="3766916" cy="400110"/>
          </a:xfrm>
          <a:prstGeom prst="rect">
            <a:avLst/>
          </a:prstGeom>
          <a:noFill/>
        </p:spPr>
        <p:txBody>
          <a:bodyPr wrap="square" rtlCol="0">
            <a:spAutoFit/>
          </a:bodyPr>
          <a:lstStyle/>
          <a:p>
            <a:pPr algn="just"/>
            <a:r>
              <a:rPr lang="el-GR" sz="2000" dirty="0">
                <a:solidFill>
                  <a:srgbClr val="FF0000"/>
                </a:solidFill>
              </a:rPr>
              <a:t>Σχολή Χημικών Μηχανικών ΕΜΠ</a:t>
            </a:r>
          </a:p>
        </p:txBody>
      </p:sp>
      <p:sp>
        <p:nvSpPr>
          <p:cNvPr id="33" name="TextBox 32">
            <a:extLst>
              <a:ext uri="{FF2B5EF4-FFF2-40B4-BE49-F238E27FC236}">
                <a16:creationId xmlns:a16="http://schemas.microsoft.com/office/drawing/2014/main" id="{F390CB56-625A-435F-B137-A7C6306A5672}"/>
              </a:ext>
            </a:extLst>
          </p:cNvPr>
          <p:cNvSpPr txBox="1"/>
          <p:nvPr/>
        </p:nvSpPr>
        <p:spPr>
          <a:xfrm>
            <a:off x="338315" y="5493917"/>
            <a:ext cx="4584388" cy="400110"/>
          </a:xfrm>
          <a:prstGeom prst="rect">
            <a:avLst/>
          </a:prstGeom>
          <a:noFill/>
        </p:spPr>
        <p:txBody>
          <a:bodyPr wrap="square" rtlCol="0">
            <a:spAutoFit/>
          </a:bodyPr>
          <a:lstStyle/>
          <a:p>
            <a:pPr algn="just"/>
            <a:r>
              <a:rPr lang="el-GR" sz="2000" dirty="0">
                <a:solidFill>
                  <a:schemeClr val="bg1"/>
                </a:solidFill>
              </a:rPr>
              <a:t>Καθηγητής Α. Τσακανίκας</a:t>
            </a:r>
          </a:p>
        </p:txBody>
      </p:sp>
      <p:sp>
        <p:nvSpPr>
          <p:cNvPr id="34" name="TextBox 33">
            <a:extLst>
              <a:ext uri="{FF2B5EF4-FFF2-40B4-BE49-F238E27FC236}">
                <a16:creationId xmlns:a16="http://schemas.microsoft.com/office/drawing/2014/main" id="{65650A3C-4DFE-4DDB-B58E-48E4B13F2AB0}"/>
              </a:ext>
            </a:extLst>
          </p:cNvPr>
          <p:cNvSpPr txBox="1"/>
          <p:nvPr/>
        </p:nvSpPr>
        <p:spPr>
          <a:xfrm>
            <a:off x="6453158" y="4513527"/>
            <a:ext cx="4064618" cy="400110"/>
          </a:xfrm>
          <a:prstGeom prst="rect">
            <a:avLst/>
          </a:prstGeom>
          <a:noFill/>
        </p:spPr>
        <p:txBody>
          <a:bodyPr wrap="square" rtlCol="0">
            <a:spAutoFit/>
          </a:bodyPr>
          <a:lstStyle/>
          <a:p>
            <a:pPr algn="just"/>
            <a:r>
              <a:rPr lang="el-GR" sz="2000" dirty="0">
                <a:solidFill>
                  <a:srgbClr val="FF0000"/>
                </a:solidFill>
              </a:rPr>
              <a:t>Σχολή Αρχιτεκτόνων Μηχανικών ΕΜΠ</a:t>
            </a:r>
          </a:p>
        </p:txBody>
      </p:sp>
      <p:sp>
        <p:nvSpPr>
          <p:cNvPr id="35" name="TextBox 34">
            <a:extLst>
              <a:ext uri="{FF2B5EF4-FFF2-40B4-BE49-F238E27FC236}">
                <a16:creationId xmlns:a16="http://schemas.microsoft.com/office/drawing/2014/main" id="{E3481BCD-F9DA-4290-9EEA-0958A2C2EE4A}"/>
              </a:ext>
            </a:extLst>
          </p:cNvPr>
          <p:cNvSpPr txBox="1"/>
          <p:nvPr/>
        </p:nvSpPr>
        <p:spPr>
          <a:xfrm>
            <a:off x="6475493" y="4902968"/>
            <a:ext cx="4584388" cy="400110"/>
          </a:xfrm>
          <a:prstGeom prst="rect">
            <a:avLst/>
          </a:prstGeom>
          <a:noFill/>
        </p:spPr>
        <p:txBody>
          <a:bodyPr wrap="square" rtlCol="0">
            <a:spAutoFit/>
          </a:bodyPr>
          <a:lstStyle/>
          <a:p>
            <a:pPr algn="just"/>
            <a:r>
              <a:rPr lang="el-GR" sz="2000" dirty="0">
                <a:solidFill>
                  <a:schemeClr val="bg1"/>
                </a:solidFill>
              </a:rPr>
              <a:t>Καθηγητής Κ. </a:t>
            </a:r>
            <a:r>
              <a:rPr lang="el-GR" sz="2000" dirty="0" err="1">
                <a:solidFill>
                  <a:schemeClr val="bg1"/>
                </a:solidFill>
              </a:rPr>
              <a:t>Σερράος</a:t>
            </a:r>
            <a:endParaRPr lang="el-GR" sz="2000" dirty="0">
              <a:solidFill>
                <a:schemeClr val="bg1"/>
              </a:solidFill>
            </a:endParaRPr>
          </a:p>
        </p:txBody>
      </p:sp>
      <p:sp>
        <p:nvSpPr>
          <p:cNvPr id="36" name="TextBox 35">
            <a:extLst>
              <a:ext uri="{FF2B5EF4-FFF2-40B4-BE49-F238E27FC236}">
                <a16:creationId xmlns:a16="http://schemas.microsoft.com/office/drawing/2014/main" id="{953902C1-4578-4B7B-9B18-BD44727D5B49}"/>
              </a:ext>
            </a:extLst>
          </p:cNvPr>
          <p:cNvSpPr txBox="1"/>
          <p:nvPr/>
        </p:nvSpPr>
        <p:spPr>
          <a:xfrm>
            <a:off x="6453158" y="5504781"/>
            <a:ext cx="4212664" cy="400110"/>
          </a:xfrm>
          <a:prstGeom prst="rect">
            <a:avLst/>
          </a:prstGeom>
          <a:noFill/>
        </p:spPr>
        <p:txBody>
          <a:bodyPr wrap="square" rtlCol="0">
            <a:spAutoFit/>
          </a:bodyPr>
          <a:lstStyle/>
          <a:p>
            <a:pPr algn="just"/>
            <a:r>
              <a:rPr lang="el-GR" sz="2000" dirty="0">
                <a:solidFill>
                  <a:srgbClr val="FF0000"/>
                </a:solidFill>
              </a:rPr>
              <a:t>Νομική Σχολή Πανεπιστημίου Αθηνών</a:t>
            </a:r>
          </a:p>
        </p:txBody>
      </p:sp>
      <p:sp>
        <p:nvSpPr>
          <p:cNvPr id="37" name="TextBox 36">
            <a:extLst>
              <a:ext uri="{FF2B5EF4-FFF2-40B4-BE49-F238E27FC236}">
                <a16:creationId xmlns:a16="http://schemas.microsoft.com/office/drawing/2014/main" id="{1B24AA82-5A6D-498F-8572-526886A5924E}"/>
              </a:ext>
            </a:extLst>
          </p:cNvPr>
          <p:cNvSpPr txBox="1"/>
          <p:nvPr/>
        </p:nvSpPr>
        <p:spPr>
          <a:xfrm>
            <a:off x="6475493" y="5943508"/>
            <a:ext cx="4584388" cy="400110"/>
          </a:xfrm>
          <a:prstGeom prst="rect">
            <a:avLst/>
          </a:prstGeom>
          <a:noFill/>
        </p:spPr>
        <p:txBody>
          <a:bodyPr wrap="square" rtlCol="0">
            <a:spAutoFit/>
          </a:bodyPr>
          <a:lstStyle/>
          <a:p>
            <a:pPr algn="just"/>
            <a:r>
              <a:rPr lang="el-GR" sz="2000" dirty="0">
                <a:solidFill>
                  <a:schemeClr val="bg1"/>
                </a:solidFill>
              </a:rPr>
              <a:t>Καθηγητής Σ. Βλαχόπουλος</a:t>
            </a:r>
          </a:p>
        </p:txBody>
      </p:sp>
    </p:spTree>
    <p:extLst>
      <p:ext uri="{BB962C8B-B14F-4D97-AF65-F5344CB8AC3E}">
        <p14:creationId xmlns:p14="http://schemas.microsoft.com/office/powerpoint/2010/main" val="404519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P spid="13" grpId="0"/>
      <p:bldP spid="16" grpId="0"/>
      <p:bldP spid="17" grpId="0"/>
      <p:bldP spid="18" grpId="0"/>
      <p:bldP spid="20"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 y="1338178"/>
            <a:ext cx="5120640" cy="400110"/>
          </a:xfrm>
          <a:prstGeom prst="rect">
            <a:avLst/>
          </a:prstGeom>
          <a:noFill/>
        </p:spPr>
        <p:txBody>
          <a:bodyPr wrap="square" rtlCol="0">
            <a:spAutoFit/>
          </a:bodyPr>
          <a:lstStyle/>
          <a:p>
            <a:r>
              <a:rPr lang="el-GR" sz="2000" b="1" dirty="0">
                <a:solidFill>
                  <a:srgbClr val="FFFF00"/>
                </a:solidFill>
              </a:rPr>
              <a:t>Μεταπτυχιακή διπλωματική εργασία </a:t>
            </a:r>
            <a:endParaRPr lang="el-GR" sz="2000" dirty="0">
              <a:solidFill>
                <a:srgbClr val="FFFF00"/>
              </a:solidFill>
            </a:endParaRPr>
          </a:p>
        </p:txBody>
      </p:sp>
      <p:sp>
        <p:nvSpPr>
          <p:cNvPr id="19" name="TextBox 18"/>
          <p:cNvSpPr txBox="1"/>
          <p:nvPr/>
        </p:nvSpPr>
        <p:spPr>
          <a:xfrm>
            <a:off x="59650" y="1779482"/>
            <a:ext cx="6213133" cy="1631216"/>
          </a:xfrm>
          <a:prstGeom prst="rect">
            <a:avLst/>
          </a:prstGeom>
          <a:noFill/>
        </p:spPr>
        <p:txBody>
          <a:bodyPr wrap="square" rtlCol="0">
            <a:spAutoFit/>
          </a:bodyPr>
          <a:lstStyle/>
          <a:p>
            <a:pPr algn="just"/>
            <a:r>
              <a:rPr lang="el-GR" sz="2000" dirty="0">
                <a:solidFill>
                  <a:schemeClr val="bg1"/>
                </a:solidFill>
              </a:rPr>
              <a:t>Η ανάληψη ΜΔΕ μπορεί να γίνει μετά το τέλος της 2ης εκπαιδευτικής περιόδου, με την προϋπόθεση ότι ο ΜΦ έχει ως τότε εξεταστεί επιτυχώς τουλάχιστον στο 80% των δέκα (10) μαθημάτων. Η ΜΔΕ αφορά στο ευρύτερο αντικείμενο του ΕΔΠΜΣ- ΔΕΥΚ.</a:t>
            </a:r>
          </a:p>
        </p:txBody>
      </p:sp>
      <p:sp>
        <p:nvSpPr>
          <p:cNvPr id="20" name="TextBox 19"/>
          <p:cNvSpPr txBox="1"/>
          <p:nvPr/>
        </p:nvSpPr>
        <p:spPr>
          <a:xfrm>
            <a:off x="-2" y="3617686"/>
            <a:ext cx="5120640" cy="400110"/>
          </a:xfrm>
          <a:prstGeom prst="rect">
            <a:avLst/>
          </a:prstGeom>
          <a:noFill/>
        </p:spPr>
        <p:txBody>
          <a:bodyPr wrap="square" rtlCol="0">
            <a:spAutoFit/>
          </a:bodyPr>
          <a:lstStyle/>
          <a:p>
            <a:r>
              <a:rPr lang="el-GR" sz="2000" b="1" dirty="0">
                <a:solidFill>
                  <a:srgbClr val="FFFF00"/>
                </a:solidFill>
              </a:rPr>
              <a:t>Υλικοτεχνική Υποδομή</a:t>
            </a:r>
            <a:endParaRPr lang="el-GR" sz="2000" dirty="0">
              <a:solidFill>
                <a:srgbClr val="FFFF00"/>
              </a:solidFill>
            </a:endParaRPr>
          </a:p>
        </p:txBody>
      </p:sp>
      <p:sp>
        <p:nvSpPr>
          <p:cNvPr id="22" name="TextBox 21"/>
          <p:cNvSpPr txBox="1"/>
          <p:nvPr/>
        </p:nvSpPr>
        <p:spPr>
          <a:xfrm>
            <a:off x="59650" y="4036674"/>
            <a:ext cx="6213133" cy="1938992"/>
          </a:xfrm>
          <a:prstGeom prst="rect">
            <a:avLst/>
          </a:prstGeom>
          <a:noFill/>
        </p:spPr>
        <p:txBody>
          <a:bodyPr wrap="square" rtlCol="0">
            <a:spAutoFit/>
          </a:bodyPr>
          <a:lstStyle/>
          <a:p>
            <a:pPr algn="just"/>
            <a:r>
              <a:rPr lang="el-GR" sz="2000" dirty="0">
                <a:solidFill>
                  <a:schemeClr val="bg1"/>
                </a:solidFill>
              </a:rPr>
              <a:t>Η υπάρχουσα κτιριακή και υλικοτεχνική υποδομή των συνεργαζόμενων Σχολών και κυρίως της επισπεύδουσας Σχολής Πολιτικών Μηχανικών, θα χρησιμοποιηθεί για διαλέξεις, σεμινάρια, πρακτικές ασκήσεις, διεκπεραίωση διπλωματικών εργασιών και επιστημονικές συναντήσεις που θα πραγματοποιηθούν στη διάρκεια του ΕΔΠΜΣ.</a:t>
            </a:r>
          </a:p>
        </p:txBody>
      </p:sp>
      <p:sp>
        <p:nvSpPr>
          <p:cNvPr id="23" name="TextBox 22"/>
          <p:cNvSpPr txBox="1"/>
          <p:nvPr/>
        </p:nvSpPr>
        <p:spPr>
          <a:xfrm>
            <a:off x="6808155" y="92796"/>
            <a:ext cx="5312664" cy="646331"/>
          </a:xfrm>
          <a:prstGeom prst="rect">
            <a:avLst/>
          </a:prstGeom>
          <a:noFill/>
        </p:spPr>
        <p:txBody>
          <a:bodyPr wrap="square" rtlCol="0">
            <a:spAutoFit/>
          </a:bodyPr>
          <a:lstStyle/>
          <a:p>
            <a:pPr algn="ctr"/>
            <a:r>
              <a:rPr lang="el-GR" b="1" dirty="0">
                <a:solidFill>
                  <a:srgbClr val="FFFF00"/>
                </a:solidFill>
              </a:rPr>
              <a:t>Μεταπτυχιακή διπλωματική εργασία</a:t>
            </a:r>
          </a:p>
          <a:p>
            <a:pPr algn="ctr"/>
            <a:r>
              <a:rPr lang="el-GR" b="1" dirty="0">
                <a:solidFill>
                  <a:srgbClr val="FFFF00"/>
                </a:solidFill>
              </a:rPr>
              <a:t>Υλικοτεχνική Υποδομή</a:t>
            </a:r>
            <a:endParaRPr lang="el-GR" dirty="0">
              <a:solidFill>
                <a:srgbClr val="FFFF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161" y="2148644"/>
            <a:ext cx="5520364" cy="2938084"/>
          </a:xfrm>
          <a:prstGeom prst="rect">
            <a:avLst/>
          </a:prstGeom>
        </p:spPr>
      </p:pic>
    </p:spTree>
    <p:extLst>
      <p:ext uri="{BB962C8B-B14F-4D97-AF65-F5344CB8AC3E}">
        <p14:creationId xmlns:p14="http://schemas.microsoft.com/office/powerpoint/2010/main" val="85856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902707" y="198433"/>
            <a:ext cx="2949137" cy="400110"/>
          </a:xfrm>
          <a:prstGeom prst="rect">
            <a:avLst/>
          </a:prstGeom>
          <a:noFill/>
        </p:spPr>
        <p:txBody>
          <a:bodyPr wrap="square" rtlCol="0">
            <a:spAutoFit/>
          </a:bodyPr>
          <a:lstStyle/>
          <a:p>
            <a:pPr algn="ctr"/>
            <a:r>
              <a:rPr lang="el-GR" sz="2000" b="1" dirty="0">
                <a:solidFill>
                  <a:srgbClr val="FFFF00"/>
                </a:solidFill>
              </a:rPr>
              <a:t>Αναγκαιότητα</a:t>
            </a:r>
            <a:endParaRPr lang="el-GR" sz="1200" dirty="0">
              <a:solidFill>
                <a:srgbClr val="FFFF00"/>
              </a:solidFill>
            </a:endParaRPr>
          </a:p>
        </p:txBody>
      </p: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19254" y="4782721"/>
            <a:ext cx="6035666" cy="1015663"/>
          </a:xfrm>
          <a:prstGeom prst="rect">
            <a:avLst/>
          </a:prstGeom>
        </p:spPr>
        <p:txBody>
          <a:bodyPr wrap="square">
            <a:spAutoFit/>
          </a:bodyPr>
          <a:lstStyle/>
          <a:p>
            <a:pPr algn="just"/>
            <a:r>
              <a:rPr lang="el-GR" sz="2000" dirty="0">
                <a:solidFill>
                  <a:schemeClr val="bg1"/>
                </a:solidFill>
              </a:rPr>
              <a:t>Επίσης Προγράμματα ΜΣ με αντίστοιχο γνωστικό αντικείμενο είναι λιγοστά και έχουν οργανωθεί στο ΑΠΘ (σε αναστολή), στο ΕΑΠ και στο Π. Θεσσαλίας</a:t>
            </a:r>
          </a:p>
        </p:txBody>
      </p:sp>
      <p:sp>
        <p:nvSpPr>
          <p:cNvPr id="13" name="Rectangle 12"/>
          <p:cNvSpPr/>
          <p:nvPr/>
        </p:nvSpPr>
        <p:spPr>
          <a:xfrm>
            <a:off x="447616" y="1506886"/>
            <a:ext cx="6159255" cy="2862322"/>
          </a:xfrm>
          <a:prstGeom prst="rect">
            <a:avLst/>
          </a:prstGeom>
        </p:spPr>
        <p:txBody>
          <a:bodyPr wrap="square">
            <a:spAutoFit/>
          </a:bodyPr>
          <a:lstStyle/>
          <a:p>
            <a:pPr algn="just">
              <a:spcBef>
                <a:spcPts val="2400"/>
              </a:spcBef>
              <a:spcAft>
                <a:spcPts val="1200"/>
              </a:spcAft>
            </a:pP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Η </a:t>
            </a:r>
            <a:r>
              <a:rPr lang="el-G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αναγκαιότητα</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του προγράμματος προκύπτει από το γεγονός ότι </a:t>
            </a:r>
            <a:r>
              <a:rPr lang="el-G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οι προκλήσεις </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των καιρών </a:t>
            </a:r>
            <a:r>
              <a:rPr lang="el-G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για τον κλάδο των κατασκευών και των υποδομών </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είναι πολύ μεγάλες: η οικονομική αβεβαιότητα, η αύξηση του κόστους κατασκευής, η μείωση του περιθωρίου κέρδους, ο ρυθμός ανάπτυξης της τεχνολογίας, η κλιματική αλλαγή και οι περιβαλλοντικές προκλήσεις, μεταξύ άλλων, επιβάλλουν την αυστηρά </a:t>
            </a:r>
            <a:r>
              <a:rPr lang="el-G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ορθολογική λήψη αποφάσεων </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r>
              <a:rPr lang="el-GR" sz="20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value</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for </a:t>
            </a:r>
            <a:r>
              <a:rPr lang="el-GR" sz="20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money</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endParaRPr lang="el-GR"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38FA176-2849-4309-F5B9-37AC1722FCB1}"/>
              </a:ext>
            </a:extLst>
          </p:cNvPr>
          <p:cNvSpPr txBox="1"/>
          <p:nvPr/>
        </p:nvSpPr>
        <p:spPr>
          <a:xfrm>
            <a:off x="314311" y="1034255"/>
            <a:ext cx="1967333" cy="400110"/>
          </a:xfrm>
          <a:prstGeom prst="rect">
            <a:avLst/>
          </a:prstGeom>
          <a:noFill/>
        </p:spPr>
        <p:txBody>
          <a:bodyPr wrap="square" rtlCol="0">
            <a:spAutoFit/>
          </a:bodyPr>
          <a:lstStyle/>
          <a:p>
            <a:pPr algn="ctr"/>
            <a:r>
              <a:rPr lang="el-GR" sz="2000" b="1" dirty="0">
                <a:solidFill>
                  <a:srgbClr val="FFFF00"/>
                </a:solidFill>
              </a:rPr>
              <a:t>Αναγκαιότητα</a:t>
            </a:r>
            <a:endParaRPr lang="el-GR" sz="1200" dirty="0">
              <a:solidFill>
                <a:srgbClr val="FFFF00"/>
              </a:solidFill>
            </a:endParaRPr>
          </a:p>
        </p:txBody>
      </p:sp>
      <p:pic>
        <p:nvPicPr>
          <p:cNvPr id="14" name="Picture 13">
            <a:extLst>
              <a:ext uri="{FF2B5EF4-FFF2-40B4-BE49-F238E27FC236}">
                <a16:creationId xmlns:a16="http://schemas.microsoft.com/office/drawing/2014/main" id="{54A4A752-175A-B14A-2232-0E76D821BE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87" t="2660" r="37391" b="19427"/>
          <a:stretch/>
        </p:blipFill>
        <p:spPr>
          <a:xfrm>
            <a:off x="6826685" y="1096780"/>
            <a:ext cx="4917700" cy="4938438"/>
          </a:xfrm>
          <a:prstGeom prst="rect">
            <a:avLst/>
          </a:prstGeom>
        </p:spPr>
      </p:pic>
    </p:spTree>
    <p:extLst>
      <p:ext uri="{BB962C8B-B14F-4D97-AF65-F5344CB8AC3E}">
        <p14:creationId xmlns:p14="http://schemas.microsoft.com/office/powerpoint/2010/main" val="341556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476179" y="216281"/>
            <a:ext cx="2281317" cy="400110"/>
          </a:xfrm>
          <a:prstGeom prst="rect">
            <a:avLst/>
          </a:prstGeom>
          <a:noFill/>
        </p:spPr>
        <p:txBody>
          <a:bodyPr wrap="square" rtlCol="0">
            <a:spAutoFit/>
          </a:bodyPr>
          <a:lstStyle/>
          <a:p>
            <a:pPr algn="ctr"/>
            <a:r>
              <a:rPr lang="el-GR" sz="2000" b="1" dirty="0">
                <a:solidFill>
                  <a:srgbClr val="FFFF00"/>
                </a:solidFill>
              </a:rPr>
              <a:t>Σκοπιμότητα</a:t>
            </a:r>
            <a:endParaRPr lang="el-GR" sz="1200" dirty="0">
              <a:solidFill>
                <a:srgbClr val="FFFF00"/>
              </a:solidFill>
            </a:endParaRPr>
          </a:p>
        </p:txBody>
      </p: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72765" y="1515398"/>
            <a:ext cx="5599793" cy="2554545"/>
          </a:xfrm>
          <a:prstGeom prst="rect">
            <a:avLst/>
          </a:prstGeom>
        </p:spPr>
        <p:txBody>
          <a:bodyPr wrap="square">
            <a:spAutoFit/>
          </a:bodyPr>
          <a:lstStyle/>
          <a:p>
            <a:pPr algn="just"/>
            <a:r>
              <a:rPr lang="el-G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Στοχευμένη ειδίκευση νέων μηχανικών στη διοίκηση και διαχείριση των έργων υποδομών και κατασκευών</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με τη χρήση νέων τεχνολογιών, την εμβάθυνση στις σύγχρονες επιστημονικές αντιλήψεις και την εκμάθηση τεχνικών που αφορούν σε όλα τα στάδια του κύκλου ζωής των τεχνικών έργων, προγραμμάτων έργων και χαρτοφυλακίων έργων.</a:t>
            </a:r>
            <a:endParaRPr lang="el-GR" sz="2000" dirty="0">
              <a:solidFill>
                <a:schemeClr val="bg1"/>
              </a:solidFill>
            </a:endParaRPr>
          </a:p>
        </p:txBody>
      </p:sp>
      <p:sp>
        <p:nvSpPr>
          <p:cNvPr id="17" name="Rectangle 16"/>
          <p:cNvSpPr/>
          <p:nvPr/>
        </p:nvSpPr>
        <p:spPr>
          <a:xfrm>
            <a:off x="572765" y="4413546"/>
            <a:ext cx="5679060" cy="1631216"/>
          </a:xfrm>
          <a:prstGeom prst="rect">
            <a:avLst/>
          </a:prstGeom>
        </p:spPr>
        <p:txBody>
          <a:bodyPr wrap="square">
            <a:spAutoFit/>
          </a:bodyPr>
          <a:lstStyle/>
          <a:p>
            <a:pPr algn="just"/>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Η </a:t>
            </a:r>
            <a:r>
              <a:rPr lang="el-G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διασφάλιση της υψηλής ποιότητας του προγράμματος σπουδών </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του ΕΔΠΜΣ - ΔΕΥΚ επιτυγχάνεται με τη συστηματική διαδικασία αξιολόγησης των μαθημάτων και διδασκόντων σε κάθε ακαδημαϊκό εξάμηνο.</a:t>
            </a:r>
            <a:endParaRPr lang="el-GR" sz="2000" dirty="0">
              <a:solidFill>
                <a:schemeClr val="bg1"/>
              </a:solidFill>
            </a:endParaRPr>
          </a:p>
        </p:txBody>
      </p:sp>
      <p:sp>
        <p:nvSpPr>
          <p:cNvPr id="6" name="TextBox 5">
            <a:extLst>
              <a:ext uri="{FF2B5EF4-FFF2-40B4-BE49-F238E27FC236}">
                <a16:creationId xmlns:a16="http://schemas.microsoft.com/office/drawing/2014/main" id="{FB80F631-3296-CE64-A76C-EA7D90E20EF4}"/>
              </a:ext>
            </a:extLst>
          </p:cNvPr>
          <p:cNvSpPr txBox="1"/>
          <p:nvPr/>
        </p:nvSpPr>
        <p:spPr>
          <a:xfrm>
            <a:off x="219181" y="1031267"/>
            <a:ext cx="2281317" cy="400110"/>
          </a:xfrm>
          <a:prstGeom prst="rect">
            <a:avLst/>
          </a:prstGeom>
          <a:noFill/>
        </p:spPr>
        <p:txBody>
          <a:bodyPr wrap="square" rtlCol="0">
            <a:spAutoFit/>
          </a:bodyPr>
          <a:lstStyle/>
          <a:p>
            <a:pPr algn="ctr"/>
            <a:r>
              <a:rPr lang="el-GR" sz="2000" b="1" dirty="0">
                <a:solidFill>
                  <a:srgbClr val="FFFF00"/>
                </a:solidFill>
              </a:rPr>
              <a:t>Σκοπιμότητα</a:t>
            </a:r>
            <a:endParaRPr lang="el-GR" sz="1200" dirty="0">
              <a:solidFill>
                <a:srgbClr val="FFFF00"/>
              </a:solidFill>
            </a:endParaRPr>
          </a:p>
        </p:txBody>
      </p:sp>
      <p:pic>
        <p:nvPicPr>
          <p:cNvPr id="5" name="Picture 4">
            <a:extLst>
              <a:ext uri="{FF2B5EF4-FFF2-40B4-BE49-F238E27FC236}">
                <a16:creationId xmlns:a16="http://schemas.microsoft.com/office/drawing/2014/main" id="{66EBA194-D327-FCF7-51AA-0BAEF7D3E18E}"/>
              </a:ext>
            </a:extLst>
          </p:cNvPr>
          <p:cNvPicPr>
            <a:picLocks noChangeAspect="1"/>
          </p:cNvPicPr>
          <p:nvPr/>
        </p:nvPicPr>
        <p:blipFill rotWithShape="1">
          <a:blip r:embed="rId4"/>
          <a:srcRect l="2302" r="7031" b="5611"/>
          <a:stretch/>
        </p:blipFill>
        <p:spPr>
          <a:xfrm>
            <a:off x="6502758" y="1742593"/>
            <a:ext cx="5409700" cy="3808675"/>
          </a:xfrm>
          <a:prstGeom prst="rect">
            <a:avLst/>
          </a:prstGeom>
        </p:spPr>
      </p:pic>
    </p:spTree>
    <p:extLst>
      <p:ext uri="{BB962C8B-B14F-4D97-AF65-F5344CB8AC3E}">
        <p14:creationId xmlns:p14="http://schemas.microsoft.com/office/powerpoint/2010/main" val="180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785610" y="216604"/>
            <a:ext cx="5312664" cy="400110"/>
          </a:xfrm>
          <a:prstGeom prst="rect">
            <a:avLst/>
          </a:prstGeom>
          <a:noFill/>
        </p:spPr>
        <p:txBody>
          <a:bodyPr wrap="square" rtlCol="0">
            <a:spAutoFit/>
          </a:bodyPr>
          <a:lstStyle/>
          <a:p>
            <a:pPr algn="ctr"/>
            <a:r>
              <a:rPr lang="el-GR" sz="2000" b="1" dirty="0">
                <a:solidFill>
                  <a:srgbClr val="FFFF00"/>
                </a:solidFill>
              </a:rPr>
              <a:t>Σκοπιμότητα </a:t>
            </a:r>
            <a:endParaRPr lang="el-GR" sz="1200" dirty="0">
              <a:solidFill>
                <a:srgbClr val="FFFF00"/>
              </a:solidFill>
            </a:endParaRPr>
          </a:p>
        </p:txBody>
      </p: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99421" y="1481725"/>
            <a:ext cx="5410268" cy="3785652"/>
          </a:xfrm>
          <a:prstGeom prst="rect">
            <a:avLst/>
          </a:prstGeom>
        </p:spPr>
        <p:txBody>
          <a:bodyPr wrap="square">
            <a:spAutoFit/>
          </a:bodyPr>
          <a:lstStyle/>
          <a:p>
            <a:pPr algn="just">
              <a:spcBef>
                <a:spcPts val="2400"/>
              </a:spcBef>
              <a:spcAft>
                <a:spcPts val="1200"/>
              </a:spcAft>
            </a:pPr>
            <a:r>
              <a:rPr lang="el-GR" sz="2000" dirty="0">
                <a:solidFill>
                  <a:schemeClr val="bg1"/>
                </a:solidFill>
              </a:rPr>
              <a:t>Οι απόφοιτοι του ΕΔΠΜΣ-ΔΕΥΚ θα διαθέτουν την </a:t>
            </a:r>
            <a:r>
              <a:rPr lang="el-GR" sz="2000" b="1" dirty="0">
                <a:solidFill>
                  <a:schemeClr val="bg1"/>
                </a:solidFill>
              </a:rPr>
              <a:t>κρίσιμη τεχνογνωσία και την αυτοπεποίθηση για να αποτελέσουν στο μέλλον, ηγετικά στελέχη του κλάδου των υποδομών και κατασκευών</a:t>
            </a:r>
            <a:r>
              <a:rPr lang="el-GR" sz="2000" dirty="0">
                <a:solidFill>
                  <a:schemeClr val="bg1"/>
                </a:solidFill>
              </a:rPr>
              <a:t>, με σαφή επαγγελματικό προσανατολισμό και στόχο την ανάπτυξη και σύζευξη των τεχνικών και διοικητικών ικανοτήτων τους. Δηλαδή, στελέχη που θα συμβάλλουν στον διαρκή εκσυγχρονισμό του κλάδου μέσω της εισαγωγής καινοτόμων πρακτικών και δράσεων, της εφαρμογής σύγχρονων τεχνολογιών και της συνεχούς κατάρτισης του προσωπικού.</a:t>
            </a:r>
          </a:p>
        </p:txBody>
      </p:sp>
      <p:pic>
        <p:nvPicPr>
          <p:cNvPr id="5" name="Picture 4" descr="A group of people standing outside&#10;&#10;Description automatically generated with low confidence">
            <a:extLst>
              <a:ext uri="{FF2B5EF4-FFF2-40B4-BE49-F238E27FC236}">
                <a16:creationId xmlns:a16="http://schemas.microsoft.com/office/drawing/2014/main" id="{3BDB906C-E55F-40A2-12B9-AB33BD298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3533" y="1398407"/>
            <a:ext cx="5753528" cy="4315146"/>
          </a:xfrm>
          <a:prstGeom prst="rect">
            <a:avLst/>
          </a:prstGeom>
        </p:spPr>
      </p:pic>
    </p:spTree>
    <p:extLst>
      <p:ext uri="{BB962C8B-B14F-4D97-AF65-F5344CB8AC3E}">
        <p14:creationId xmlns:p14="http://schemas.microsoft.com/office/powerpoint/2010/main" val="1742558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431676" y="216604"/>
            <a:ext cx="2666598" cy="400110"/>
          </a:xfrm>
          <a:prstGeom prst="rect">
            <a:avLst/>
          </a:prstGeom>
          <a:noFill/>
        </p:spPr>
        <p:txBody>
          <a:bodyPr wrap="square" rtlCol="0">
            <a:spAutoFit/>
          </a:bodyPr>
          <a:lstStyle/>
          <a:p>
            <a:pPr algn="ctr"/>
            <a:r>
              <a:rPr lang="el-GR" sz="2000" b="1" dirty="0">
                <a:solidFill>
                  <a:srgbClr val="FFFF00"/>
                </a:solidFill>
              </a:rPr>
              <a:t>Βιωσιμότητα </a:t>
            </a:r>
            <a:endParaRPr lang="el-GR" sz="1200" dirty="0">
              <a:solidFill>
                <a:srgbClr val="FFFF00"/>
              </a:solidFill>
            </a:endParaRPr>
          </a:p>
        </p:txBody>
      </p: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73736" y="1704695"/>
            <a:ext cx="6903720" cy="1323439"/>
          </a:xfrm>
          <a:prstGeom prst="rect">
            <a:avLst/>
          </a:prstGeom>
        </p:spPr>
        <p:txBody>
          <a:bodyPr wrap="square">
            <a:spAutoFit/>
          </a:bodyPr>
          <a:lstStyle/>
          <a:p>
            <a:pPr algn="just">
              <a:spcBef>
                <a:spcPts val="2400"/>
              </a:spcBef>
              <a:spcAft>
                <a:spcPts val="1200"/>
              </a:spcAft>
            </a:pP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Οι Σχολές Πολιτικών Μηχανικών, Μηχανολόγων Μηχανικών και Ηλεκτρολόγων Μηχανικών και Μηχανικών Υπολογιστών του ΕΜΠ διαθέτουν επαρκές διδακτικό προσωπικό και εργαστηριακή υποδομή για την λειτουργία του ΕΔΠΜΣ-ΔΕΥΚ.</a:t>
            </a:r>
            <a:endParaRPr lang="el-GR"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Rectangle 13"/>
          <p:cNvSpPr/>
          <p:nvPr/>
        </p:nvSpPr>
        <p:spPr>
          <a:xfrm>
            <a:off x="173736" y="4894267"/>
            <a:ext cx="6903720" cy="1323439"/>
          </a:xfrm>
          <a:prstGeom prst="rect">
            <a:avLst/>
          </a:prstGeom>
        </p:spPr>
        <p:txBody>
          <a:bodyPr wrap="square">
            <a:spAutoFit/>
          </a:bodyPr>
          <a:lstStyle/>
          <a:p>
            <a:pPr algn="just">
              <a:spcBef>
                <a:spcPts val="2400"/>
              </a:spcBef>
              <a:spcAft>
                <a:spcPts val="1200"/>
              </a:spcAft>
            </a:pPr>
            <a:r>
              <a:rPr lang="el-G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Το προσωπικό των συνεργαζόμενων Σχολών </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είναι επαρκές και εξασφαλίζει την ουσιαστική </a:t>
            </a:r>
            <a:r>
              <a:rPr lang="el-GR" sz="20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Διατμηματικότητα</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του ΕΔΠΜΣ - ΔΕΥΚ και την δυνατότητά του να συνεισφέρει προστιθέμενη αξία στην εκπαίδευση των μεταπτυχιακών σπουδαστών του.</a:t>
            </a:r>
            <a:endParaRPr lang="el-GR"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Rectangle 17"/>
          <p:cNvSpPr/>
          <p:nvPr/>
        </p:nvSpPr>
        <p:spPr>
          <a:xfrm>
            <a:off x="173736" y="3287569"/>
            <a:ext cx="6903720" cy="1323439"/>
          </a:xfrm>
          <a:prstGeom prst="rect">
            <a:avLst/>
          </a:prstGeom>
        </p:spPr>
        <p:txBody>
          <a:bodyPr wrap="square">
            <a:spAutoFit/>
          </a:bodyPr>
          <a:lstStyle/>
          <a:p>
            <a:pPr algn="just"/>
            <a:r>
              <a:rPr lang="el-G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Τα αντικείμενα που θεραπεύει η Σχολή Πολιτικών Μηχανικών </a:t>
            </a:r>
            <a:r>
              <a:rPr lang="el-G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εγγυώνται τη δυνατότητα της Σχολής να αναδείξει περιοχές αλληλεπίδρασης με το τεχνολογικό προφίλ των υπολοίπων Σχολών του ΕΜΠ αλλά και με ερευνητικά κέντρα.</a:t>
            </a:r>
            <a:endParaRPr lang="el-GR" sz="2000" dirty="0">
              <a:solidFill>
                <a:schemeClr val="bg1"/>
              </a:solidFill>
            </a:endParaRPr>
          </a:p>
        </p:txBody>
      </p:sp>
      <p:sp>
        <p:nvSpPr>
          <p:cNvPr id="5" name="TextBox 4">
            <a:extLst>
              <a:ext uri="{FF2B5EF4-FFF2-40B4-BE49-F238E27FC236}">
                <a16:creationId xmlns:a16="http://schemas.microsoft.com/office/drawing/2014/main" id="{A831F0B0-FC62-E00D-B776-33FF97ABD299}"/>
              </a:ext>
            </a:extLst>
          </p:cNvPr>
          <p:cNvSpPr txBox="1"/>
          <p:nvPr/>
        </p:nvSpPr>
        <p:spPr>
          <a:xfrm>
            <a:off x="0" y="1136886"/>
            <a:ext cx="1871610" cy="400110"/>
          </a:xfrm>
          <a:prstGeom prst="rect">
            <a:avLst/>
          </a:prstGeom>
          <a:noFill/>
        </p:spPr>
        <p:txBody>
          <a:bodyPr wrap="square" rtlCol="0">
            <a:spAutoFit/>
          </a:bodyPr>
          <a:lstStyle/>
          <a:p>
            <a:pPr algn="ctr"/>
            <a:r>
              <a:rPr lang="el-GR" sz="2000" b="1" dirty="0">
                <a:solidFill>
                  <a:srgbClr val="FFFF00"/>
                </a:solidFill>
              </a:rPr>
              <a:t>Βιωσιμότητα </a:t>
            </a:r>
            <a:endParaRPr lang="el-GR" sz="1200" dirty="0">
              <a:solidFill>
                <a:srgbClr val="FFFF00"/>
              </a:solidFill>
            </a:endParaRPr>
          </a:p>
        </p:txBody>
      </p:sp>
      <p:pic>
        <p:nvPicPr>
          <p:cNvPr id="6" name="Picture 5">
            <a:extLst>
              <a:ext uri="{FF2B5EF4-FFF2-40B4-BE49-F238E27FC236}">
                <a16:creationId xmlns:a16="http://schemas.microsoft.com/office/drawing/2014/main" id="{13D1B469-FAE4-0AAC-77E9-AB4935F60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63029" y="1630573"/>
            <a:ext cx="5335016" cy="4001262"/>
          </a:xfrm>
          <a:prstGeom prst="rect">
            <a:avLst/>
          </a:prstGeom>
        </p:spPr>
      </p:pic>
    </p:spTree>
    <p:extLst>
      <p:ext uri="{BB962C8B-B14F-4D97-AF65-F5344CB8AC3E}">
        <p14:creationId xmlns:p14="http://schemas.microsoft.com/office/powerpoint/2010/main" val="387578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C4F5CC4-0DFC-AAEB-1DDC-CA441C4A19C1}"/>
              </a:ext>
            </a:extLst>
          </p:cNvPr>
          <p:cNvSpPr/>
          <p:nvPr/>
        </p:nvSpPr>
        <p:spPr>
          <a:xfrm>
            <a:off x="1054416" y="3389637"/>
            <a:ext cx="10090298" cy="461665"/>
          </a:xfrm>
          <a:prstGeom prst="rect">
            <a:avLst/>
          </a:prstGeom>
        </p:spPr>
        <p:txBody>
          <a:bodyPr wrap="square">
            <a:spAutoFit/>
          </a:bodyPr>
          <a:lstStyle/>
          <a:p>
            <a:pPr algn="ctr"/>
            <a:r>
              <a:rPr lang="el-GR"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Σας ευχαριστώ για την προσοχή σας </a:t>
            </a:r>
            <a:endParaRPr lang="el-GR" sz="2400" b="1" dirty="0">
              <a:solidFill>
                <a:schemeClr val="bg1"/>
              </a:solidFill>
            </a:endParaRPr>
          </a:p>
        </p:txBody>
      </p:sp>
    </p:spTree>
    <p:extLst>
      <p:ext uri="{BB962C8B-B14F-4D97-AF65-F5344CB8AC3E}">
        <p14:creationId xmlns:p14="http://schemas.microsoft.com/office/powerpoint/2010/main" val="1182484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050175" y="1032568"/>
            <a:ext cx="5312664" cy="461665"/>
          </a:xfrm>
          <a:prstGeom prst="rect">
            <a:avLst/>
          </a:prstGeom>
          <a:noFill/>
        </p:spPr>
        <p:txBody>
          <a:bodyPr wrap="square" rtlCol="0">
            <a:spAutoFit/>
          </a:bodyPr>
          <a:lstStyle/>
          <a:p>
            <a:pPr algn="ctr"/>
            <a:r>
              <a:rPr lang="el-GR" sz="2400" b="1" dirty="0">
                <a:solidFill>
                  <a:srgbClr val="FFFF00"/>
                </a:solidFill>
              </a:rPr>
              <a:t>Περιεχόμενα</a:t>
            </a:r>
            <a:endParaRPr lang="el-GR" sz="2400" dirty="0">
              <a:solidFill>
                <a:srgbClr val="FFFF00"/>
              </a:solidFill>
            </a:endParaRPr>
          </a:p>
        </p:txBody>
      </p:sp>
      <p:sp>
        <p:nvSpPr>
          <p:cNvPr id="5" name="Rectangle 4"/>
          <p:cNvSpPr/>
          <p:nvPr/>
        </p:nvSpPr>
        <p:spPr>
          <a:xfrm>
            <a:off x="3195260" y="1592816"/>
            <a:ext cx="8131998" cy="4401205"/>
          </a:xfrm>
          <a:prstGeom prst="rect">
            <a:avLst/>
          </a:prstGeom>
        </p:spPr>
        <p:txBody>
          <a:bodyPr wrap="square">
            <a:spAutoFit/>
          </a:bodyPr>
          <a:lstStyle/>
          <a:p>
            <a:r>
              <a:rPr lang="el-GR" sz="2000" b="1" dirty="0">
                <a:solidFill>
                  <a:schemeClr val="bg1">
                    <a:lumMod val="95000"/>
                  </a:schemeClr>
                </a:solidFill>
              </a:rPr>
              <a:t>Μεταπτυχιακές Σπουδές στο ΕΜΠ </a:t>
            </a:r>
            <a:endParaRPr lang="el-GR" sz="2000" dirty="0">
              <a:solidFill>
                <a:schemeClr val="bg1">
                  <a:lumMod val="95000"/>
                </a:schemeClr>
              </a:solidFill>
            </a:endParaRPr>
          </a:p>
          <a:p>
            <a:r>
              <a:rPr lang="el-GR" sz="2000" b="1" dirty="0">
                <a:solidFill>
                  <a:schemeClr val="bg1">
                    <a:lumMod val="95000"/>
                  </a:schemeClr>
                </a:solidFill>
              </a:rPr>
              <a:t>Υπογραφή Μνημονίου </a:t>
            </a:r>
            <a:r>
              <a:rPr lang="el-GR" sz="2000" b="1" dirty="0" err="1">
                <a:solidFill>
                  <a:schemeClr val="bg1">
                    <a:lumMod val="95000"/>
                  </a:schemeClr>
                </a:solidFill>
              </a:rPr>
              <a:t>Συναντίληψης</a:t>
            </a:r>
            <a:r>
              <a:rPr lang="el-GR" sz="2000" b="1" dirty="0">
                <a:solidFill>
                  <a:schemeClr val="bg1">
                    <a:lumMod val="95000"/>
                  </a:schemeClr>
                </a:solidFill>
              </a:rPr>
              <a:t> και Συνεργασίας ΕΜΠ-ΕΣΒΥΚ </a:t>
            </a:r>
            <a:endParaRPr lang="el-GR" sz="2000" dirty="0">
              <a:solidFill>
                <a:schemeClr val="bg1">
                  <a:lumMod val="95000"/>
                </a:schemeClr>
              </a:solidFill>
            </a:endParaRPr>
          </a:p>
          <a:p>
            <a:r>
              <a:rPr lang="el-GR" sz="2000" b="1" dirty="0">
                <a:solidFill>
                  <a:schemeClr val="bg1">
                    <a:lumMod val="95000"/>
                  </a:schemeClr>
                </a:solidFill>
              </a:rPr>
              <a:t>Αντικείμενο και σκοπός του προγράμματος </a:t>
            </a:r>
            <a:endParaRPr lang="el-GR" sz="2000" dirty="0">
              <a:solidFill>
                <a:schemeClr val="bg1">
                  <a:lumMod val="95000"/>
                </a:schemeClr>
              </a:solidFill>
            </a:endParaRPr>
          </a:p>
          <a:p>
            <a:r>
              <a:rPr lang="el-GR" sz="2000" b="1" dirty="0">
                <a:solidFill>
                  <a:schemeClr val="bg1">
                    <a:lumMod val="95000"/>
                  </a:schemeClr>
                </a:solidFill>
              </a:rPr>
              <a:t>Απονεμόμενος Μεταπτυχιακός Τίτλος</a:t>
            </a:r>
            <a:endParaRPr lang="el-GR" sz="2000" dirty="0">
              <a:solidFill>
                <a:schemeClr val="bg1">
                  <a:lumMod val="95000"/>
                </a:schemeClr>
              </a:solidFill>
            </a:endParaRPr>
          </a:p>
          <a:p>
            <a:r>
              <a:rPr lang="el-GR" sz="2000" b="1" dirty="0">
                <a:solidFill>
                  <a:schemeClr val="bg1">
                    <a:lumMod val="95000"/>
                  </a:schemeClr>
                </a:solidFill>
              </a:rPr>
              <a:t>Χρονική διάρκεια σπουδών</a:t>
            </a:r>
            <a:endParaRPr lang="el-GR" sz="2000" dirty="0">
              <a:solidFill>
                <a:schemeClr val="bg1">
                  <a:lumMod val="95000"/>
                </a:schemeClr>
              </a:solidFill>
            </a:endParaRPr>
          </a:p>
          <a:p>
            <a:r>
              <a:rPr lang="el-GR" sz="2000" b="1" dirty="0">
                <a:solidFill>
                  <a:schemeClr val="bg1">
                    <a:lumMod val="95000"/>
                  </a:schemeClr>
                </a:solidFill>
              </a:rPr>
              <a:t>Εισακτέοι </a:t>
            </a:r>
          </a:p>
          <a:p>
            <a:r>
              <a:rPr lang="el-GR" sz="2000" b="1" dirty="0">
                <a:solidFill>
                  <a:schemeClr val="bg1">
                    <a:lumMod val="95000"/>
                  </a:schemeClr>
                </a:solidFill>
              </a:rPr>
              <a:t>Γλώσσα διδασκαλίας και συγγραφής της ΜΕ</a:t>
            </a:r>
            <a:endParaRPr lang="el-GR" sz="2000" dirty="0">
              <a:solidFill>
                <a:schemeClr val="bg1">
                  <a:lumMod val="95000"/>
                </a:schemeClr>
              </a:solidFill>
            </a:endParaRPr>
          </a:p>
          <a:p>
            <a:r>
              <a:rPr lang="el-GR" sz="2000" b="1" dirty="0">
                <a:solidFill>
                  <a:schemeClr val="bg1">
                    <a:lumMod val="95000"/>
                  </a:schemeClr>
                </a:solidFill>
              </a:rPr>
              <a:t>Ανάθεση διδακτικού έργου </a:t>
            </a:r>
            <a:endParaRPr lang="el-GR" sz="2000" dirty="0">
              <a:solidFill>
                <a:schemeClr val="bg1">
                  <a:lumMod val="95000"/>
                </a:schemeClr>
              </a:solidFill>
            </a:endParaRPr>
          </a:p>
          <a:p>
            <a:r>
              <a:rPr lang="el-GR" sz="2000" b="1" dirty="0">
                <a:solidFill>
                  <a:schemeClr val="bg1">
                    <a:lumMod val="95000"/>
                  </a:schemeClr>
                </a:solidFill>
              </a:rPr>
              <a:t>Μαθήματα</a:t>
            </a:r>
            <a:endParaRPr lang="el-GR" sz="2000" dirty="0">
              <a:solidFill>
                <a:schemeClr val="bg1">
                  <a:lumMod val="95000"/>
                </a:schemeClr>
              </a:solidFill>
            </a:endParaRPr>
          </a:p>
          <a:p>
            <a:r>
              <a:rPr lang="el-GR" sz="2000" b="1" dirty="0">
                <a:solidFill>
                  <a:schemeClr val="bg1">
                    <a:lumMod val="95000"/>
                  </a:schemeClr>
                </a:solidFill>
              </a:rPr>
              <a:t>Μεταπτυχιακή διπλωματική εργασία</a:t>
            </a:r>
            <a:endParaRPr lang="el-GR" sz="2000" dirty="0">
              <a:solidFill>
                <a:schemeClr val="bg1">
                  <a:lumMod val="95000"/>
                </a:schemeClr>
              </a:solidFill>
            </a:endParaRPr>
          </a:p>
          <a:p>
            <a:r>
              <a:rPr lang="el-GR" sz="2000" b="1" dirty="0">
                <a:solidFill>
                  <a:schemeClr val="bg1">
                    <a:lumMod val="95000"/>
                  </a:schemeClr>
                </a:solidFill>
              </a:rPr>
              <a:t>Υλικοτεχνική Υποδομή</a:t>
            </a:r>
            <a:endParaRPr lang="el-GR" sz="2000" dirty="0">
              <a:solidFill>
                <a:schemeClr val="bg1">
                  <a:lumMod val="95000"/>
                </a:schemeClr>
              </a:solidFill>
            </a:endParaRPr>
          </a:p>
          <a:p>
            <a:r>
              <a:rPr lang="el-GR" sz="2000" b="1" dirty="0">
                <a:solidFill>
                  <a:schemeClr val="bg1">
                    <a:lumMod val="95000"/>
                  </a:schemeClr>
                </a:solidFill>
              </a:rPr>
              <a:t>Αναγκαιότητα</a:t>
            </a:r>
            <a:endParaRPr lang="el-GR" sz="2000" dirty="0">
              <a:solidFill>
                <a:schemeClr val="bg1">
                  <a:lumMod val="95000"/>
                </a:schemeClr>
              </a:solidFill>
            </a:endParaRPr>
          </a:p>
          <a:p>
            <a:r>
              <a:rPr lang="el-GR" sz="2000" b="1" dirty="0">
                <a:solidFill>
                  <a:schemeClr val="bg1">
                    <a:lumMod val="95000"/>
                  </a:schemeClr>
                </a:solidFill>
              </a:rPr>
              <a:t>Σκοπιμότητα</a:t>
            </a:r>
            <a:endParaRPr lang="el-GR" sz="2000" dirty="0">
              <a:solidFill>
                <a:schemeClr val="bg1">
                  <a:lumMod val="95000"/>
                </a:schemeClr>
              </a:solidFill>
            </a:endParaRPr>
          </a:p>
          <a:p>
            <a:r>
              <a:rPr lang="el-GR" sz="2000" b="1" dirty="0">
                <a:solidFill>
                  <a:schemeClr val="bg1">
                    <a:lumMod val="95000"/>
                  </a:schemeClr>
                </a:solidFill>
              </a:rPr>
              <a:t>Βιωσιμότητα </a:t>
            </a:r>
            <a:r>
              <a:rPr lang="el-GR" sz="2000" b="1" dirty="0">
                <a:solidFill>
                  <a:srgbClr val="FFFF00"/>
                </a:solidFill>
              </a:rPr>
              <a:t> </a:t>
            </a:r>
            <a:endParaRPr lang="el-GR" sz="2000" dirty="0">
              <a:solidFill>
                <a:srgbClr val="FFFF00"/>
              </a:solidFill>
            </a:endParaRPr>
          </a:p>
        </p:txBody>
      </p:sp>
    </p:spTree>
    <p:extLst>
      <p:ext uri="{BB962C8B-B14F-4D97-AF65-F5344CB8AC3E}">
        <p14:creationId xmlns:p14="http://schemas.microsoft.com/office/powerpoint/2010/main" val="499182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149531" y="1674920"/>
            <a:ext cx="5647278" cy="4093428"/>
          </a:xfrm>
          <a:prstGeom prst="rect">
            <a:avLst/>
          </a:prstGeom>
          <a:noFill/>
        </p:spPr>
        <p:txBody>
          <a:bodyPr wrap="square" rtlCol="0">
            <a:spAutoFit/>
          </a:bodyPr>
          <a:lstStyle/>
          <a:p>
            <a:pPr algn="just"/>
            <a:r>
              <a:rPr lang="el-GR" sz="2000" dirty="0">
                <a:solidFill>
                  <a:schemeClr val="bg1"/>
                </a:solidFill>
              </a:rPr>
              <a:t>Με αφετηρία τη διακεκριμένη θέση που κατέχει στο διεθνή χώρο ως έγκριτο δημόσιο πανεπιστήμιο, το οποίο προάγει τις επιστήμες και την τεχνολογία, </a:t>
            </a:r>
            <a:r>
              <a:rPr lang="el-GR" sz="2000" b="1" dirty="0">
                <a:solidFill>
                  <a:schemeClr val="bg1"/>
                </a:solidFill>
              </a:rPr>
              <a:t>το EMΠ οργανώνει και λειτουργεί </a:t>
            </a:r>
            <a:r>
              <a:rPr lang="el-GR" sz="2000" b="1" dirty="0" err="1">
                <a:solidFill>
                  <a:schemeClr val="bg1"/>
                </a:solidFill>
              </a:rPr>
              <a:t>Διατμηματικά</a:t>
            </a:r>
            <a:r>
              <a:rPr lang="el-GR" sz="2000" b="1" dirty="0">
                <a:solidFill>
                  <a:schemeClr val="bg1"/>
                </a:solidFill>
              </a:rPr>
              <a:t> Προγράμματα Μεταπτυχιακών Σπουδών (ΔΠΜΣ) </a:t>
            </a:r>
            <a:r>
              <a:rPr lang="el-GR" sz="2000" dirty="0">
                <a:solidFill>
                  <a:schemeClr val="bg1"/>
                </a:solidFill>
              </a:rPr>
              <a:t>ώστε να προάγεται η διεπιστημονικότητα. Τα ΔΠΜΣ του ΕΜΠ οδηγούν στην απόκτηση Διπλώματος Μεταπτυχιακών Σπουδών (ΔΜΣ). Το ΔΜΣ είναι τίτλος ειδίκευσης, ισότιμο προς πτυχίο </a:t>
            </a:r>
            <a:r>
              <a:rPr lang="el-GR" sz="2000" dirty="0" err="1">
                <a:solidFill>
                  <a:schemeClr val="bg1"/>
                </a:solidFill>
              </a:rPr>
              <a:t>Master</a:t>
            </a:r>
            <a:r>
              <a:rPr lang="el-GR" sz="2000" dirty="0">
                <a:solidFill>
                  <a:schemeClr val="bg1"/>
                </a:solidFill>
              </a:rPr>
              <a:t> of </a:t>
            </a:r>
            <a:r>
              <a:rPr lang="el-GR" sz="2000" dirty="0" err="1">
                <a:solidFill>
                  <a:schemeClr val="bg1"/>
                </a:solidFill>
              </a:rPr>
              <a:t>Science</a:t>
            </a:r>
            <a:r>
              <a:rPr lang="el-GR" sz="2000" dirty="0">
                <a:solidFill>
                  <a:schemeClr val="bg1"/>
                </a:solidFill>
              </a:rPr>
              <a:t> (</a:t>
            </a:r>
            <a:r>
              <a:rPr lang="en-US" sz="2000" dirty="0">
                <a:solidFill>
                  <a:schemeClr val="bg1"/>
                </a:solidFill>
              </a:rPr>
              <a:t>MSc</a:t>
            </a:r>
            <a:r>
              <a:rPr lang="el-GR" sz="2000" dirty="0">
                <a:solidFill>
                  <a:schemeClr val="bg1"/>
                </a:solidFill>
              </a:rPr>
              <a:t>) και αποτελεί δεύτερο μεταπτυχιακό τίτλο για τους διπλωματούχους μηχανικούς ενιαίων αδιάσπαστων 5ετών σπουδών.</a:t>
            </a:r>
          </a:p>
          <a:p>
            <a:pPr algn="just"/>
            <a:endParaRPr lang="el-GR" sz="2000" dirty="0">
              <a:solidFill>
                <a:schemeClr val="bg1"/>
              </a:solidFill>
            </a:endParaRPr>
          </a:p>
        </p:txBody>
      </p:sp>
      <p:sp>
        <p:nvSpPr>
          <p:cNvPr id="12" name="TextBox 11"/>
          <p:cNvSpPr txBox="1"/>
          <p:nvPr/>
        </p:nvSpPr>
        <p:spPr>
          <a:xfrm>
            <a:off x="6808155" y="198747"/>
            <a:ext cx="5312664" cy="400110"/>
          </a:xfrm>
          <a:prstGeom prst="rect">
            <a:avLst/>
          </a:prstGeom>
          <a:noFill/>
        </p:spPr>
        <p:txBody>
          <a:bodyPr wrap="square" rtlCol="0">
            <a:spAutoFit/>
          </a:bodyPr>
          <a:lstStyle/>
          <a:p>
            <a:pPr algn="ctr"/>
            <a:r>
              <a:rPr lang="el-GR" sz="2000" b="1" dirty="0">
                <a:solidFill>
                  <a:srgbClr val="FFFF00"/>
                </a:solidFill>
              </a:rPr>
              <a:t>Μεταπτυχιακές Σπουδές στο ΕΜΠ </a:t>
            </a:r>
            <a:endParaRPr lang="el-GR" sz="1200" dirty="0">
              <a:solidFill>
                <a:srgbClr val="FFFF00"/>
              </a:solidFill>
            </a:endParaRPr>
          </a:p>
        </p:txBody>
      </p:sp>
      <p:pic>
        <p:nvPicPr>
          <p:cNvPr id="6" name="Picture 5" descr="A gold coin with a person on it&#10;&#10;Description automatically generated with low confidence">
            <a:extLst>
              <a:ext uri="{FF2B5EF4-FFF2-40B4-BE49-F238E27FC236}">
                <a16:creationId xmlns:a16="http://schemas.microsoft.com/office/drawing/2014/main" id="{CB724A3C-E3F0-D7DD-BF8A-57D7B996DC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0661" y="1871284"/>
            <a:ext cx="2987651" cy="2987651"/>
          </a:xfrm>
          <a:prstGeom prst="rect">
            <a:avLst/>
          </a:prstGeom>
        </p:spPr>
      </p:pic>
    </p:spTree>
    <p:extLst>
      <p:ext uri="{BB962C8B-B14F-4D97-AF65-F5344CB8AC3E}">
        <p14:creationId xmlns:p14="http://schemas.microsoft.com/office/powerpoint/2010/main" val="31933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53439" y="1536996"/>
            <a:ext cx="6864435" cy="3785652"/>
          </a:xfrm>
          <a:prstGeom prst="rect">
            <a:avLst/>
          </a:prstGeom>
          <a:noFill/>
        </p:spPr>
        <p:txBody>
          <a:bodyPr wrap="square" rtlCol="0">
            <a:spAutoFit/>
          </a:bodyPr>
          <a:lstStyle/>
          <a:p>
            <a:pPr algn="just"/>
            <a:r>
              <a:rPr lang="el-GR" sz="2000" dirty="0">
                <a:solidFill>
                  <a:schemeClr val="bg1"/>
                </a:solidFill>
              </a:rPr>
              <a:t>Το Νοέμβριο του 2020 υπεγράφη μεταξύ του ΕΜΠ και του Εθνικού Συμβουλίου Βιομηχανίας Υποδομών και Κατασκευών (ΕΣΒΥΚ) </a:t>
            </a:r>
            <a:r>
              <a:rPr lang="el-GR" sz="2000" b="1" dirty="0">
                <a:solidFill>
                  <a:schemeClr val="bg1"/>
                </a:solidFill>
              </a:rPr>
              <a:t>Μνημόνιο </a:t>
            </a:r>
            <a:r>
              <a:rPr lang="el-GR" sz="2000" b="1" dirty="0" err="1">
                <a:solidFill>
                  <a:schemeClr val="bg1"/>
                </a:solidFill>
              </a:rPr>
              <a:t>Συναντίληψης</a:t>
            </a:r>
            <a:r>
              <a:rPr lang="el-GR" sz="2000" b="1" dirty="0">
                <a:solidFill>
                  <a:schemeClr val="bg1"/>
                </a:solidFill>
              </a:rPr>
              <a:t> και Συνεργασίας</a:t>
            </a:r>
            <a:r>
              <a:rPr lang="el-GR" sz="2000" dirty="0">
                <a:solidFill>
                  <a:schemeClr val="bg1"/>
                </a:solidFill>
              </a:rPr>
              <a:t> το οποίο προβλέπει, μεταξύ άλλων, τη συνεργασία των δύο μερών στο πεδίο του Σχεδιασμού νέων ΠΜΣ. </a:t>
            </a:r>
            <a:endParaRPr lang="en-US" sz="2000" dirty="0">
              <a:solidFill>
                <a:schemeClr val="bg1"/>
              </a:solidFill>
            </a:endParaRPr>
          </a:p>
          <a:p>
            <a:pPr algn="just"/>
            <a:endParaRPr lang="el-GR" sz="2000" dirty="0">
              <a:solidFill>
                <a:schemeClr val="bg1"/>
              </a:solidFill>
            </a:endParaRPr>
          </a:p>
          <a:p>
            <a:pPr algn="just"/>
            <a:r>
              <a:rPr lang="el-GR" sz="2000" dirty="0">
                <a:solidFill>
                  <a:schemeClr val="bg1"/>
                </a:solidFill>
              </a:rPr>
              <a:t>Στο πλαίσιο του ανωτέρω μνημονίου συνεργασίας και βάσει του άρθρου 89 του νόμου 4957/22, το ΕΣΒΥΚ πρότεινε στον Όμιλο Εταιρειών ΓΕΚ</a:t>
            </a:r>
            <a:r>
              <a:rPr lang="en-US" sz="2000" dirty="0">
                <a:solidFill>
                  <a:schemeClr val="bg1"/>
                </a:solidFill>
              </a:rPr>
              <a:t> </a:t>
            </a:r>
            <a:r>
              <a:rPr lang="el-GR" sz="2000" dirty="0">
                <a:solidFill>
                  <a:schemeClr val="bg1"/>
                </a:solidFill>
              </a:rPr>
              <a:t>ΤΕΡΝΑ να αποτελέσει </a:t>
            </a:r>
            <a:r>
              <a:rPr lang="el-GR" sz="2000" b="1" dirty="0">
                <a:solidFill>
                  <a:schemeClr val="bg1"/>
                </a:solidFill>
              </a:rPr>
              <a:t>Φορέα πλήρους Χρηματοδότησης </a:t>
            </a:r>
            <a:r>
              <a:rPr lang="el-GR" sz="2000" dirty="0">
                <a:solidFill>
                  <a:schemeClr val="bg1"/>
                </a:solidFill>
              </a:rPr>
              <a:t>πενταετούς διάρκειας σε Επαγγελματικό ΔΠΜΣ με τίτλο «</a:t>
            </a:r>
            <a:r>
              <a:rPr lang="el-GR" sz="2000" b="1" dirty="0">
                <a:solidFill>
                  <a:schemeClr val="bg1"/>
                </a:solidFill>
              </a:rPr>
              <a:t>Διαχείριση Έργων Υποδομών και Κατασκευών</a:t>
            </a:r>
            <a:r>
              <a:rPr lang="el-GR" sz="2000" dirty="0">
                <a:solidFill>
                  <a:schemeClr val="bg1"/>
                </a:solidFill>
              </a:rPr>
              <a:t>» (ΕΔΠΜΣ-ΔΕΥΚ) και αυτός αποδέχτηκε.</a:t>
            </a:r>
          </a:p>
        </p:txBody>
      </p:sp>
      <p:sp>
        <p:nvSpPr>
          <p:cNvPr id="5" name="Rectangle 4"/>
          <p:cNvSpPr/>
          <p:nvPr/>
        </p:nvSpPr>
        <p:spPr>
          <a:xfrm>
            <a:off x="6096000" y="283607"/>
            <a:ext cx="5876925" cy="369332"/>
          </a:xfrm>
          <a:prstGeom prst="rect">
            <a:avLst/>
          </a:prstGeom>
        </p:spPr>
        <p:txBody>
          <a:bodyPr wrap="square">
            <a:spAutoFit/>
          </a:bodyPr>
          <a:lstStyle/>
          <a:p>
            <a:pPr algn="ctr"/>
            <a:r>
              <a:rPr lang="el-GR" b="1" dirty="0">
                <a:solidFill>
                  <a:srgbClr val="FFFF00"/>
                </a:solidFill>
              </a:rPr>
              <a:t>Υπογραφή Μνημονίου </a:t>
            </a:r>
            <a:r>
              <a:rPr lang="el-GR" b="1" dirty="0" err="1">
                <a:solidFill>
                  <a:srgbClr val="FFFF00"/>
                </a:solidFill>
              </a:rPr>
              <a:t>Συναντίληψης</a:t>
            </a:r>
            <a:r>
              <a:rPr lang="el-GR" b="1" dirty="0">
                <a:solidFill>
                  <a:srgbClr val="FFFF00"/>
                </a:solidFill>
              </a:rPr>
              <a:t> και Συνεργασίας </a:t>
            </a:r>
            <a:endParaRPr lang="el-GR" sz="1100" dirty="0">
              <a:solidFill>
                <a:srgbClr val="FFFF00"/>
              </a:solidFill>
            </a:endParaRPr>
          </a:p>
        </p:txBody>
      </p:sp>
      <p:pic>
        <p:nvPicPr>
          <p:cNvPr id="12" name="Picture 11" descr="A group of people in yellow vests standing in front of a construction site&#10;&#10;Description automatically generated with low confidence">
            <a:extLst>
              <a:ext uri="{FF2B5EF4-FFF2-40B4-BE49-F238E27FC236}">
                <a16:creationId xmlns:a16="http://schemas.microsoft.com/office/drawing/2014/main" id="{7538A66E-E3BC-989B-C5EB-B9D48B905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16" r="6600"/>
          <a:stretch/>
        </p:blipFill>
        <p:spPr>
          <a:xfrm>
            <a:off x="7853819" y="1655300"/>
            <a:ext cx="3989293" cy="3667348"/>
          </a:xfrm>
          <a:prstGeom prst="rect">
            <a:avLst/>
          </a:prstGeom>
        </p:spPr>
      </p:pic>
    </p:spTree>
    <p:extLst>
      <p:ext uri="{BB962C8B-B14F-4D97-AF65-F5344CB8AC3E}">
        <p14:creationId xmlns:p14="http://schemas.microsoft.com/office/powerpoint/2010/main" val="323564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0584" y="1088414"/>
            <a:ext cx="2651760" cy="400110"/>
          </a:xfrm>
          <a:prstGeom prst="rect">
            <a:avLst/>
          </a:prstGeom>
          <a:noFill/>
        </p:spPr>
        <p:txBody>
          <a:bodyPr wrap="square" rtlCol="0">
            <a:spAutoFit/>
          </a:bodyPr>
          <a:lstStyle/>
          <a:p>
            <a:r>
              <a:rPr lang="el-GR" sz="2000" dirty="0">
                <a:solidFill>
                  <a:schemeClr val="bg1"/>
                </a:solidFill>
              </a:rPr>
              <a:t>Οι Σχολές του ΕΜΠ</a:t>
            </a:r>
          </a:p>
        </p:txBody>
      </p:sp>
      <p:sp>
        <p:nvSpPr>
          <p:cNvPr id="15" name="TextBox 14"/>
          <p:cNvSpPr txBox="1"/>
          <p:nvPr/>
        </p:nvSpPr>
        <p:spPr>
          <a:xfrm>
            <a:off x="2482147" y="1077149"/>
            <a:ext cx="2570704" cy="400110"/>
          </a:xfrm>
          <a:prstGeom prst="rect">
            <a:avLst/>
          </a:prstGeom>
          <a:noFill/>
        </p:spPr>
        <p:txBody>
          <a:bodyPr wrap="none" rtlCol="0">
            <a:spAutoFit/>
          </a:bodyPr>
          <a:lstStyle/>
          <a:p>
            <a:r>
              <a:rPr lang="el-GR" sz="2000" b="1" dirty="0">
                <a:solidFill>
                  <a:schemeClr val="bg1"/>
                </a:solidFill>
              </a:rPr>
              <a:t>Πολιτικών Μηχανικών</a:t>
            </a:r>
          </a:p>
        </p:txBody>
      </p:sp>
      <p:sp>
        <p:nvSpPr>
          <p:cNvPr id="16" name="TextBox 15"/>
          <p:cNvSpPr txBox="1"/>
          <p:nvPr/>
        </p:nvSpPr>
        <p:spPr>
          <a:xfrm>
            <a:off x="2482147" y="1523861"/>
            <a:ext cx="3048527" cy="400110"/>
          </a:xfrm>
          <a:prstGeom prst="rect">
            <a:avLst/>
          </a:prstGeom>
          <a:noFill/>
        </p:spPr>
        <p:txBody>
          <a:bodyPr wrap="none" rtlCol="0">
            <a:spAutoFit/>
          </a:bodyPr>
          <a:lstStyle/>
          <a:p>
            <a:r>
              <a:rPr lang="el-GR" sz="2000" b="1" dirty="0">
                <a:solidFill>
                  <a:schemeClr val="bg1"/>
                </a:solidFill>
              </a:rPr>
              <a:t>Μηχανολόγων Μηχανικών</a:t>
            </a:r>
          </a:p>
        </p:txBody>
      </p:sp>
      <p:sp>
        <p:nvSpPr>
          <p:cNvPr id="17" name="TextBox 16"/>
          <p:cNvSpPr txBox="1"/>
          <p:nvPr/>
        </p:nvSpPr>
        <p:spPr>
          <a:xfrm>
            <a:off x="2482148" y="1959308"/>
            <a:ext cx="6347527" cy="400110"/>
          </a:xfrm>
          <a:prstGeom prst="rect">
            <a:avLst/>
          </a:prstGeom>
          <a:noFill/>
        </p:spPr>
        <p:txBody>
          <a:bodyPr wrap="square" rtlCol="0">
            <a:spAutoFit/>
          </a:bodyPr>
          <a:lstStyle/>
          <a:p>
            <a:r>
              <a:rPr lang="el-GR" sz="2000" b="1" dirty="0">
                <a:solidFill>
                  <a:schemeClr val="bg1"/>
                </a:solidFill>
              </a:rPr>
              <a:t>Ηλεκτρολόγων Μηχανικών &amp; Μηχανικών Υπολογιστών</a:t>
            </a:r>
          </a:p>
        </p:txBody>
      </p:sp>
      <p:sp>
        <p:nvSpPr>
          <p:cNvPr id="18" name="TextBox 17"/>
          <p:cNvSpPr txBox="1"/>
          <p:nvPr/>
        </p:nvSpPr>
        <p:spPr>
          <a:xfrm>
            <a:off x="171450" y="2702532"/>
            <a:ext cx="8658225" cy="1323439"/>
          </a:xfrm>
          <a:prstGeom prst="rect">
            <a:avLst/>
          </a:prstGeom>
          <a:noFill/>
        </p:spPr>
        <p:txBody>
          <a:bodyPr wrap="square" rtlCol="0">
            <a:spAutoFit/>
          </a:bodyPr>
          <a:lstStyle/>
          <a:p>
            <a:pPr algn="just"/>
            <a:r>
              <a:rPr lang="el-GR" sz="2000" dirty="0">
                <a:solidFill>
                  <a:schemeClr val="bg1"/>
                </a:solidFill>
              </a:rPr>
              <a:t>συνεργάστηκαν για την οργάνωση και λειτουργία του </a:t>
            </a:r>
            <a:r>
              <a:rPr lang="el-GR" sz="2000" b="1" dirty="0">
                <a:solidFill>
                  <a:schemeClr val="bg1"/>
                </a:solidFill>
              </a:rPr>
              <a:t>Επαγγελματικού </a:t>
            </a:r>
            <a:r>
              <a:rPr lang="el-GR" sz="2000" b="1" dirty="0" err="1">
                <a:solidFill>
                  <a:schemeClr val="bg1"/>
                </a:solidFill>
              </a:rPr>
              <a:t>Διατμηματικού</a:t>
            </a:r>
            <a:r>
              <a:rPr lang="el-GR" sz="2000" b="1" dirty="0">
                <a:solidFill>
                  <a:schemeClr val="bg1"/>
                </a:solidFill>
              </a:rPr>
              <a:t> Προγράμματος Μεταπτυχιακών Σπουδών</a:t>
            </a:r>
            <a:r>
              <a:rPr lang="el-GR" sz="2000" dirty="0">
                <a:solidFill>
                  <a:schemeClr val="bg1"/>
                </a:solidFill>
              </a:rPr>
              <a:t> για τη χορήγηση Διπλώματος Μεταπτυχιακών Σπουδών στο γνωστικό αντικείμενο «</a:t>
            </a:r>
            <a:r>
              <a:rPr lang="el-GR" sz="2000" b="1" dirty="0">
                <a:solidFill>
                  <a:schemeClr val="bg1"/>
                </a:solidFill>
              </a:rPr>
              <a:t>Διαχείριση Έργων Υποδομών και Κατασκευών</a:t>
            </a:r>
            <a:r>
              <a:rPr lang="el-GR" sz="2000" dirty="0">
                <a:solidFill>
                  <a:schemeClr val="bg1"/>
                </a:solidFill>
              </a:rPr>
              <a:t>». </a:t>
            </a:r>
          </a:p>
        </p:txBody>
      </p:sp>
      <p:sp>
        <p:nvSpPr>
          <p:cNvPr id="19" name="TextBox 18"/>
          <p:cNvSpPr txBox="1"/>
          <p:nvPr/>
        </p:nvSpPr>
        <p:spPr>
          <a:xfrm>
            <a:off x="171450" y="4152901"/>
            <a:ext cx="8658225" cy="2246769"/>
          </a:xfrm>
          <a:prstGeom prst="rect">
            <a:avLst/>
          </a:prstGeom>
          <a:noFill/>
        </p:spPr>
        <p:txBody>
          <a:bodyPr wrap="square" rtlCol="0">
            <a:spAutoFit/>
          </a:bodyPr>
          <a:lstStyle/>
          <a:p>
            <a:pPr algn="just"/>
            <a:r>
              <a:rPr lang="el-GR" sz="2000" dirty="0">
                <a:solidFill>
                  <a:schemeClr val="bg1"/>
                </a:solidFill>
              </a:rPr>
              <a:t>Υπεγράφη πρωτόκολλο συνεργασίας στο πλαίσιο της ίδρυσης και χρηματοδότησης του ΕΔΠΜΣ σύμφωνα με τις διατάξεις του άρθρου 89 του Ν.4957/2022.</a:t>
            </a:r>
          </a:p>
          <a:p>
            <a:pPr algn="just"/>
            <a:endParaRPr lang="el-GR" sz="2000" dirty="0">
              <a:solidFill>
                <a:schemeClr val="bg1"/>
              </a:solidFill>
            </a:endParaRPr>
          </a:p>
          <a:p>
            <a:pPr algn="just"/>
            <a:r>
              <a:rPr lang="el-GR" sz="2000" dirty="0">
                <a:solidFill>
                  <a:schemeClr val="bg1"/>
                </a:solidFill>
              </a:rPr>
              <a:t>Το πρωτόκολλο συνεργασίας έχει ισχύ για πέντε (5) έτη, από το ακαδημαϊκό έτος 2023-24 έως και το ακαδημαϊκό έτος 2027-2028, υπό την προϋπόθεση ότι το ΕΔΠΜΣ θα λάβει την απαραίτητη πιστοποίηση από την ΕΘ.Α.Α.Ε.</a:t>
            </a:r>
          </a:p>
        </p:txBody>
      </p:sp>
      <p:sp>
        <p:nvSpPr>
          <p:cNvPr id="21" name="TextBox 20"/>
          <p:cNvSpPr txBox="1"/>
          <p:nvPr/>
        </p:nvSpPr>
        <p:spPr>
          <a:xfrm>
            <a:off x="6808155" y="198747"/>
            <a:ext cx="5312664" cy="400110"/>
          </a:xfrm>
          <a:prstGeom prst="rect">
            <a:avLst/>
          </a:prstGeom>
          <a:noFill/>
        </p:spPr>
        <p:txBody>
          <a:bodyPr wrap="square" rtlCol="0">
            <a:spAutoFit/>
          </a:bodyPr>
          <a:lstStyle/>
          <a:p>
            <a:pPr algn="ctr"/>
            <a:r>
              <a:rPr lang="el-GR" sz="2000" b="1" dirty="0">
                <a:solidFill>
                  <a:srgbClr val="FFFF00"/>
                </a:solidFill>
              </a:rPr>
              <a:t>Αντικείμενο και σκοπός του προγράμματος </a:t>
            </a:r>
            <a:endParaRPr lang="el-GR" sz="1200" dirty="0">
              <a:solidFill>
                <a:srgbClr val="FFFF00"/>
              </a:solidFill>
            </a:endParaRPr>
          </a:p>
        </p:txBody>
      </p: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8411" t="12058" r="19285" b="12430"/>
          <a:stretch/>
        </p:blipFill>
        <p:spPr>
          <a:xfrm>
            <a:off x="9382085" y="1068046"/>
            <a:ext cx="1909916" cy="1634486"/>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8793" t="14266" r="20508" b="12349"/>
          <a:stretch/>
        </p:blipFill>
        <p:spPr>
          <a:xfrm>
            <a:off x="9391654" y="2914766"/>
            <a:ext cx="1923496" cy="1644471"/>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19010" t="11948" r="19027" b="13612"/>
          <a:stretch/>
        </p:blipFill>
        <p:spPr>
          <a:xfrm>
            <a:off x="9391654" y="4740462"/>
            <a:ext cx="1913927" cy="1626013"/>
          </a:xfrm>
          <a:prstGeom prst="rect">
            <a:avLst/>
          </a:prstGeom>
        </p:spPr>
      </p:pic>
    </p:spTree>
    <p:extLst>
      <p:ext uri="{BB962C8B-B14F-4D97-AF65-F5344CB8AC3E}">
        <p14:creationId xmlns:p14="http://schemas.microsoft.com/office/powerpoint/2010/main" val="310854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08155" y="198747"/>
            <a:ext cx="5312664" cy="400110"/>
          </a:xfrm>
          <a:prstGeom prst="rect">
            <a:avLst/>
          </a:prstGeom>
          <a:noFill/>
        </p:spPr>
        <p:txBody>
          <a:bodyPr wrap="square" rtlCol="0">
            <a:spAutoFit/>
          </a:bodyPr>
          <a:lstStyle/>
          <a:p>
            <a:pPr algn="ctr"/>
            <a:r>
              <a:rPr lang="el-GR" sz="2000" b="1" dirty="0">
                <a:solidFill>
                  <a:srgbClr val="FFFF00"/>
                </a:solidFill>
              </a:rPr>
              <a:t>Αντικείμενο και σκοπός του προγράμματος </a:t>
            </a:r>
            <a:endParaRPr lang="el-GR" sz="1200" dirty="0">
              <a:solidFill>
                <a:srgbClr val="FFFF00"/>
              </a:solidFill>
            </a:endParaRPr>
          </a:p>
        </p:txBody>
      </p: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1382" y="3493444"/>
            <a:ext cx="6468061" cy="2246769"/>
          </a:xfrm>
          <a:prstGeom prst="rect">
            <a:avLst/>
          </a:prstGeom>
          <a:noFill/>
        </p:spPr>
        <p:txBody>
          <a:bodyPr wrap="square" rtlCol="0">
            <a:spAutoFit/>
          </a:bodyPr>
          <a:lstStyle/>
          <a:p>
            <a:r>
              <a:rPr lang="el-GR" sz="2000" b="1" dirty="0">
                <a:solidFill>
                  <a:srgbClr val="FFFF00"/>
                </a:solidFill>
              </a:rPr>
              <a:t>Σκοπός του προγράμματος</a:t>
            </a:r>
          </a:p>
          <a:p>
            <a:pPr algn="just"/>
            <a:r>
              <a:rPr lang="el-GR" sz="2000" dirty="0">
                <a:solidFill>
                  <a:schemeClr val="bg1"/>
                </a:solidFill>
              </a:rPr>
              <a:t>Η ειδίκευση στελεχών νέων διπλωματούχων μηχανικών, αποφοίτων ΑΕΙ της ημεδαπής με πενταετή διάρκεια σπουδών, στις σύγχρονες μεθόδους και τεχνικές της διαχείρισης έργων υποδομών και κατασκευών</a:t>
            </a:r>
            <a:r>
              <a:rPr lang="en-US" sz="2000" dirty="0">
                <a:solidFill>
                  <a:schemeClr val="bg1"/>
                </a:solidFill>
              </a:rPr>
              <a:t>,</a:t>
            </a:r>
            <a:r>
              <a:rPr lang="el-GR" sz="2000" dirty="0">
                <a:solidFill>
                  <a:schemeClr val="bg1"/>
                </a:solidFill>
              </a:rPr>
              <a:t> με έμφαση στις απαραίτητες τεχνικές και διοικητικές δεξιότητες για την ορθολογική υλοποίηση υποδομών. </a:t>
            </a:r>
          </a:p>
        </p:txBody>
      </p:sp>
      <p:sp>
        <p:nvSpPr>
          <p:cNvPr id="24" name="TextBox 23"/>
          <p:cNvSpPr txBox="1"/>
          <p:nvPr/>
        </p:nvSpPr>
        <p:spPr>
          <a:xfrm>
            <a:off x="442959" y="1554452"/>
            <a:ext cx="6426485" cy="1938992"/>
          </a:xfrm>
          <a:prstGeom prst="rect">
            <a:avLst/>
          </a:prstGeom>
          <a:noFill/>
        </p:spPr>
        <p:txBody>
          <a:bodyPr wrap="square" rtlCol="0">
            <a:spAutoFit/>
          </a:bodyPr>
          <a:lstStyle/>
          <a:p>
            <a:pPr algn="just"/>
            <a:r>
              <a:rPr lang="el-GR" sz="2000" b="1" dirty="0">
                <a:solidFill>
                  <a:srgbClr val="FFFF00"/>
                </a:solidFill>
              </a:rPr>
              <a:t>Αντικείμενο του προγράμματος</a:t>
            </a:r>
          </a:p>
          <a:p>
            <a:pPr algn="just"/>
            <a:r>
              <a:rPr lang="el-GR" sz="2000" dirty="0">
                <a:solidFill>
                  <a:schemeClr val="bg1"/>
                </a:solidFill>
              </a:rPr>
              <a:t>Η ενίσχυση της επιστημονικής και τεχνολογικής έρευνας, της παραγωγής νέας γνώσης και της εφαρμογής τους στην περιοχή της “</a:t>
            </a:r>
            <a:r>
              <a:rPr lang="el-GR" sz="2000" b="1" dirty="0">
                <a:solidFill>
                  <a:schemeClr val="bg1"/>
                </a:solidFill>
              </a:rPr>
              <a:t>Διαχείρισης Έργων  Υποδομών και Κατασκευών</a:t>
            </a:r>
            <a:r>
              <a:rPr lang="el-GR" sz="2000" dirty="0">
                <a:solidFill>
                  <a:schemeClr val="bg1"/>
                </a:solidFill>
              </a:rPr>
              <a:t>”.</a:t>
            </a:r>
          </a:p>
          <a:p>
            <a:pPr algn="just"/>
            <a:endParaRPr lang="el-GR" sz="2000" dirty="0">
              <a:solidFill>
                <a:schemeClr val="bg1"/>
              </a:solidFill>
            </a:endParaRPr>
          </a:p>
        </p:txBody>
      </p:sp>
      <p:pic>
        <p:nvPicPr>
          <p:cNvPr id="11" name="Picture 10">
            <a:extLst>
              <a:ext uri="{FF2B5EF4-FFF2-40B4-BE49-F238E27FC236}">
                <a16:creationId xmlns:a16="http://schemas.microsoft.com/office/drawing/2014/main" id="{842A9E57-9EC9-E5F4-7DEA-0E3F5AA512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61" t="622" r="11606" b="5363"/>
          <a:stretch/>
        </p:blipFill>
        <p:spPr>
          <a:xfrm>
            <a:off x="6911020" y="1591226"/>
            <a:ext cx="5280980" cy="4214436"/>
          </a:xfrm>
          <a:prstGeom prst="rect">
            <a:avLst/>
          </a:prstGeom>
        </p:spPr>
      </p:pic>
    </p:spTree>
    <p:extLst>
      <p:ext uri="{BB962C8B-B14F-4D97-AF65-F5344CB8AC3E}">
        <p14:creationId xmlns:p14="http://schemas.microsoft.com/office/powerpoint/2010/main" val="168372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78784" y="1037890"/>
            <a:ext cx="5120640" cy="400110"/>
          </a:xfrm>
          <a:prstGeom prst="rect">
            <a:avLst/>
          </a:prstGeom>
          <a:noFill/>
        </p:spPr>
        <p:txBody>
          <a:bodyPr wrap="square" rtlCol="0">
            <a:spAutoFit/>
          </a:bodyPr>
          <a:lstStyle/>
          <a:p>
            <a:r>
              <a:rPr lang="el-GR" sz="2000" b="1" dirty="0">
                <a:solidFill>
                  <a:srgbClr val="FFFF00"/>
                </a:solidFill>
              </a:rPr>
              <a:t>Απονεμόμενος Μεταπτυχιακός Τίτλος</a:t>
            </a:r>
            <a:endParaRPr lang="el-GR" sz="2000" dirty="0">
              <a:solidFill>
                <a:srgbClr val="FFFF00"/>
              </a:solidFill>
            </a:endParaRPr>
          </a:p>
        </p:txBody>
      </p:sp>
      <p:sp>
        <p:nvSpPr>
          <p:cNvPr id="16" name="TextBox 15"/>
          <p:cNvSpPr txBox="1"/>
          <p:nvPr/>
        </p:nvSpPr>
        <p:spPr>
          <a:xfrm>
            <a:off x="693025" y="1578044"/>
            <a:ext cx="6221483" cy="1938992"/>
          </a:xfrm>
          <a:prstGeom prst="rect">
            <a:avLst/>
          </a:prstGeom>
          <a:noFill/>
        </p:spPr>
        <p:txBody>
          <a:bodyPr wrap="square" rtlCol="0">
            <a:spAutoFit/>
          </a:bodyPr>
          <a:lstStyle/>
          <a:p>
            <a:pPr algn="just"/>
            <a:r>
              <a:rPr lang="el-GR" sz="2000" dirty="0">
                <a:solidFill>
                  <a:schemeClr val="bg1"/>
                </a:solidFill>
              </a:rPr>
              <a:t>Το ΕΔΠΜΣ-ΔΕΥΚ απονέμει </a:t>
            </a:r>
            <a:r>
              <a:rPr lang="el-GR" sz="2000" b="1" dirty="0">
                <a:solidFill>
                  <a:schemeClr val="bg1"/>
                </a:solidFill>
              </a:rPr>
              <a:t>Δίπλωμα Μεταπτυχιακών Σπουδών (ΔΜΣ)</a:t>
            </a:r>
            <a:r>
              <a:rPr lang="el-GR" sz="2000" dirty="0">
                <a:solidFill>
                  <a:schemeClr val="bg1"/>
                </a:solidFill>
              </a:rPr>
              <a:t>, ισότιμο προς πτυχίο </a:t>
            </a:r>
            <a:r>
              <a:rPr lang="en-US" sz="2000" dirty="0">
                <a:solidFill>
                  <a:schemeClr val="bg1"/>
                </a:solidFill>
              </a:rPr>
              <a:t>Master of Science</a:t>
            </a:r>
            <a:r>
              <a:rPr lang="el-GR" sz="2000" dirty="0">
                <a:solidFill>
                  <a:schemeClr val="bg1"/>
                </a:solidFill>
              </a:rPr>
              <a:t> (</a:t>
            </a:r>
            <a:r>
              <a:rPr lang="en-US" sz="2000" dirty="0">
                <a:solidFill>
                  <a:schemeClr val="bg1"/>
                </a:solidFill>
              </a:rPr>
              <a:t>MSc</a:t>
            </a:r>
            <a:r>
              <a:rPr lang="el-GR" sz="2000" dirty="0">
                <a:solidFill>
                  <a:schemeClr val="bg1"/>
                </a:solidFill>
              </a:rPr>
              <a:t>), στην περιοχή της Διαχείρισης Έργων Υποδομών και Κατασκευών (</a:t>
            </a:r>
            <a:r>
              <a:rPr lang="en-US" sz="2000" dirty="0">
                <a:solidFill>
                  <a:schemeClr val="bg1"/>
                </a:solidFill>
              </a:rPr>
              <a:t>Infrastructure and Construction Project Management</a:t>
            </a:r>
            <a:r>
              <a:rPr lang="el-GR" sz="2000" dirty="0">
                <a:solidFill>
                  <a:schemeClr val="bg1"/>
                </a:solidFill>
              </a:rPr>
              <a:t>) μετά από επιτυχή περάτωση του σχετικού κύκλου σπουδών.</a:t>
            </a:r>
          </a:p>
        </p:txBody>
      </p:sp>
      <p:sp>
        <p:nvSpPr>
          <p:cNvPr id="17" name="TextBox 16"/>
          <p:cNvSpPr txBox="1"/>
          <p:nvPr/>
        </p:nvSpPr>
        <p:spPr>
          <a:xfrm>
            <a:off x="649972" y="3885336"/>
            <a:ext cx="6221483" cy="1938992"/>
          </a:xfrm>
          <a:prstGeom prst="rect">
            <a:avLst/>
          </a:prstGeom>
          <a:noFill/>
        </p:spPr>
        <p:txBody>
          <a:bodyPr wrap="square" rtlCol="0">
            <a:spAutoFit/>
          </a:bodyPr>
          <a:lstStyle/>
          <a:p>
            <a:pPr algn="just"/>
            <a:r>
              <a:rPr lang="el-GR" sz="2000" dirty="0">
                <a:solidFill>
                  <a:schemeClr val="bg1"/>
                </a:solidFill>
              </a:rPr>
              <a:t>Απαιτείται η παρακολούθηση και η επιτυχής εξέταση </a:t>
            </a:r>
            <a:r>
              <a:rPr lang="el-GR" sz="2000" b="1" dirty="0">
                <a:solidFill>
                  <a:schemeClr val="bg1"/>
                </a:solidFill>
              </a:rPr>
              <a:t>δέκα (10) υποχρεωτικών μαθημάτων</a:t>
            </a:r>
            <a:r>
              <a:rPr lang="el-GR" sz="2000" dirty="0">
                <a:solidFill>
                  <a:schemeClr val="bg1"/>
                </a:solidFill>
              </a:rPr>
              <a:t>, πέντε (5) κατά το χειμερινό και πέντε (5) κατά το εαρινό εξάμηνο, η παρακολούθηση </a:t>
            </a:r>
            <a:r>
              <a:rPr lang="el-GR" sz="2000" b="1" dirty="0">
                <a:solidFill>
                  <a:schemeClr val="bg1"/>
                </a:solidFill>
              </a:rPr>
              <a:t>κύκλου διαλέξεων και τεχνικών επισκέψεων</a:t>
            </a:r>
            <a:r>
              <a:rPr lang="el-GR" sz="2000" dirty="0">
                <a:solidFill>
                  <a:schemeClr val="bg1"/>
                </a:solidFill>
              </a:rPr>
              <a:t>, καθώς και η εκπόνηση της </a:t>
            </a:r>
            <a:r>
              <a:rPr lang="el-GR" sz="2000" b="1" dirty="0">
                <a:solidFill>
                  <a:schemeClr val="bg1"/>
                </a:solidFill>
              </a:rPr>
              <a:t>Μεταπτυχιακής Διπλωματικής Εργασίας </a:t>
            </a:r>
            <a:r>
              <a:rPr lang="el-GR" sz="2000" dirty="0">
                <a:solidFill>
                  <a:schemeClr val="bg1"/>
                </a:solidFill>
              </a:rPr>
              <a:t>(ΜΔΕ) διάρκειας ενός εξαμήνου.</a:t>
            </a:r>
          </a:p>
        </p:txBody>
      </p:sp>
      <p:sp>
        <p:nvSpPr>
          <p:cNvPr id="26" name="TextBox 25"/>
          <p:cNvSpPr txBox="1"/>
          <p:nvPr/>
        </p:nvSpPr>
        <p:spPr>
          <a:xfrm>
            <a:off x="6808155" y="234795"/>
            <a:ext cx="5312664" cy="369332"/>
          </a:xfrm>
          <a:prstGeom prst="rect">
            <a:avLst/>
          </a:prstGeom>
          <a:noFill/>
        </p:spPr>
        <p:txBody>
          <a:bodyPr wrap="square" rtlCol="0">
            <a:spAutoFit/>
          </a:bodyPr>
          <a:lstStyle/>
          <a:p>
            <a:pPr algn="ctr"/>
            <a:r>
              <a:rPr lang="el-GR" b="1" dirty="0">
                <a:solidFill>
                  <a:srgbClr val="FFFF00"/>
                </a:solidFill>
              </a:rPr>
              <a:t>Απονεμόμενος Μεταπτυχιακός Τίτλος</a:t>
            </a:r>
          </a:p>
        </p:txBody>
      </p:sp>
      <p:pic>
        <p:nvPicPr>
          <p:cNvPr id="6" name="Picture 5" descr="A picture containing ground, wooden, wood&#10;&#10;Description automatically generated">
            <a:extLst>
              <a:ext uri="{FF2B5EF4-FFF2-40B4-BE49-F238E27FC236}">
                <a16:creationId xmlns:a16="http://schemas.microsoft.com/office/drawing/2014/main" id="{89D17FD8-0951-0A73-E765-892E4D457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97641" y="2090372"/>
            <a:ext cx="4191571" cy="3143678"/>
          </a:xfrm>
          <a:prstGeom prst="rect">
            <a:avLst/>
          </a:prstGeom>
        </p:spPr>
      </p:pic>
    </p:spTree>
    <p:extLst>
      <p:ext uri="{BB962C8B-B14F-4D97-AF65-F5344CB8AC3E}">
        <p14:creationId xmlns:p14="http://schemas.microsoft.com/office/powerpoint/2010/main" val="33450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29316" y="1441067"/>
            <a:ext cx="5120640" cy="400110"/>
          </a:xfrm>
          <a:prstGeom prst="rect">
            <a:avLst/>
          </a:prstGeom>
          <a:noFill/>
        </p:spPr>
        <p:txBody>
          <a:bodyPr wrap="square" rtlCol="0">
            <a:spAutoFit/>
          </a:bodyPr>
          <a:lstStyle/>
          <a:p>
            <a:r>
              <a:rPr lang="el-GR" sz="2000" b="1" dirty="0">
                <a:solidFill>
                  <a:srgbClr val="FFFF00"/>
                </a:solidFill>
              </a:rPr>
              <a:t>Χρονική διάρκεια σπουδών</a:t>
            </a:r>
            <a:endParaRPr lang="el-GR" sz="2000" dirty="0">
              <a:solidFill>
                <a:srgbClr val="FFFF00"/>
              </a:solidFill>
            </a:endParaRPr>
          </a:p>
        </p:txBody>
      </p:sp>
      <p:sp>
        <p:nvSpPr>
          <p:cNvPr id="25" name="Rectangle 24"/>
          <p:cNvSpPr/>
          <p:nvPr/>
        </p:nvSpPr>
        <p:spPr>
          <a:xfrm>
            <a:off x="429317" y="2089952"/>
            <a:ext cx="5666684" cy="3410934"/>
          </a:xfrm>
          <a:prstGeom prst="rect">
            <a:avLst/>
          </a:prstGeom>
        </p:spPr>
        <p:txBody>
          <a:bodyPr wrap="square">
            <a:spAutoFit/>
          </a:bodyPr>
          <a:lstStyle/>
          <a:p>
            <a:pPr algn="just">
              <a:lnSpc>
                <a:spcPct val="115000"/>
              </a:lnSpc>
              <a:spcBef>
                <a:spcPts val="600"/>
              </a:spcBef>
              <a:spcAft>
                <a:spcPts val="0"/>
              </a:spcAft>
            </a:pPr>
            <a:r>
              <a:rPr lang="el-GR" sz="2000" dirty="0">
                <a:solidFill>
                  <a:schemeClr val="bg1"/>
                </a:solidFill>
              </a:rPr>
              <a:t>Η ελάχιστη χρονική διάρκεια για την απονομή του ΕΔΠΜΣ-ΔΕΥΚ ορίζεται σε τρία (3) ακαδημαϊκά εξάμηνα, δηλαδή δύο (2) εξάμηνα μαθημάτων και ένα (1) εξάμηνο εκπόνησης της μεταπτυχιακής διπλωματικής εργασίας.</a:t>
            </a:r>
            <a:endParaRPr lang="en-US" sz="2000" dirty="0">
              <a:solidFill>
                <a:schemeClr val="bg1"/>
              </a:solidFill>
            </a:endParaRPr>
          </a:p>
          <a:p>
            <a:pPr algn="just">
              <a:lnSpc>
                <a:spcPct val="115000"/>
              </a:lnSpc>
              <a:spcBef>
                <a:spcPts val="600"/>
              </a:spcBef>
              <a:spcAft>
                <a:spcPts val="0"/>
              </a:spcAft>
            </a:pPr>
            <a:endParaRPr lang="el-GR" sz="2000" dirty="0">
              <a:solidFill>
                <a:schemeClr val="bg1"/>
              </a:solidFill>
            </a:endParaRPr>
          </a:p>
          <a:p>
            <a:pPr algn="just">
              <a:lnSpc>
                <a:spcPct val="115000"/>
              </a:lnSpc>
              <a:spcBef>
                <a:spcPts val="600"/>
              </a:spcBef>
              <a:spcAft>
                <a:spcPts val="0"/>
              </a:spcAft>
            </a:pPr>
            <a:r>
              <a:rPr lang="el-GR" sz="2000" dirty="0">
                <a:solidFill>
                  <a:schemeClr val="bg1"/>
                </a:solidFill>
              </a:rPr>
              <a:t>Ο μέγιστος χρόνος παραμονής στο ΕΔΠΜΣ, υπολογιζόμενος από την κανονική εγγραφή στο ΕΔΠΜΣ, είναι δύο (2) έτη.</a:t>
            </a:r>
          </a:p>
        </p:txBody>
      </p:sp>
      <p:sp>
        <p:nvSpPr>
          <p:cNvPr id="26" name="TextBox 25"/>
          <p:cNvSpPr txBox="1"/>
          <p:nvPr/>
        </p:nvSpPr>
        <p:spPr>
          <a:xfrm>
            <a:off x="6808155" y="226358"/>
            <a:ext cx="5312664" cy="369332"/>
          </a:xfrm>
          <a:prstGeom prst="rect">
            <a:avLst/>
          </a:prstGeom>
          <a:noFill/>
        </p:spPr>
        <p:txBody>
          <a:bodyPr wrap="square" rtlCol="0">
            <a:spAutoFit/>
          </a:bodyPr>
          <a:lstStyle/>
          <a:p>
            <a:pPr algn="ctr"/>
            <a:r>
              <a:rPr lang="el-GR" b="1" dirty="0">
                <a:solidFill>
                  <a:srgbClr val="FFFF00"/>
                </a:solidFill>
              </a:rPr>
              <a:t>Χρονική διάρκεια σπουδών</a:t>
            </a:r>
            <a:endParaRPr lang="el-GR" dirty="0">
              <a:solidFill>
                <a:srgbClr val="FFFF00"/>
              </a:solidFill>
            </a:endParaRPr>
          </a:p>
        </p:txBody>
      </p:sp>
      <p:pic>
        <p:nvPicPr>
          <p:cNvPr id="12" name="Picture 11" descr="A picture containing person, standing, people, group">
            <a:extLst>
              <a:ext uri="{FF2B5EF4-FFF2-40B4-BE49-F238E27FC236}">
                <a16:creationId xmlns:a16="http://schemas.microsoft.com/office/drawing/2014/main" id="{8B24B0E6-C4C1-6EA1-B1B8-1CF1636DB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27" t="8141" r="11707" b="5760"/>
          <a:stretch/>
        </p:blipFill>
        <p:spPr>
          <a:xfrm>
            <a:off x="6095999" y="2179380"/>
            <a:ext cx="6024820" cy="3586136"/>
          </a:xfrm>
          <a:prstGeom prst="rect">
            <a:avLst/>
          </a:prstGeom>
        </p:spPr>
      </p:pic>
    </p:spTree>
    <p:extLst>
      <p:ext uri="{BB962C8B-B14F-4D97-AF65-F5344CB8AC3E}">
        <p14:creationId xmlns:p14="http://schemas.microsoft.com/office/powerpoint/2010/main" val="8229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 y="6492875"/>
            <a:ext cx="12191999" cy="365125"/>
          </a:xfrm>
        </p:spPr>
        <p:txBody>
          <a:bodyPr/>
          <a:lstStyle/>
          <a:p>
            <a:pPr algn="l"/>
            <a:r>
              <a:rPr lang="el-GR" b="1" dirty="0">
                <a:solidFill>
                  <a:schemeClr val="accent5">
                    <a:lumMod val="60000"/>
                    <a:lumOff val="40000"/>
                  </a:schemeClr>
                </a:solidFill>
              </a:rPr>
              <a:t>Επαγγελματικό </a:t>
            </a:r>
            <a:r>
              <a:rPr lang="el-GR" b="1" dirty="0" err="1">
                <a:solidFill>
                  <a:schemeClr val="accent5">
                    <a:lumMod val="60000"/>
                    <a:lumOff val="40000"/>
                  </a:schemeClr>
                </a:solidFill>
              </a:rPr>
              <a:t>Διατμηματικό</a:t>
            </a:r>
            <a:r>
              <a:rPr lang="el-GR" b="1" dirty="0">
                <a:solidFill>
                  <a:schemeClr val="accent5">
                    <a:lumMod val="60000"/>
                    <a:lumOff val="40000"/>
                  </a:schemeClr>
                </a:solidFill>
              </a:rPr>
              <a:t> Πρόγραμμα Μεταπτυχιακών Σπουδών «Διαχείριση Έργων Υποδομών και Κατασκευών»                                                       Καθηγητής Ευάγγελος Ι. </a:t>
            </a:r>
            <a:r>
              <a:rPr lang="el-GR" b="1" dirty="0" err="1">
                <a:solidFill>
                  <a:schemeClr val="accent5">
                    <a:lumMod val="60000"/>
                    <a:lumOff val="40000"/>
                  </a:schemeClr>
                </a:solidFill>
              </a:rPr>
              <a:t>Σαπουντζάκης</a:t>
            </a:r>
            <a:r>
              <a:rPr lang="el-GR" b="1" dirty="0">
                <a:solidFill>
                  <a:schemeClr val="accent5">
                    <a:lumMod val="60000"/>
                    <a:lumOff val="40000"/>
                  </a:schemeClr>
                </a:solidFill>
              </a:rPr>
              <a:t> </a:t>
            </a:r>
          </a:p>
        </p:txBody>
      </p:sp>
      <p:grpSp>
        <p:nvGrpSpPr>
          <p:cNvPr id="3" name="Group 2"/>
          <p:cNvGrpSpPr/>
          <p:nvPr/>
        </p:nvGrpSpPr>
        <p:grpSpPr>
          <a:xfrm>
            <a:off x="557348" y="59668"/>
            <a:ext cx="3448593" cy="738664"/>
            <a:chOff x="557348" y="59668"/>
            <a:chExt cx="3448593" cy="73866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87" t="5000" r="82079" b="85833"/>
            <a:stretch/>
          </p:blipFill>
          <p:spPr>
            <a:xfrm>
              <a:off x="557348" y="114674"/>
              <a:ext cx="592183" cy="628651"/>
            </a:xfrm>
            <a:prstGeom prst="rect">
              <a:avLst/>
            </a:prstGeom>
          </p:spPr>
        </p:pic>
        <p:sp>
          <p:nvSpPr>
            <p:cNvPr id="2" name="TextBox 1"/>
            <p:cNvSpPr txBox="1"/>
            <p:nvPr/>
          </p:nvSpPr>
          <p:spPr>
            <a:xfrm>
              <a:off x="1149531" y="59668"/>
              <a:ext cx="2264227" cy="738664"/>
            </a:xfrm>
            <a:prstGeom prst="rect">
              <a:avLst/>
            </a:prstGeom>
            <a:noFill/>
          </p:spPr>
          <p:txBody>
            <a:bodyPr wrap="square" rtlCol="0">
              <a:spAutoFit/>
            </a:bodyPr>
            <a:lstStyle/>
            <a:p>
              <a:r>
                <a:rPr lang="el-GR" sz="1400" b="1" dirty="0">
                  <a:solidFill>
                    <a:schemeClr val="accent5">
                      <a:lumMod val="40000"/>
                      <a:lumOff val="60000"/>
                    </a:schemeClr>
                  </a:solidFill>
                </a:rPr>
                <a:t>ΕΘΝΙΚΟ</a:t>
              </a:r>
            </a:p>
            <a:p>
              <a:r>
                <a:rPr lang="el-GR" sz="1400" b="1" dirty="0">
                  <a:solidFill>
                    <a:schemeClr val="accent5">
                      <a:lumMod val="40000"/>
                      <a:lumOff val="60000"/>
                    </a:schemeClr>
                  </a:solidFill>
                </a:rPr>
                <a:t>ΜΕΤΣΟΒΙΟ </a:t>
              </a:r>
            </a:p>
            <a:p>
              <a:r>
                <a:rPr lang="el-GR" sz="1400" b="1" dirty="0">
                  <a:solidFill>
                    <a:schemeClr val="accent5">
                      <a:lumMod val="40000"/>
                      <a:lumOff val="60000"/>
                    </a:schemeClr>
                  </a:solidFill>
                </a:rPr>
                <a:t>ΠΟΛΥΤΕΧΝΕΙΟ </a:t>
              </a:r>
            </a:p>
          </p:txBody>
        </p:sp>
        <p:sp>
          <p:nvSpPr>
            <p:cNvPr id="9" name="TextBox 8"/>
            <p:cNvSpPr txBox="1"/>
            <p:nvPr/>
          </p:nvSpPr>
          <p:spPr>
            <a:xfrm>
              <a:off x="2094410" y="117628"/>
              <a:ext cx="1911531" cy="584775"/>
            </a:xfrm>
            <a:prstGeom prst="rect">
              <a:avLst/>
            </a:prstGeom>
            <a:noFill/>
          </p:spPr>
          <p:txBody>
            <a:bodyPr wrap="square" rtlCol="0">
              <a:spAutoFit/>
            </a:bodyPr>
            <a:lstStyle/>
            <a:p>
              <a:pPr algn="ctr"/>
              <a:r>
                <a:rPr lang="el-GR" sz="2000" b="1" dirty="0">
                  <a:solidFill>
                    <a:schemeClr val="accent5">
                      <a:lumMod val="40000"/>
                      <a:lumOff val="60000"/>
                    </a:schemeClr>
                  </a:solidFill>
                </a:rPr>
                <a:t>ΓΕΚ ΤΕΡΝΑ</a:t>
              </a:r>
            </a:p>
            <a:p>
              <a:pPr algn="ctr"/>
              <a:r>
                <a:rPr lang="el-GR" sz="1200" dirty="0">
                  <a:solidFill>
                    <a:schemeClr val="accent5">
                      <a:lumMod val="40000"/>
                      <a:lumOff val="60000"/>
                    </a:schemeClr>
                  </a:solidFill>
                </a:rPr>
                <a:t>ΟΜΙΛΟΣ ΕΤΑΙΡΕΙΩΝ</a:t>
              </a:r>
            </a:p>
          </p:txBody>
        </p:sp>
      </p:grpSp>
      <p:cxnSp>
        <p:nvCxnSpPr>
          <p:cNvPr id="8" name="Straight Connector 7"/>
          <p:cNvCxnSpPr/>
          <p:nvPr/>
        </p:nvCxnSpPr>
        <p:spPr>
          <a:xfrm flipV="1">
            <a:off x="-1" y="798332"/>
            <a:ext cx="12192001" cy="265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492875"/>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94729" y="4305817"/>
            <a:ext cx="4927207" cy="1015663"/>
          </a:xfrm>
          <a:prstGeom prst="rect">
            <a:avLst/>
          </a:prstGeom>
        </p:spPr>
        <p:txBody>
          <a:bodyPr wrap="square">
            <a:spAutoFit/>
          </a:bodyPr>
          <a:lstStyle/>
          <a:p>
            <a:pPr algn="just"/>
            <a:r>
              <a:rPr lang="el-GR" sz="2000" b="1" dirty="0">
                <a:solidFill>
                  <a:schemeClr val="bg1"/>
                </a:solidFill>
              </a:rPr>
              <a:t>Έως 5 μέλη του προσωπικού του φορέα χρηματοδότησης</a:t>
            </a:r>
            <a:r>
              <a:rPr lang="en-US" sz="2000" dirty="0">
                <a:solidFill>
                  <a:schemeClr val="bg1"/>
                </a:solidFill>
              </a:rPr>
              <a:t>:</a:t>
            </a:r>
            <a:r>
              <a:rPr lang="el-GR" sz="2000" dirty="0">
                <a:solidFill>
                  <a:schemeClr val="bg1"/>
                </a:solidFill>
              </a:rPr>
              <a:t> πτυχιούχοι ΑΕΙ με άδεια ασκήσεως επαγγέλματος στην Ελλάδα</a:t>
            </a:r>
          </a:p>
        </p:txBody>
      </p:sp>
      <p:sp>
        <p:nvSpPr>
          <p:cNvPr id="6" name="Rectangle 5"/>
          <p:cNvSpPr/>
          <p:nvPr/>
        </p:nvSpPr>
        <p:spPr>
          <a:xfrm>
            <a:off x="794729" y="2224908"/>
            <a:ext cx="5065907" cy="1323439"/>
          </a:xfrm>
          <a:prstGeom prst="rect">
            <a:avLst/>
          </a:prstGeom>
        </p:spPr>
        <p:txBody>
          <a:bodyPr wrap="square">
            <a:spAutoFit/>
          </a:bodyPr>
          <a:lstStyle/>
          <a:p>
            <a:pPr algn="just"/>
            <a:r>
              <a:rPr lang="el-GR" sz="2000" b="1" dirty="0">
                <a:solidFill>
                  <a:schemeClr val="bg1"/>
                </a:solidFill>
              </a:rPr>
              <a:t>Έως 30 φυσικά πρόσωπα - διπλωματούχοι μηχανικοί</a:t>
            </a:r>
            <a:r>
              <a:rPr lang="en-US" sz="2000" dirty="0">
                <a:solidFill>
                  <a:schemeClr val="bg1"/>
                </a:solidFill>
              </a:rPr>
              <a:t>: </a:t>
            </a:r>
            <a:r>
              <a:rPr lang="el-GR" sz="2000" dirty="0">
                <a:solidFill>
                  <a:schemeClr val="bg1"/>
                </a:solidFill>
              </a:rPr>
              <a:t>απόφοιτοι από ΑΕΙ της ημεδαπής με πενταετή διάρκεια σπουδών τα τελευταία πέντε (5) ακαδημαϊκά έτη.</a:t>
            </a:r>
          </a:p>
        </p:txBody>
      </p:sp>
      <p:sp>
        <p:nvSpPr>
          <p:cNvPr id="12" name="Rectangle 11"/>
          <p:cNvSpPr/>
          <p:nvPr/>
        </p:nvSpPr>
        <p:spPr>
          <a:xfrm>
            <a:off x="6838949" y="218854"/>
            <a:ext cx="4962525" cy="369332"/>
          </a:xfrm>
          <a:prstGeom prst="rect">
            <a:avLst/>
          </a:prstGeom>
        </p:spPr>
        <p:txBody>
          <a:bodyPr wrap="square">
            <a:spAutoFit/>
          </a:bodyPr>
          <a:lstStyle/>
          <a:p>
            <a:pPr algn="ctr"/>
            <a:r>
              <a:rPr lang="el-GR" b="1" dirty="0">
                <a:solidFill>
                  <a:srgbClr val="FFFF00"/>
                </a:solidFill>
              </a:rPr>
              <a:t>Εισακτέοι</a:t>
            </a:r>
            <a:endParaRPr lang="el-GR" sz="1100" dirty="0">
              <a:solidFill>
                <a:srgbClr val="FFFF00"/>
              </a:solidFill>
            </a:endParaRPr>
          </a:p>
        </p:txBody>
      </p:sp>
      <p:sp>
        <p:nvSpPr>
          <p:cNvPr id="19" name="Rectangle 18"/>
          <p:cNvSpPr/>
          <p:nvPr/>
        </p:nvSpPr>
        <p:spPr>
          <a:xfrm>
            <a:off x="794729" y="1248016"/>
            <a:ext cx="2599362" cy="400110"/>
          </a:xfrm>
          <a:prstGeom prst="rect">
            <a:avLst/>
          </a:prstGeom>
        </p:spPr>
        <p:txBody>
          <a:bodyPr wrap="square">
            <a:spAutoFit/>
          </a:bodyPr>
          <a:lstStyle/>
          <a:p>
            <a:r>
              <a:rPr lang="el-GR" sz="2000" b="1" dirty="0">
                <a:solidFill>
                  <a:srgbClr val="FFFF00"/>
                </a:solidFill>
              </a:rPr>
              <a:t>Εισακτέοι</a:t>
            </a:r>
            <a:endParaRPr lang="el-GR" sz="2000" dirty="0"/>
          </a:p>
        </p:txBody>
      </p:sp>
      <p:pic>
        <p:nvPicPr>
          <p:cNvPr id="11" name="Picture 10">
            <a:extLst>
              <a:ext uri="{FF2B5EF4-FFF2-40B4-BE49-F238E27FC236}">
                <a16:creationId xmlns:a16="http://schemas.microsoft.com/office/drawing/2014/main" id="{6850B6D0-663F-FAF1-E33D-1DF3CFB6F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7" r="6213" b="3891"/>
          <a:stretch/>
        </p:blipFill>
        <p:spPr>
          <a:xfrm>
            <a:off x="7417942" y="1134430"/>
            <a:ext cx="4139810" cy="5235838"/>
          </a:xfrm>
          <a:prstGeom prst="rect">
            <a:avLst/>
          </a:prstGeom>
        </p:spPr>
      </p:pic>
    </p:spTree>
    <p:extLst>
      <p:ext uri="{BB962C8B-B14F-4D97-AF65-F5344CB8AC3E}">
        <p14:creationId xmlns:p14="http://schemas.microsoft.com/office/powerpoint/2010/main" val="75232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TotalTime>
  <Words>1826</Words>
  <Application>Microsoft Office PowerPoint</Application>
  <PresentationFormat>Widescreen</PresentationFormat>
  <Paragraphs>232</Paragraphs>
  <Slides>18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«Διαχείριση Έργων Υποδομών και Κατασκευών (ΔΕΥΚ)»</dc:title>
  <dc:creator>Xristina Panagiotopoulou</dc:creator>
  <cp:lastModifiedBy>Ευάγγελος Σαπουντζάκης</cp:lastModifiedBy>
  <cp:revision>120</cp:revision>
  <dcterms:created xsi:type="dcterms:W3CDTF">2023-01-13T08:17:06Z</dcterms:created>
  <dcterms:modified xsi:type="dcterms:W3CDTF">2023-02-15T08:02:12Z</dcterms:modified>
</cp:coreProperties>
</file>