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6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7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8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8"/>
  </p:notesMasterIdLst>
  <p:sldIdLst>
    <p:sldId id="272" r:id="rId2"/>
    <p:sldId id="273" r:id="rId3"/>
    <p:sldId id="274" r:id="rId4"/>
    <p:sldId id="276" r:id="rId5"/>
    <p:sldId id="296" r:id="rId6"/>
    <p:sldId id="277" r:id="rId7"/>
    <p:sldId id="289" r:id="rId8"/>
    <p:sldId id="275" r:id="rId9"/>
    <p:sldId id="280" r:id="rId10"/>
    <p:sldId id="279" r:id="rId11"/>
    <p:sldId id="278" r:id="rId12"/>
    <p:sldId id="297" r:id="rId13"/>
    <p:sldId id="299" r:id="rId14"/>
    <p:sldId id="281" r:id="rId15"/>
    <p:sldId id="285" r:id="rId16"/>
    <p:sldId id="286" r:id="rId17"/>
    <p:sldId id="298" r:id="rId18"/>
    <p:sldId id="290" r:id="rId19"/>
    <p:sldId id="291" r:id="rId20"/>
    <p:sldId id="292" r:id="rId21"/>
    <p:sldId id="282" r:id="rId22"/>
    <p:sldId id="284" r:id="rId23"/>
    <p:sldId id="293" r:id="rId24"/>
    <p:sldId id="294" r:id="rId25"/>
    <p:sldId id="295" r:id="rId26"/>
    <p:sldId id="300" r:id="rId27"/>
  </p:sldIdLst>
  <p:sldSz cx="12192000" cy="6858000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Ενίσχυση των αθλητών και του ερασιτεχνικού αθλητισμού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/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/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Ουσιαστική αντιμετώπιση του ντόπινγκ </a:t>
          </a: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/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/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Αντιμετώπιση των φαινομένων χειραγώγησης των αγώνων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/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/>
        </a:p>
      </dgm:t>
    </dgm:pt>
    <dgm:pt modelId="{512A4BAC-FE75-4220-A269-2A16A77A23BB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Εκσυγχρονισμός των αθλητικών εγκαταστάσεων</a:t>
          </a:r>
        </a:p>
      </dgm:t>
    </dgm:pt>
    <dgm:pt modelId="{E31F7F39-E8D5-4ED8-AA34-32A65DCF4E93}" type="parTrans" cxnId="{78435D88-792D-4B8D-8A0E-20D35D12D80D}">
      <dgm:prSet/>
      <dgm:spPr/>
      <dgm:t>
        <a:bodyPr/>
        <a:lstStyle/>
        <a:p>
          <a:endParaRPr lang="el-GR"/>
        </a:p>
      </dgm:t>
    </dgm:pt>
    <dgm:pt modelId="{95209718-FFBB-46B1-B35D-F26A874F4350}" type="sibTrans" cxnId="{78435D88-792D-4B8D-8A0E-20D35D12D80D}">
      <dgm:prSet/>
      <dgm:spPr/>
      <dgm:t>
        <a:bodyPr/>
        <a:lstStyle/>
        <a:p>
          <a:endParaRPr lang="el-GR"/>
        </a:p>
      </dgm:t>
    </dgm:pt>
    <dgm:pt modelId="{B5619C41-2022-4342-8C59-40614F1BAB15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Κατασκευή Παραολυμπιακού Αθλητικού Κέντρου</a:t>
          </a:r>
        </a:p>
      </dgm:t>
    </dgm:pt>
    <dgm:pt modelId="{DACFA1D4-A767-4E9D-9A98-48FB60A584C5}" type="parTrans" cxnId="{0059D4DC-431B-46FD-BF22-7FD4475AFA18}">
      <dgm:prSet/>
      <dgm:spPr/>
      <dgm:t>
        <a:bodyPr/>
        <a:lstStyle/>
        <a:p>
          <a:endParaRPr lang="el-GR"/>
        </a:p>
      </dgm:t>
    </dgm:pt>
    <dgm:pt modelId="{DEBC357A-4F60-48BD-8C52-F7497030DEBE}" type="sibTrans" cxnId="{0059D4DC-431B-46FD-BF22-7FD4475AFA18}">
      <dgm:prSet/>
      <dgm:spPr/>
      <dgm:t>
        <a:bodyPr/>
        <a:lstStyle/>
        <a:p>
          <a:endParaRPr lang="el-GR"/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Αντιμετώπιση της αθλητικής βίας</a:t>
          </a: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/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/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Φορολογικά κίνητρα για την ανάπτυξη των αθλητικών σωματείων</a:t>
          </a: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/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7"/>
      <dgm:spPr/>
    </dgm:pt>
    <dgm:pt modelId="{1C7463C3-3C7A-4AEF-BD4E-E3A34F8A7B19}" type="pres">
      <dgm:prSet presAssocID="{FAA25915-662D-4188-9939-0AB7C581A31B}" presName="parentText" presStyleLbl="node1" presStyleIdx="0" presStyleCnt="7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7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7"/>
      <dgm:spPr/>
    </dgm:pt>
    <dgm:pt modelId="{AE1998E5-2E73-464B-A8BA-64134CD7BEDC}" type="pres">
      <dgm:prSet presAssocID="{A3FA4B7F-6D64-49A4-AC3F-76148FDB028F}" presName="parentText" presStyleLbl="node1" presStyleIdx="1" presStyleCnt="7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7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7"/>
      <dgm:spPr/>
    </dgm:pt>
    <dgm:pt modelId="{86379ABB-9CDC-4B60-9A36-5ACB34AEC00D}" type="pres">
      <dgm:prSet presAssocID="{779BACC9-79AD-49A8-AFDC-4CBB1F03ADF6}" presName="parentText" presStyleLbl="node1" presStyleIdx="2" presStyleCnt="7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7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7"/>
      <dgm:spPr/>
    </dgm:pt>
    <dgm:pt modelId="{E6C4B72F-F881-4BE0-B0AC-4734775BB627}" type="pres">
      <dgm:prSet presAssocID="{164E4E0A-0943-4F7D-B041-4CA63AB5975C}" presName="parentText" presStyleLbl="node1" presStyleIdx="3" presStyleCnt="7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7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3" presStyleCnt="7"/>
      <dgm:spPr/>
    </dgm:pt>
    <dgm:pt modelId="{5EC0EF1F-D67A-49EB-9264-AE81AA76C3EB}" type="pres">
      <dgm:prSet presAssocID="{58C7ADDC-FAC2-4443-A491-8D3EDEE70D87}" presName="parentText" presStyleLbl="node1" presStyleIdx="4" presStyleCnt="7" custScaleX="144694" custScaleY="334239">
        <dgm:presLayoutVars>
          <dgm:chMax val="0"/>
          <dgm:bulletEnabled val="1"/>
        </dgm:presLayoutVars>
      </dgm:prSet>
      <dgm:spPr/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4" presStyleCnt="7">
        <dgm:presLayoutVars>
          <dgm:bulletEnabled val="1"/>
        </dgm:presLayoutVars>
      </dgm:prSet>
      <dgm:spPr/>
    </dgm:pt>
    <dgm:pt modelId="{87DDD086-24E9-4D2A-8FAA-D7378E035AAA}" type="pres">
      <dgm:prSet presAssocID="{AD79C400-9345-4517-8490-FDA4E323ABB6}" presName="spaceBetweenRectangles" presStyleCnt="0"/>
      <dgm:spPr/>
    </dgm:pt>
    <dgm:pt modelId="{08854652-FCCE-49DB-92F4-6CCB9172F847}" type="pres">
      <dgm:prSet presAssocID="{512A4BAC-FE75-4220-A269-2A16A77A23BB}" presName="parentLin" presStyleCnt="0"/>
      <dgm:spPr/>
    </dgm:pt>
    <dgm:pt modelId="{5A657655-2C79-4AC0-A933-607ECCAA8AEF}" type="pres">
      <dgm:prSet presAssocID="{512A4BAC-FE75-4220-A269-2A16A77A23BB}" presName="parentLeftMargin" presStyleLbl="node1" presStyleIdx="4" presStyleCnt="7"/>
      <dgm:spPr/>
    </dgm:pt>
    <dgm:pt modelId="{F04E76B2-078D-425C-A901-13C100176DD6}" type="pres">
      <dgm:prSet presAssocID="{512A4BAC-FE75-4220-A269-2A16A77A23BB}" presName="parentText" presStyleLbl="node1" presStyleIdx="5" presStyleCnt="7" custScaleX="144694" custScaleY="334239">
        <dgm:presLayoutVars>
          <dgm:chMax val="0"/>
          <dgm:bulletEnabled val="1"/>
        </dgm:presLayoutVars>
      </dgm:prSet>
      <dgm:spPr/>
    </dgm:pt>
    <dgm:pt modelId="{C1F3DA93-D440-4B5E-8B51-1092794290A8}" type="pres">
      <dgm:prSet presAssocID="{512A4BAC-FE75-4220-A269-2A16A77A23BB}" presName="negativeSpace" presStyleCnt="0"/>
      <dgm:spPr/>
    </dgm:pt>
    <dgm:pt modelId="{931311E2-3111-42CC-B9B4-9B2D1A16EE86}" type="pres">
      <dgm:prSet presAssocID="{512A4BAC-FE75-4220-A269-2A16A77A23BB}" presName="childText" presStyleLbl="conFgAcc1" presStyleIdx="5" presStyleCnt="7">
        <dgm:presLayoutVars>
          <dgm:bulletEnabled val="1"/>
        </dgm:presLayoutVars>
      </dgm:prSet>
      <dgm:spPr/>
    </dgm:pt>
    <dgm:pt modelId="{66797C58-8DF3-4FDB-B68A-629BCF2683C4}" type="pres">
      <dgm:prSet presAssocID="{95209718-FFBB-46B1-B35D-F26A874F4350}" presName="spaceBetweenRectangles" presStyleCnt="0"/>
      <dgm:spPr/>
    </dgm:pt>
    <dgm:pt modelId="{FFD37EBA-9E05-4C7C-BC04-F374E0B19A8D}" type="pres">
      <dgm:prSet presAssocID="{B5619C41-2022-4342-8C59-40614F1BAB15}" presName="parentLin" presStyleCnt="0"/>
      <dgm:spPr/>
    </dgm:pt>
    <dgm:pt modelId="{85A5C7D9-2EE5-4F6E-818B-46664D941DE0}" type="pres">
      <dgm:prSet presAssocID="{B5619C41-2022-4342-8C59-40614F1BAB15}" presName="parentLeftMargin" presStyleLbl="node1" presStyleIdx="5" presStyleCnt="7"/>
      <dgm:spPr/>
    </dgm:pt>
    <dgm:pt modelId="{A59DD87C-CA4D-4EE5-B4A2-8CFC7BD682BA}" type="pres">
      <dgm:prSet presAssocID="{B5619C41-2022-4342-8C59-40614F1BAB15}" presName="parentText" presStyleLbl="node1" presStyleIdx="6" presStyleCnt="7" custScaleX="144694" custScaleY="334239">
        <dgm:presLayoutVars>
          <dgm:chMax val="0"/>
          <dgm:bulletEnabled val="1"/>
        </dgm:presLayoutVars>
      </dgm:prSet>
      <dgm:spPr/>
    </dgm:pt>
    <dgm:pt modelId="{5894FDD3-1070-488C-ACAF-06FF356479B2}" type="pres">
      <dgm:prSet presAssocID="{B5619C41-2022-4342-8C59-40614F1BAB15}" presName="negativeSpace" presStyleCnt="0"/>
      <dgm:spPr/>
    </dgm:pt>
    <dgm:pt modelId="{B516EA43-3FB0-43D0-9790-36A881D40097}" type="pres">
      <dgm:prSet presAssocID="{B5619C41-2022-4342-8C59-40614F1BAB1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B5A9C038-BA3F-4D74-8F3A-551FD8A2F5CB}" type="presOf" srcId="{B5619C41-2022-4342-8C59-40614F1BAB15}" destId="{85A5C7D9-2EE5-4F6E-818B-46664D941DE0}" srcOrd="0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C781D05D-95D4-4090-B9AF-604B77DBC0B7}" type="presOf" srcId="{512A4BAC-FE75-4220-A269-2A16A77A23BB}" destId="{F04E76B2-078D-425C-A901-13C100176DD6}" srcOrd="1" destOrd="0" presId="urn:microsoft.com/office/officeart/2005/8/layout/list1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C82F8D73-0A22-4F82-AF22-3E80732258D8}" type="presOf" srcId="{B5619C41-2022-4342-8C59-40614F1BAB15}" destId="{A59DD87C-CA4D-4EE5-B4A2-8CFC7BD682BA}" srcOrd="1" destOrd="0" presId="urn:microsoft.com/office/officeart/2005/8/layout/list1"/>
    <dgm:cxn modelId="{67A50E5A-5349-4E53-A79B-C37C7C2AB21F}" srcId="{EB47ED1E-5CC8-4229-A333-B10E93ACA1EA}" destId="{58C7ADDC-FAC2-4443-A491-8D3EDEE70D87}" srcOrd="4" destOrd="0" parTransId="{CF7BD608-F030-4BCE-92D9-2A35B80D14EC}" sibTransId="{AD79C400-9345-4517-8490-FDA4E323ABB6}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8435D88-792D-4B8D-8A0E-20D35D12D80D}" srcId="{EB47ED1E-5CC8-4229-A333-B10E93ACA1EA}" destId="{512A4BAC-FE75-4220-A269-2A16A77A23BB}" srcOrd="5" destOrd="0" parTransId="{E31F7F39-E8D5-4ED8-AA34-32A65DCF4E93}" sibTransId="{95209718-FFBB-46B1-B35D-F26A874F4350}"/>
    <dgm:cxn modelId="{EF8CC990-909B-4A3A-BEFB-4E3FC460BDFB}" type="presOf" srcId="{512A4BAC-FE75-4220-A269-2A16A77A23BB}" destId="{5A657655-2C79-4AC0-A933-607ECCAA8AEF}" srcOrd="0" destOrd="0" presId="urn:microsoft.com/office/officeart/2005/8/layout/list1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0059D4DC-431B-46FD-BF22-7FD4475AFA18}" srcId="{EB47ED1E-5CC8-4229-A333-B10E93ACA1EA}" destId="{B5619C41-2022-4342-8C59-40614F1BAB15}" srcOrd="6" destOrd="0" parTransId="{DACFA1D4-A767-4E9D-9A98-48FB60A584C5}" sibTransId="{DEBC357A-4F60-48BD-8C52-F7497030DEBE}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  <dgm:cxn modelId="{543F5D67-33CC-45EE-A610-3B4B6F88A30B}" type="presParOf" srcId="{5628400C-6C22-44E0-B683-78F1010ADA9B}" destId="{823BE0C4-1D2B-442F-8945-524C24109E3E}" srcOrd="15" destOrd="0" presId="urn:microsoft.com/office/officeart/2005/8/layout/list1"/>
    <dgm:cxn modelId="{15B39297-0ED3-403C-B37B-234DC32C40D4}" type="presParOf" srcId="{5628400C-6C22-44E0-B683-78F1010ADA9B}" destId="{101C3128-422A-4D9C-B295-23AD7747149A}" srcOrd="16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7" destOrd="0" presId="urn:microsoft.com/office/officeart/2005/8/layout/list1"/>
    <dgm:cxn modelId="{CB0338D7-833F-4A11-BA95-23CE22D47BD5}" type="presParOf" srcId="{5628400C-6C22-44E0-B683-78F1010ADA9B}" destId="{344B9338-2A62-4547-B84B-A1CECA5F791F}" srcOrd="18" destOrd="0" presId="urn:microsoft.com/office/officeart/2005/8/layout/list1"/>
    <dgm:cxn modelId="{245773DC-6151-4D02-B561-D8313C21E727}" type="presParOf" srcId="{5628400C-6C22-44E0-B683-78F1010ADA9B}" destId="{87DDD086-24E9-4D2A-8FAA-D7378E035AAA}" srcOrd="19" destOrd="0" presId="urn:microsoft.com/office/officeart/2005/8/layout/list1"/>
    <dgm:cxn modelId="{38066A7C-AF2A-4490-AE1C-EFF4F785E975}" type="presParOf" srcId="{5628400C-6C22-44E0-B683-78F1010ADA9B}" destId="{08854652-FCCE-49DB-92F4-6CCB9172F847}" srcOrd="20" destOrd="0" presId="urn:microsoft.com/office/officeart/2005/8/layout/list1"/>
    <dgm:cxn modelId="{20E47485-3B31-46D4-91C4-DC5D05416102}" type="presParOf" srcId="{08854652-FCCE-49DB-92F4-6CCB9172F847}" destId="{5A657655-2C79-4AC0-A933-607ECCAA8AEF}" srcOrd="0" destOrd="0" presId="urn:microsoft.com/office/officeart/2005/8/layout/list1"/>
    <dgm:cxn modelId="{DF884EC5-72DC-4BA0-990E-76056037D5AA}" type="presParOf" srcId="{08854652-FCCE-49DB-92F4-6CCB9172F847}" destId="{F04E76B2-078D-425C-A901-13C100176DD6}" srcOrd="1" destOrd="0" presId="urn:microsoft.com/office/officeart/2005/8/layout/list1"/>
    <dgm:cxn modelId="{FE4FF6C0-B150-427C-B702-6484E4D17DFC}" type="presParOf" srcId="{5628400C-6C22-44E0-B683-78F1010ADA9B}" destId="{C1F3DA93-D440-4B5E-8B51-1092794290A8}" srcOrd="21" destOrd="0" presId="urn:microsoft.com/office/officeart/2005/8/layout/list1"/>
    <dgm:cxn modelId="{05E233E5-8387-446A-BB3E-BA46FE613014}" type="presParOf" srcId="{5628400C-6C22-44E0-B683-78F1010ADA9B}" destId="{931311E2-3111-42CC-B9B4-9B2D1A16EE86}" srcOrd="22" destOrd="0" presId="urn:microsoft.com/office/officeart/2005/8/layout/list1"/>
    <dgm:cxn modelId="{F7E4E4EB-0573-4E64-8332-C7E179F928C9}" type="presParOf" srcId="{5628400C-6C22-44E0-B683-78F1010ADA9B}" destId="{66797C58-8DF3-4FDB-B68A-629BCF2683C4}" srcOrd="23" destOrd="0" presId="urn:microsoft.com/office/officeart/2005/8/layout/list1"/>
    <dgm:cxn modelId="{1BCAA7B4-AF10-4EDB-835A-4583236D24F0}" type="presParOf" srcId="{5628400C-6C22-44E0-B683-78F1010ADA9B}" destId="{FFD37EBA-9E05-4C7C-BC04-F374E0B19A8D}" srcOrd="24" destOrd="0" presId="urn:microsoft.com/office/officeart/2005/8/layout/list1"/>
    <dgm:cxn modelId="{7FA21A52-DDE1-4C07-8F07-1704280F83DD}" type="presParOf" srcId="{FFD37EBA-9E05-4C7C-BC04-F374E0B19A8D}" destId="{85A5C7D9-2EE5-4F6E-818B-46664D941DE0}" srcOrd="0" destOrd="0" presId="urn:microsoft.com/office/officeart/2005/8/layout/list1"/>
    <dgm:cxn modelId="{6A01A3C3-57E3-4DDF-9468-B28649815A46}" type="presParOf" srcId="{FFD37EBA-9E05-4C7C-BC04-F374E0B19A8D}" destId="{A59DD87C-CA4D-4EE5-B4A2-8CFC7BD682BA}" srcOrd="1" destOrd="0" presId="urn:microsoft.com/office/officeart/2005/8/layout/list1"/>
    <dgm:cxn modelId="{847FCDB7-F6A1-41C1-82BB-F38710EC38F3}" type="presParOf" srcId="{5628400C-6C22-44E0-B683-78F1010ADA9B}" destId="{5894FDD3-1070-488C-ACAF-06FF356479B2}" srcOrd="25" destOrd="0" presId="urn:microsoft.com/office/officeart/2005/8/layout/list1"/>
    <dgm:cxn modelId="{BB988435-5271-4E88-96BF-C19064CB2C7F}" type="presParOf" srcId="{5628400C-6C22-44E0-B683-78F1010ADA9B}" destId="{B516EA43-3FB0-43D0-9790-36A881D4009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B08412-854E-434C-8896-BC6176D73F01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CC65417-DA03-4B9A-B76A-A6DB0DCD9F25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της ανοιχτής πισίνας Ολυμπιακών διαστάσεων</a:t>
          </a:r>
        </a:p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Βρίσκονται σε εξέλιξη οι μελέτες και στις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αρχές του 2024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θα είναι έτοιμο.</a:t>
          </a:r>
        </a:p>
      </dgm:t>
    </dgm:pt>
    <dgm:pt modelId="{09BFB382-498F-4401-B0B9-A61A60C7FD4E}" type="parTrans" cxnId="{F5A5195F-3AF5-4547-B470-50502FCA04C4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FB5AC-B276-4A39-A476-BF20DF90F458}" type="sibTrans" cxnId="{F5A5195F-3AF5-4547-B470-50502FCA04C4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B2331-020F-469A-A2E7-DB31441BE122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Δημιουργία κλειστού Προπονητηρίου.</a:t>
          </a:r>
        </a:p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Μεταφορά Εθνικών Ομάδων Πάλης - Τζούντο - Πυγμαχίας από το ΕΑΚΝ Αγίου Κοσμά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 typeface="Wingdings" panose="05000000000000000000" pitchFamily="2" charset="2"/>
            <a:buChar char="ü"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Χρονοδιάγραμμα ολοκλήρωσης μέχρι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Μάρτιο 2023</a:t>
          </a:r>
        </a:p>
      </dgm:t>
    </dgm:pt>
    <dgm:pt modelId="{82512110-AF28-4AD1-B099-EB5B4850039B}" type="parTrans" cxnId="{2250FFD3-582E-4A6A-84B8-B6B85A8DDE57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97EC4-A6A3-4B00-852F-CAB3A577EB10}" type="sibTrans" cxnId="{2250FFD3-582E-4A6A-84B8-B6B85A8DDE57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FE556-E5B3-4A9E-99E0-32B2A099844A}">
      <dgm:prSet custT="1"/>
      <dgm:spPr/>
      <dgm:t>
        <a:bodyPr/>
        <a:lstStyle/>
        <a:p>
          <a:pPr algn="l"/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&amp; αξιοποίηση των γηπέδων τένις</a:t>
          </a:r>
        </a:p>
        <a:p>
          <a:pPr algn="l"/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(Εθνικό Πρόγραμμα Ανάπτυξης του Υφυπουργείου Αθλητισμού)</a:t>
          </a:r>
          <a:endParaRPr lang="el-GR" sz="16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8CE0-7192-49C4-80AE-1F479E44338F}" type="parTrans" cxnId="{246FE7A7-E1C2-4188-8DFC-238B2673C0E2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DCBCD-D6B2-42C9-9368-6FDF77B29C31}" type="sibTrans" cxnId="{246FE7A7-E1C2-4188-8DFC-238B2673C0E2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5923E-FE8D-4D3A-9349-A800ABE03F15}" type="pres">
      <dgm:prSet presAssocID="{7AB08412-854E-434C-8896-BC6176D73F01}" presName="Name0" presStyleCnt="0">
        <dgm:presLayoutVars>
          <dgm:dir/>
          <dgm:resizeHandles val="exact"/>
        </dgm:presLayoutVars>
      </dgm:prSet>
      <dgm:spPr/>
    </dgm:pt>
    <dgm:pt modelId="{1FC267A5-0E8E-4467-8411-C409A68ED5B2}" type="pres">
      <dgm:prSet presAssocID="{6CC65417-DA03-4B9A-B76A-A6DB0DCD9F25}" presName="node" presStyleLbl="node1" presStyleIdx="0" presStyleCnt="3">
        <dgm:presLayoutVars>
          <dgm:bulletEnabled val="1"/>
        </dgm:presLayoutVars>
      </dgm:prSet>
      <dgm:spPr/>
    </dgm:pt>
    <dgm:pt modelId="{D9FC8364-35DA-4364-A4FC-9472DD32DF49}" type="pres">
      <dgm:prSet presAssocID="{937FB5AC-B276-4A39-A476-BF20DF90F458}" presName="sibTrans" presStyleCnt="0"/>
      <dgm:spPr/>
    </dgm:pt>
    <dgm:pt modelId="{D57D0580-BB08-46A7-B142-A3174ABFE3E3}" type="pres">
      <dgm:prSet presAssocID="{B28B2331-020F-469A-A2E7-DB31441BE122}" presName="node" presStyleLbl="node1" presStyleIdx="1" presStyleCnt="3">
        <dgm:presLayoutVars>
          <dgm:bulletEnabled val="1"/>
        </dgm:presLayoutVars>
      </dgm:prSet>
      <dgm:spPr/>
    </dgm:pt>
    <dgm:pt modelId="{B5D9E6D2-482A-4606-9116-FAFDA30E1653}" type="pres">
      <dgm:prSet presAssocID="{60B97EC4-A6A3-4B00-852F-CAB3A577EB10}" presName="sibTrans" presStyleCnt="0"/>
      <dgm:spPr/>
    </dgm:pt>
    <dgm:pt modelId="{690F9DB9-23F1-4DA8-8C18-BF50B1552E49}" type="pres">
      <dgm:prSet presAssocID="{156FE556-E5B3-4A9E-99E0-32B2A099844A}" presName="node" presStyleLbl="node1" presStyleIdx="2" presStyleCnt="3">
        <dgm:presLayoutVars>
          <dgm:bulletEnabled val="1"/>
        </dgm:presLayoutVars>
      </dgm:prSet>
      <dgm:spPr/>
    </dgm:pt>
  </dgm:ptLst>
  <dgm:cxnLst>
    <dgm:cxn modelId="{BD28202A-FB0F-42CE-8E3F-511ADA6F7C28}" type="presOf" srcId="{6CC65417-DA03-4B9A-B76A-A6DB0DCD9F25}" destId="{1FC267A5-0E8E-4467-8411-C409A68ED5B2}" srcOrd="0" destOrd="0" presId="urn:microsoft.com/office/officeart/2005/8/layout/hList6"/>
    <dgm:cxn modelId="{238FF839-7D6D-4DF4-B167-064EA5BC6F4B}" type="presOf" srcId="{B28B2331-020F-469A-A2E7-DB31441BE122}" destId="{D57D0580-BB08-46A7-B142-A3174ABFE3E3}" srcOrd="0" destOrd="0" presId="urn:microsoft.com/office/officeart/2005/8/layout/hList6"/>
    <dgm:cxn modelId="{F5A5195F-3AF5-4547-B470-50502FCA04C4}" srcId="{7AB08412-854E-434C-8896-BC6176D73F01}" destId="{6CC65417-DA03-4B9A-B76A-A6DB0DCD9F25}" srcOrd="0" destOrd="0" parTransId="{09BFB382-498F-4401-B0B9-A61A60C7FD4E}" sibTransId="{937FB5AC-B276-4A39-A476-BF20DF90F458}"/>
    <dgm:cxn modelId="{246FE7A7-E1C2-4188-8DFC-238B2673C0E2}" srcId="{7AB08412-854E-434C-8896-BC6176D73F01}" destId="{156FE556-E5B3-4A9E-99E0-32B2A099844A}" srcOrd="2" destOrd="0" parTransId="{0E568CE0-7192-49C4-80AE-1F479E44338F}" sibTransId="{AD7DCBCD-D6B2-42C9-9368-6FDF77B29C31}"/>
    <dgm:cxn modelId="{FC1C7DA8-8EBB-4725-8BAE-E338DE4067E0}" type="presOf" srcId="{156FE556-E5B3-4A9E-99E0-32B2A099844A}" destId="{690F9DB9-23F1-4DA8-8C18-BF50B1552E49}" srcOrd="0" destOrd="0" presId="urn:microsoft.com/office/officeart/2005/8/layout/hList6"/>
    <dgm:cxn modelId="{2250FFD3-582E-4A6A-84B8-B6B85A8DDE57}" srcId="{7AB08412-854E-434C-8896-BC6176D73F01}" destId="{B28B2331-020F-469A-A2E7-DB31441BE122}" srcOrd="1" destOrd="0" parTransId="{82512110-AF28-4AD1-B099-EB5B4850039B}" sibTransId="{60B97EC4-A6A3-4B00-852F-CAB3A577EB10}"/>
    <dgm:cxn modelId="{5D354EFC-A78E-4B27-B24F-9D0A21FD457B}" type="presOf" srcId="{7AB08412-854E-434C-8896-BC6176D73F01}" destId="{8D15923E-FE8D-4D3A-9349-A800ABE03F15}" srcOrd="0" destOrd="0" presId="urn:microsoft.com/office/officeart/2005/8/layout/hList6"/>
    <dgm:cxn modelId="{0BB78B0F-19CC-42E4-84F8-55878717EFB7}" type="presParOf" srcId="{8D15923E-FE8D-4D3A-9349-A800ABE03F15}" destId="{1FC267A5-0E8E-4467-8411-C409A68ED5B2}" srcOrd="0" destOrd="0" presId="urn:microsoft.com/office/officeart/2005/8/layout/hList6"/>
    <dgm:cxn modelId="{F42B0255-730C-492A-A8EB-B838AC7B2AB3}" type="presParOf" srcId="{8D15923E-FE8D-4D3A-9349-A800ABE03F15}" destId="{D9FC8364-35DA-4364-A4FC-9472DD32DF49}" srcOrd="1" destOrd="0" presId="urn:microsoft.com/office/officeart/2005/8/layout/hList6"/>
    <dgm:cxn modelId="{2D9FA88C-20DF-4379-BCFD-C713E88C096C}" type="presParOf" srcId="{8D15923E-FE8D-4D3A-9349-A800ABE03F15}" destId="{D57D0580-BB08-46A7-B142-A3174ABFE3E3}" srcOrd="2" destOrd="0" presId="urn:microsoft.com/office/officeart/2005/8/layout/hList6"/>
    <dgm:cxn modelId="{5B841AA4-2C3B-4975-8076-67F06194833A}" type="presParOf" srcId="{8D15923E-FE8D-4D3A-9349-A800ABE03F15}" destId="{B5D9E6D2-482A-4606-9116-FAFDA30E1653}" srcOrd="3" destOrd="0" presId="urn:microsoft.com/office/officeart/2005/8/layout/hList6"/>
    <dgm:cxn modelId="{52AC7F0D-FECE-4AE4-82C3-103B6E846EE5}" type="presParOf" srcId="{8D15923E-FE8D-4D3A-9349-A800ABE03F15}" destId="{690F9DB9-23F1-4DA8-8C18-BF50B1552E4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Έργα πλήρους ανακαίνισης και έκδοσης άδειας λειτουργίας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6.500.000€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Οι εγκαταστάσεις θα λειτουργήσουν για τη φιλοξενία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διοργανώσεων κλειστού στίβου, γυμναστικής και βόλεϊ</a:t>
          </a:r>
        </a:p>
        <a:p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Ολοκλήρωση έργων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 Μέσα 2024</a:t>
          </a: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Συνεργασία με Περιφέρεια Αττικής &amp; Δήμο Παιανίας για τη δημιουργία ανοιχτών εγκαταστάσεων μπάσκετ, στίβου και άλλων αθλημάτων στον περιβάλλοντα χώρο</a:t>
          </a:r>
          <a:endParaRPr lang="el-GR" sz="16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16 ξενώνων φιλοξενίας αθλητών</a:t>
          </a:r>
          <a:endParaRPr lang="el-GR" sz="16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30039-0E9D-45BF-8771-1D535D2F2366}">
      <dgm:prSet phldrT="[Κείμενο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Κατασκευή νέου κλειστού για χρήση ως αποθηκευτικός χώρος κι έπειτα ως αθλητική εγκατάσταση</a:t>
          </a:r>
          <a:endParaRPr lang="el-GR" sz="16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9A377-76DD-40DA-B24E-9292D11F295F}" type="parTrans" cxnId="{11538914-9B8F-4D89-858E-D9C09DE21D7F}">
      <dgm:prSet/>
      <dgm:spPr/>
      <dgm:t>
        <a:bodyPr/>
        <a:lstStyle/>
        <a:p>
          <a:endParaRPr lang="el-GR"/>
        </a:p>
      </dgm:t>
    </dgm:pt>
    <dgm:pt modelId="{D280004B-B864-4A34-B4D2-040808BC7F43}" type="sibTrans" cxnId="{11538914-9B8F-4D89-858E-D9C09DE21D7F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5"/>
      <dgm:spPr/>
    </dgm:pt>
    <dgm:pt modelId="{1C7463C3-3C7A-4AEF-BD4E-E3A34F8A7B19}" type="pres">
      <dgm:prSet presAssocID="{FAA25915-662D-4188-9939-0AB7C581A31B}" presName="parentText" presStyleLbl="node1" presStyleIdx="0" presStyleCnt="5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5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03202366-772A-46C6-85DD-51D2E8D55D21}" type="pres">
      <dgm:prSet presAssocID="{E4930039-0E9D-45BF-8771-1D535D2F2366}" presName="parentLin" presStyleCnt="0"/>
      <dgm:spPr/>
    </dgm:pt>
    <dgm:pt modelId="{D2D38D4B-A9CD-40A0-8176-1CC9176F978C}" type="pres">
      <dgm:prSet presAssocID="{E4930039-0E9D-45BF-8771-1D535D2F2366}" presName="parentLeftMargin" presStyleLbl="node1" presStyleIdx="0" presStyleCnt="5" custScaleX="144694" custScaleY="334239" custLinFactX="7573" custLinFactNeighborX="100000" custLinFactNeighborY="-6668"/>
      <dgm:spPr/>
    </dgm:pt>
    <dgm:pt modelId="{8B0AC9D4-5E6B-409F-922B-949F4E1AB512}" type="pres">
      <dgm:prSet presAssocID="{E4930039-0E9D-45BF-8771-1D535D2F2366}" presName="parentText" presStyleLbl="node1" presStyleIdx="1" presStyleCnt="5" custScaleX="183866" custScaleY="339779" custLinFactNeighborX="-6912" custLinFactNeighborY="0">
        <dgm:presLayoutVars>
          <dgm:chMax val="0"/>
          <dgm:bulletEnabled val="1"/>
        </dgm:presLayoutVars>
      </dgm:prSet>
      <dgm:spPr/>
    </dgm:pt>
    <dgm:pt modelId="{45D2965A-8A9B-4BB1-A2F7-B0F4BA63C6B3}" type="pres">
      <dgm:prSet presAssocID="{E4930039-0E9D-45BF-8771-1D535D2F2366}" presName="negativeSpace" presStyleCnt="0"/>
      <dgm:spPr/>
    </dgm:pt>
    <dgm:pt modelId="{139DD5C1-A1AB-4305-8274-0668E419899C}" type="pres">
      <dgm:prSet presAssocID="{E4930039-0E9D-45BF-8771-1D535D2F2366}" presName="childText" presStyleLbl="conFgAcc1" presStyleIdx="1" presStyleCnt="5">
        <dgm:presLayoutVars>
          <dgm:bulletEnabled val="1"/>
        </dgm:presLayoutVars>
      </dgm:prSet>
      <dgm:spPr/>
    </dgm:pt>
    <dgm:pt modelId="{5F91791C-4674-44DC-A31B-22C5BEDEC014}" type="pres">
      <dgm:prSet presAssocID="{D280004B-B864-4A34-B4D2-040808BC7F4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1" presStyleCnt="5"/>
      <dgm:spPr/>
    </dgm:pt>
    <dgm:pt modelId="{AE1998E5-2E73-464B-A8BA-64134CD7BEDC}" type="pres">
      <dgm:prSet presAssocID="{A3FA4B7F-6D64-49A4-AC3F-76148FDB028F}" presName="parentText" presStyleLbl="node1" presStyleIdx="2" presStyleCnt="5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2" presStyleCnt="5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2" presStyleCnt="5"/>
      <dgm:spPr/>
    </dgm:pt>
    <dgm:pt modelId="{86379ABB-9CDC-4B60-9A36-5ACB34AEC00D}" type="pres">
      <dgm:prSet presAssocID="{779BACC9-79AD-49A8-AFDC-4CBB1F03ADF6}" presName="parentText" presStyleLbl="node1" presStyleIdx="3" presStyleCnt="5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3" presStyleCnt="5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3" presStyleCnt="5"/>
      <dgm:spPr/>
    </dgm:pt>
    <dgm:pt modelId="{E6C4B72F-F881-4BE0-B0AC-4734775BB627}" type="pres">
      <dgm:prSet presAssocID="{164E4E0A-0943-4F7D-B041-4CA63AB5975C}" presName="parentText" presStyleLbl="node1" presStyleIdx="4" presStyleCnt="5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11538914-9B8F-4D89-858E-D9C09DE21D7F}" srcId="{EB47ED1E-5CC8-4229-A333-B10E93ACA1EA}" destId="{E4930039-0E9D-45BF-8771-1D535D2F2366}" srcOrd="1" destOrd="0" parTransId="{F079A377-76DD-40DA-B24E-9292D11F295F}" sibTransId="{D280004B-B864-4A34-B4D2-040808BC7F43}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2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5DCD0E4F-6EF0-4704-9B01-EB4EEEA6FB44}" srcId="{EB47ED1E-5CC8-4229-A333-B10E93ACA1EA}" destId="{164E4E0A-0943-4F7D-B041-4CA63AB5975C}" srcOrd="4" destOrd="0" parTransId="{BE91AF2A-C212-458B-AC99-7891E48912AB}" sibTransId="{1ED133D9-980A-4999-B81F-3C1F4929DDF8}"/>
    <dgm:cxn modelId="{EBDDB957-FB39-4B8E-9E31-35DDC68F37E8}" type="presOf" srcId="{E4930039-0E9D-45BF-8771-1D535D2F2366}" destId="{D2D38D4B-A9CD-40A0-8176-1CC9176F978C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37B00995-CC97-458D-8213-B3B4C8E9CF43}" srcId="{EB47ED1E-5CC8-4229-A333-B10E93ACA1EA}" destId="{779BACC9-79AD-49A8-AFDC-4CBB1F03ADF6}" srcOrd="3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174603D0-05AA-40CE-B724-2C93FDDD93C6}" type="presOf" srcId="{E4930039-0E9D-45BF-8771-1D535D2F2366}" destId="{8B0AC9D4-5E6B-409F-922B-949F4E1AB512}" srcOrd="1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2F903180-ED3D-43D3-B800-1241BF09EC40}" type="presParOf" srcId="{5628400C-6C22-44E0-B683-78F1010ADA9B}" destId="{03202366-772A-46C6-85DD-51D2E8D55D21}" srcOrd="4" destOrd="0" presId="urn:microsoft.com/office/officeart/2005/8/layout/list1"/>
    <dgm:cxn modelId="{80B05136-5B3A-4003-A97D-EF954C7833BA}" type="presParOf" srcId="{03202366-772A-46C6-85DD-51D2E8D55D21}" destId="{D2D38D4B-A9CD-40A0-8176-1CC9176F978C}" srcOrd="0" destOrd="0" presId="urn:microsoft.com/office/officeart/2005/8/layout/list1"/>
    <dgm:cxn modelId="{792C4FD9-46F0-431F-BD38-DDB6CCBDB1BC}" type="presParOf" srcId="{03202366-772A-46C6-85DD-51D2E8D55D21}" destId="{8B0AC9D4-5E6B-409F-922B-949F4E1AB512}" srcOrd="1" destOrd="0" presId="urn:microsoft.com/office/officeart/2005/8/layout/list1"/>
    <dgm:cxn modelId="{1219BDB7-29FA-4D02-AF1C-82482839611B}" type="presParOf" srcId="{5628400C-6C22-44E0-B683-78F1010ADA9B}" destId="{45D2965A-8A9B-4BB1-A2F7-B0F4BA63C6B3}" srcOrd="5" destOrd="0" presId="urn:microsoft.com/office/officeart/2005/8/layout/list1"/>
    <dgm:cxn modelId="{1B7ACBDF-D45F-4B81-8FE4-4D2911F241F6}" type="presParOf" srcId="{5628400C-6C22-44E0-B683-78F1010ADA9B}" destId="{139DD5C1-A1AB-4305-8274-0668E419899C}" srcOrd="6" destOrd="0" presId="urn:microsoft.com/office/officeart/2005/8/layout/list1"/>
    <dgm:cxn modelId="{9D82BA9B-47B0-42FD-B74B-A39A37A98385}" type="presParOf" srcId="{5628400C-6C22-44E0-B683-78F1010ADA9B}" destId="{5F91791C-4674-44DC-A31B-22C5BEDEC014}" srcOrd="7" destOrd="0" presId="urn:microsoft.com/office/officeart/2005/8/layout/list1"/>
    <dgm:cxn modelId="{57939455-9D65-4670-9BE0-D171B5CEE492}" type="presParOf" srcId="{5628400C-6C22-44E0-B683-78F1010ADA9B}" destId="{67288929-09D1-4BD7-B745-D95A9795D552}" srcOrd="8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9" destOrd="0" presId="urn:microsoft.com/office/officeart/2005/8/layout/list1"/>
    <dgm:cxn modelId="{4DB52EAA-211E-4758-975F-971070DA7023}" type="presParOf" srcId="{5628400C-6C22-44E0-B683-78F1010ADA9B}" destId="{47942A6B-1C9E-43CA-83F8-420C56EBD30A}" srcOrd="10" destOrd="0" presId="urn:microsoft.com/office/officeart/2005/8/layout/list1"/>
    <dgm:cxn modelId="{0F6EC3CD-E9DB-4DFE-BB02-E6DBFE7661CC}" type="presParOf" srcId="{5628400C-6C22-44E0-B683-78F1010ADA9B}" destId="{49A88724-14D9-4376-B3EB-0F9E795F06CE}" srcOrd="11" destOrd="0" presId="urn:microsoft.com/office/officeart/2005/8/layout/list1"/>
    <dgm:cxn modelId="{A6402CD8-795A-4C96-8695-DA1FFE67661C}" type="presParOf" srcId="{5628400C-6C22-44E0-B683-78F1010ADA9B}" destId="{A6CDF37A-22F4-491D-94E0-942FD9B47B3D}" srcOrd="12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13" destOrd="0" presId="urn:microsoft.com/office/officeart/2005/8/layout/list1"/>
    <dgm:cxn modelId="{DFCEC6EF-5D2F-43BA-B2B6-4C55078EBB27}" type="presParOf" srcId="{5628400C-6C22-44E0-B683-78F1010ADA9B}" destId="{BD107130-C5F0-4B4A-BF83-77FE3A7F44B9}" srcOrd="14" destOrd="0" presId="urn:microsoft.com/office/officeart/2005/8/layout/list1"/>
    <dgm:cxn modelId="{03A30C60-126D-4AF9-A506-05978F24BC19}" type="presParOf" srcId="{5628400C-6C22-44E0-B683-78F1010ADA9B}" destId="{01624D24-9995-4E57-8753-6E65CB68E74D}" srcOrd="15" destOrd="0" presId="urn:microsoft.com/office/officeart/2005/8/layout/list1"/>
    <dgm:cxn modelId="{1F7A43FE-35EC-4A24-914B-1C86F600DF36}" type="presParOf" srcId="{5628400C-6C22-44E0-B683-78F1010ADA9B}" destId="{671B62E4-236B-43A1-A338-309038495572}" srcOrd="16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7" destOrd="0" presId="urn:microsoft.com/office/officeart/2005/8/layout/list1"/>
    <dgm:cxn modelId="{7FD72CA0-933D-41F4-9B9B-BF713404A7B6}" type="presParOf" srcId="{5628400C-6C22-44E0-B683-78F1010ADA9B}" destId="{825D981E-5734-4AD9-8A52-A39B2AB7A9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8D9A87-F2B5-4408-88EC-00D2D2C2529A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D6AB1A85-CF8B-4ADF-A4AF-4CE408DFAD2B}">
      <dgm:prSet phldrT="[Κείμενο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0904" tIns="10795" rIns="10795" bIns="10795" numCol="1" spcCol="1270" anchor="ctr" anchorCtr="0"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Ανακαίνιση χώρων στέγασης γραφείων και στις δύο τοποθεσίες</a:t>
          </a:r>
        </a:p>
      </dgm:t>
    </dgm:pt>
    <dgm:pt modelId="{5D13AB1F-DDC6-4629-853F-9A1FB894A34F}" type="parTrans" cxnId="{F26DF194-0B17-409F-A545-3C1CCDCB7A2B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FE9F9-EB64-462E-A416-19A18BE52DDF}" type="sibTrans" cxnId="{F26DF194-0B17-409F-A545-3C1CCDCB7A2B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0833C-616D-4949-A6F7-412CAD750E42}">
      <dgm:prSet phldrT="[Κείμενο]"/>
      <dgm:spPr/>
      <dgm:t>
        <a:bodyPr/>
        <a:lstStyle/>
        <a:p>
          <a:endParaRPr lang="el-GR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6EC0A-92B3-478D-AD33-1E5E0096F9BC}" type="parTrans" cxnId="{70D0E2AF-7626-4D0E-8079-5F9415C8451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7F847-DFB9-499E-A2BB-C0A0FA582FB8}" type="sibTrans" cxnId="{70D0E2AF-7626-4D0E-8079-5F9415C8451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2B5B5-FFA3-4EAB-BE2A-A0AB5B15BCA9}">
      <dgm:prSet phldrT="[Κείμενο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l-GR" sz="1700" u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Με την ολοκλήρωση της ανακαίνισης </a:t>
          </a:r>
          <a:r>
            <a:rPr lang="el-GR" sz="1700" u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Μ</a:t>
          </a:r>
          <a:r>
            <a:rPr lang="el-GR" sz="1700" u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ετεγκατάσταση  τμήματος του Κτιρίου Διοίκησης του ΕΑΚΝ Αγίου Κοσμά &amp; προμήθεια νέου αθλητικού υλικού</a:t>
          </a:r>
          <a:endParaRPr lang="el-GR" sz="17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5AFF9-B3D2-4578-B50C-ED3F43806081}" type="parTrans" cxnId="{38A85765-3EAE-4083-ADFE-398C39EF65F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84F20-DD6D-46CB-96A8-412F32F8BFAD}" type="sibTrans" cxnId="{38A85765-3EAE-4083-ADFE-398C39EF65F3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6810A-4264-4B49-9CF1-AAA3CDC36F36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78199-FA7C-4FBF-AAC7-D38834BF9B46}" type="parTrans" cxnId="{C040EC2F-853E-4F57-BF97-9F75ADF8841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FE681-C74C-4EAF-8726-E439EBAF5389}" type="sibTrans" cxnId="{C040EC2F-853E-4F57-BF97-9F75ADF8841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CC42A-A13F-4B93-BE05-94F118309E41}">
      <dgm:prSet phldrT="[Κείμενο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0904" tIns="10795" rIns="10795" bIns="10795" numCol="1" spcCol="1270" anchor="ctr" anchorCtr="0"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Χρονικός ορίζοντας ολοκλήρωσης έργων: </a:t>
          </a: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Ιούνιος 2023</a:t>
          </a:r>
        </a:p>
      </dgm:t>
    </dgm:pt>
    <dgm:pt modelId="{9653C4D1-F890-4799-BBB8-956878820D56}" type="parTrans" cxnId="{B37321EB-67E3-4736-9419-EA91AF69BB9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FE68C-099D-4E17-BCF8-4B894A5D6065}" type="sibTrans" cxnId="{B37321EB-67E3-4736-9419-EA91AF69BB90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8CB45-C21A-4328-905C-A204BA6CC88D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B0EF4-76BE-4D0F-B126-F70B6064522F}" type="sibTrans" cxnId="{1D629C2D-58EC-4832-9C5C-352A56974FD7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F9433-8BB2-4E0A-A809-F5A72980088E}" type="parTrans" cxnId="{1D629C2D-58EC-4832-9C5C-352A56974FD7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BA753-406C-4C67-A039-34CF18A87666}" type="pres">
      <dgm:prSet presAssocID="{AB8D9A87-F2B5-4408-88EC-00D2D2C2529A}" presName="linearFlow" presStyleCnt="0">
        <dgm:presLayoutVars>
          <dgm:dir/>
          <dgm:animLvl val="lvl"/>
          <dgm:resizeHandles val="exact"/>
        </dgm:presLayoutVars>
      </dgm:prSet>
      <dgm:spPr/>
    </dgm:pt>
    <dgm:pt modelId="{796379C6-7B3E-4836-BCD9-68FB8282ECF8}" type="pres">
      <dgm:prSet presAssocID="{03D8CB45-C21A-4328-905C-A204BA6CC88D}" presName="composite" presStyleCnt="0"/>
      <dgm:spPr/>
    </dgm:pt>
    <dgm:pt modelId="{57072561-4680-462C-995E-7EB1890521A0}" type="pres">
      <dgm:prSet presAssocID="{03D8CB45-C21A-4328-905C-A204BA6CC88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DD26E7D-FF04-48AC-8BE5-67AE40105543}" type="pres">
      <dgm:prSet presAssocID="{03D8CB45-C21A-4328-905C-A204BA6CC88D}" presName="descendantText" presStyleLbl="alignAcc1" presStyleIdx="0" presStyleCnt="3" custScaleY="89633">
        <dgm:presLayoutVars>
          <dgm:bulletEnabled val="1"/>
        </dgm:presLayoutVars>
      </dgm:prSet>
      <dgm:spPr>
        <a:xfrm rot="5400000">
          <a:off x="3677883" y="-2636501"/>
          <a:ext cx="826556" cy="6196141"/>
        </a:xfrm>
        <a:prstGeom prst="round2SameRect">
          <a:avLst/>
        </a:prstGeom>
      </dgm:spPr>
    </dgm:pt>
    <dgm:pt modelId="{7E318123-6D7C-4BD6-8EF1-50726AB5B4D6}" type="pres">
      <dgm:prSet presAssocID="{E67B0EF4-76BE-4D0F-B126-F70B6064522F}" presName="sp" presStyleCnt="0"/>
      <dgm:spPr/>
    </dgm:pt>
    <dgm:pt modelId="{1FB5604D-E78D-4A37-B0EF-4823081DA651}" type="pres">
      <dgm:prSet presAssocID="{3960833C-616D-4949-A6F7-412CAD750E42}" presName="composite" presStyleCnt="0"/>
      <dgm:spPr/>
    </dgm:pt>
    <dgm:pt modelId="{71C050F1-0DBE-4E73-A3AA-8923A1E1ACA4}" type="pres">
      <dgm:prSet presAssocID="{3960833C-616D-4949-A6F7-412CAD750E4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28320B3-3B3D-4B30-9AE0-D66124BD0D27}" type="pres">
      <dgm:prSet presAssocID="{3960833C-616D-4949-A6F7-412CAD750E42}" presName="descendantText" presStyleLbl="alignAcc1" presStyleIdx="1" presStyleCnt="3" custScaleY="89633" custLinFactNeighborX="-39" custLinFactNeighborY="9657">
        <dgm:presLayoutVars>
          <dgm:bulletEnabled val="1"/>
        </dgm:presLayoutVars>
      </dgm:prSet>
      <dgm:spPr/>
    </dgm:pt>
    <dgm:pt modelId="{3139944F-0754-4783-B23C-69C64650F127}" type="pres">
      <dgm:prSet presAssocID="{9797F847-DFB9-499E-A2BB-C0A0FA582FB8}" presName="sp" presStyleCnt="0"/>
      <dgm:spPr/>
    </dgm:pt>
    <dgm:pt modelId="{F30351D6-4184-415B-A4D0-D224A2304F9F}" type="pres">
      <dgm:prSet presAssocID="{8446810A-4264-4B49-9CF1-AAA3CDC36F36}" presName="composite" presStyleCnt="0"/>
      <dgm:spPr/>
    </dgm:pt>
    <dgm:pt modelId="{10ED22A1-C149-4DAD-B3F7-C387721BAC56}" type="pres">
      <dgm:prSet presAssocID="{8446810A-4264-4B49-9CF1-AAA3CDC36F3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01A4F11-4E64-48EB-94A0-5170661F7092}" type="pres">
      <dgm:prSet presAssocID="{8446810A-4264-4B49-9CF1-AAA3CDC36F36}" presName="descendantText" presStyleLbl="alignAcc1" presStyleIdx="2" presStyleCnt="3" custScaleY="100000">
        <dgm:presLayoutVars>
          <dgm:bulletEnabled val="1"/>
        </dgm:presLayoutVars>
      </dgm:prSet>
      <dgm:spPr>
        <a:xfrm rot="5400000">
          <a:off x="3630084" y="-192488"/>
          <a:ext cx="922156" cy="6196141"/>
        </a:xfrm>
        <a:prstGeom prst="round2SameRect">
          <a:avLst/>
        </a:prstGeom>
      </dgm:spPr>
    </dgm:pt>
  </dgm:ptLst>
  <dgm:cxnLst>
    <dgm:cxn modelId="{BE27850A-1D53-4BB8-9C70-D2E056B5F1F3}" type="presOf" srcId="{3960833C-616D-4949-A6F7-412CAD750E42}" destId="{71C050F1-0DBE-4E73-A3AA-8923A1E1ACA4}" srcOrd="0" destOrd="0" presId="urn:microsoft.com/office/officeart/2005/8/layout/chevron2"/>
    <dgm:cxn modelId="{1D629C2D-58EC-4832-9C5C-352A56974FD7}" srcId="{AB8D9A87-F2B5-4408-88EC-00D2D2C2529A}" destId="{03D8CB45-C21A-4328-905C-A204BA6CC88D}" srcOrd="0" destOrd="0" parTransId="{2CEF9433-8BB2-4E0A-A809-F5A72980088E}" sibTransId="{E67B0EF4-76BE-4D0F-B126-F70B6064522F}"/>
    <dgm:cxn modelId="{C040EC2F-853E-4F57-BF97-9F75ADF88410}" srcId="{AB8D9A87-F2B5-4408-88EC-00D2D2C2529A}" destId="{8446810A-4264-4B49-9CF1-AAA3CDC36F36}" srcOrd="2" destOrd="0" parTransId="{E3378199-FA7C-4FBF-AAC7-D38834BF9B46}" sibTransId="{FA1FE681-C74C-4EAF-8726-E439EBAF5389}"/>
    <dgm:cxn modelId="{EA836840-295F-4BF4-A0F4-61BDDF2DCE1E}" type="presOf" srcId="{249CC42A-A13F-4B93-BE05-94F118309E41}" destId="{D01A4F11-4E64-48EB-94A0-5170661F7092}" srcOrd="0" destOrd="0" presId="urn:microsoft.com/office/officeart/2005/8/layout/chevron2"/>
    <dgm:cxn modelId="{38A85765-3EAE-4083-ADFE-398C39EF65F3}" srcId="{3960833C-616D-4949-A6F7-412CAD750E42}" destId="{CBA2B5B5-FFA3-4EAB-BE2A-A0AB5B15BCA9}" srcOrd="0" destOrd="0" parTransId="{AD25AFF9-B3D2-4578-B50C-ED3F43806081}" sibTransId="{39284F20-DD6D-46CB-96A8-412F32F8BFAD}"/>
    <dgm:cxn modelId="{4F5B0A7E-2966-4AE5-8351-D831FE212042}" type="presOf" srcId="{AB8D9A87-F2B5-4408-88EC-00D2D2C2529A}" destId="{2A3BA753-406C-4C67-A039-34CF18A87666}" srcOrd="0" destOrd="0" presId="urn:microsoft.com/office/officeart/2005/8/layout/chevron2"/>
    <dgm:cxn modelId="{D4A18E86-8154-438F-9FF9-3A85119EE9A5}" type="presOf" srcId="{03D8CB45-C21A-4328-905C-A204BA6CC88D}" destId="{57072561-4680-462C-995E-7EB1890521A0}" srcOrd="0" destOrd="0" presId="urn:microsoft.com/office/officeart/2005/8/layout/chevron2"/>
    <dgm:cxn modelId="{F26DF194-0B17-409F-A545-3C1CCDCB7A2B}" srcId="{03D8CB45-C21A-4328-905C-A204BA6CC88D}" destId="{D6AB1A85-CF8B-4ADF-A4AF-4CE408DFAD2B}" srcOrd="0" destOrd="0" parTransId="{5D13AB1F-DDC6-4629-853F-9A1FB894A34F}" sibTransId="{7D6FE9F9-EB64-462E-A416-19A18BE52DDF}"/>
    <dgm:cxn modelId="{70D0E2AF-7626-4D0E-8079-5F9415C84513}" srcId="{AB8D9A87-F2B5-4408-88EC-00D2D2C2529A}" destId="{3960833C-616D-4949-A6F7-412CAD750E42}" srcOrd="1" destOrd="0" parTransId="{07F6EC0A-92B3-478D-AD33-1E5E0096F9BC}" sibTransId="{9797F847-DFB9-499E-A2BB-C0A0FA582FB8}"/>
    <dgm:cxn modelId="{6AD843BE-FE5F-4A4F-AB05-EB4154EF7E3E}" type="presOf" srcId="{D6AB1A85-CF8B-4ADF-A4AF-4CE408DFAD2B}" destId="{8DD26E7D-FF04-48AC-8BE5-67AE40105543}" srcOrd="0" destOrd="0" presId="urn:microsoft.com/office/officeart/2005/8/layout/chevron2"/>
    <dgm:cxn modelId="{2C2803C5-C192-46E7-B947-1BEFB1EF9D13}" type="presOf" srcId="{8446810A-4264-4B49-9CF1-AAA3CDC36F36}" destId="{10ED22A1-C149-4DAD-B3F7-C387721BAC56}" srcOrd="0" destOrd="0" presId="urn:microsoft.com/office/officeart/2005/8/layout/chevron2"/>
    <dgm:cxn modelId="{86C963D5-D10F-410D-83A8-DB7B538402AD}" type="presOf" srcId="{CBA2B5B5-FFA3-4EAB-BE2A-A0AB5B15BCA9}" destId="{128320B3-3B3D-4B30-9AE0-D66124BD0D27}" srcOrd="0" destOrd="0" presId="urn:microsoft.com/office/officeart/2005/8/layout/chevron2"/>
    <dgm:cxn modelId="{B37321EB-67E3-4736-9419-EA91AF69BB90}" srcId="{8446810A-4264-4B49-9CF1-AAA3CDC36F36}" destId="{249CC42A-A13F-4B93-BE05-94F118309E41}" srcOrd="0" destOrd="0" parTransId="{9653C4D1-F890-4799-BBB8-956878820D56}" sibTransId="{0DCFE68C-099D-4E17-BCF8-4B894A5D6065}"/>
    <dgm:cxn modelId="{55FA9480-1893-43F0-8B24-A97E8FC5D323}" type="presParOf" srcId="{2A3BA753-406C-4C67-A039-34CF18A87666}" destId="{796379C6-7B3E-4836-BCD9-68FB8282ECF8}" srcOrd="0" destOrd="0" presId="urn:microsoft.com/office/officeart/2005/8/layout/chevron2"/>
    <dgm:cxn modelId="{1CC3A91B-1835-47F2-BDC0-AD426D7FD7DF}" type="presParOf" srcId="{796379C6-7B3E-4836-BCD9-68FB8282ECF8}" destId="{57072561-4680-462C-995E-7EB1890521A0}" srcOrd="0" destOrd="0" presId="urn:microsoft.com/office/officeart/2005/8/layout/chevron2"/>
    <dgm:cxn modelId="{EF121247-2A83-429B-9037-DFADD671FBC0}" type="presParOf" srcId="{796379C6-7B3E-4836-BCD9-68FB8282ECF8}" destId="{8DD26E7D-FF04-48AC-8BE5-67AE40105543}" srcOrd="1" destOrd="0" presId="urn:microsoft.com/office/officeart/2005/8/layout/chevron2"/>
    <dgm:cxn modelId="{8B1DD2A8-9704-401B-B872-F8C14689CFB5}" type="presParOf" srcId="{2A3BA753-406C-4C67-A039-34CF18A87666}" destId="{7E318123-6D7C-4BD6-8EF1-50726AB5B4D6}" srcOrd="1" destOrd="0" presId="urn:microsoft.com/office/officeart/2005/8/layout/chevron2"/>
    <dgm:cxn modelId="{290DA2E4-0014-4C3F-BD40-23A56D7DD2AD}" type="presParOf" srcId="{2A3BA753-406C-4C67-A039-34CF18A87666}" destId="{1FB5604D-E78D-4A37-B0EF-4823081DA651}" srcOrd="2" destOrd="0" presId="urn:microsoft.com/office/officeart/2005/8/layout/chevron2"/>
    <dgm:cxn modelId="{8F15B33F-714A-4377-A8D0-CBFE193F78F4}" type="presParOf" srcId="{1FB5604D-E78D-4A37-B0EF-4823081DA651}" destId="{71C050F1-0DBE-4E73-A3AA-8923A1E1ACA4}" srcOrd="0" destOrd="0" presId="urn:microsoft.com/office/officeart/2005/8/layout/chevron2"/>
    <dgm:cxn modelId="{1DE05B2B-560E-4538-BA2C-804B4966FCA6}" type="presParOf" srcId="{1FB5604D-E78D-4A37-B0EF-4823081DA651}" destId="{128320B3-3B3D-4B30-9AE0-D66124BD0D27}" srcOrd="1" destOrd="0" presId="urn:microsoft.com/office/officeart/2005/8/layout/chevron2"/>
    <dgm:cxn modelId="{AD41A800-0C53-412F-9624-072503AC4AE9}" type="presParOf" srcId="{2A3BA753-406C-4C67-A039-34CF18A87666}" destId="{3139944F-0754-4783-B23C-69C64650F127}" srcOrd="3" destOrd="0" presId="urn:microsoft.com/office/officeart/2005/8/layout/chevron2"/>
    <dgm:cxn modelId="{64A2E3E1-B624-48A9-BBA0-30EE2A78D69C}" type="presParOf" srcId="{2A3BA753-406C-4C67-A039-34CF18A87666}" destId="{F30351D6-4184-415B-A4D0-D224A2304F9F}" srcOrd="4" destOrd="0" presId="urn:microsoft.com/office/officeart/2005/8/layout/chevron2"/>
    <dgm:cxn modelId="{8E9D4CDB-48F2-4D11-8981-5999B2A3247C}" type="presParOf" srcId="{F30351D6-4184-415B-A4D0-D224A2304F9F}" destId="{10ED22A1-C149-4DAD-B3F7-C387721BAC56}" srcOrd="0" destOrd="0" presId="urn:microsoft.com/office/officeart/2005/8/layout/chevron2"/>
    <dgm:cxn modelId="{0AC767F0-E253-4B8C-AD50-DA8DC8626DF7}" type="presParOf" srcId="{F30351D6-4184-415B-A4D0-D224A2304F9F}" destId="{D01A4F11-4E64-48EB-94A0-5170661F70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B08412-854E-434C-8896-BC6176D73F01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CC65417-DA03-4B9A-B76A-A6DB0DCD9F25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900" dirty="0">
              <a:latin typeface="Arial" panose="020B0604020202020204" pitchFamily="34" charset="0"/>
              <a:cs typeface="Arial" panose="020B0604020202020204" pitchFamily="34" charset="0"/>
            </a:rPr>
            <a:t>Το διοικητήριο θα συνεχίσει να λειτουργεί σε νέους χώρους, εντός των εγκαταστάσεων</a:t>
          </a:r>
          <a:endParaRPr lang="el-GR" sz="1900" dirty="0"/>
        </a:p>
      </dgm:t>
    </dgm:pt>
    <dgm:pt modelId="{09BFB382-498F-4401-B0B9-A61A60C7FD4E}" type="parTrans" cxnId="{F5A5195F-3AF5-4547-B470-50502FCA04C4}">
      <dgm:prSet/>
      <dgm:spPr/>
      <dgm:t>
        <a:bodyPr/>
        <a:lstStyle/>
        <a:p>
          <a:endParaRPr lang="el-GR" sz="1900"/>
        </a:p>
      </dgm:t>
    </dgm:pt>
    <dgm:pt modelId="{937FB5AC-B276-4A39-A476-BF20DF90F458}" type="sibTrans" cxnId="{F5A5195F-3AF5-4547-B470-50502FCA04C4}">
      <dgm:prSet/>
      <dgm:spPr/>
      <dgm:t>
        <a:bodyPr/>
        <a:lstStyle/>
        <a:p>
          <a:endParaRPr lang="el-GR" sz="1900"/>
        </a:p>
      </dgm:t>
    </dgm:pt>
    <dgm:pt modelId="{B28B2331-020F-469A-A2E7-DB31441BE122}">
      <dgm:prSet phldrT="[Κείμενο]" custT="1"/>
      <dgm:spPr/>
      <dgm:t>
        <a:bodyPr/>
        <a:lstStyle/>
        <a:p>
          <a:pPr algn="l"/>
          <a:r>
            <a:rPr lang="el-GR" sz="1900" dirty="0">
              <a:latin typeface="Arial" panose="020B0604020202020204" pitchFamily="34" charset="0"/>
              <a:cs typeface="Arial" panose="020B0604020202020204" pitchFamily="34" charset="0"/>
            </a:rPr>
            <a:t>Κατασκευή νέων ξενώνων εντός του Πάρκου </a:t>
          </a:r>
        </a:p>
        <a:p>
          <a:pPr algn="l"/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Θα συνεχίσουν να φιλοξενούν αθλητές με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ειδική τιμολογιακή πολιτική </a:t>
          </a:r>
          <a:endParaRPr lang="el-GR" sz="1600" b="1" dirty="0"/>
        </a:p>
      </dgm:t>
    </dgm:pt>
    <dgm:pt modelId="{82512110-AF28-4AD1-B099-EB5B4850039B}" type="parTrans" cxnId="{2250FFD3-582E-4A6A-84B8-B6B85A8DDE57}">
      <dgm:prSet/>
      <dgm:spPr/>
      <dgm:t>
        <a:bodyPr/>
        <a:lstStyle/>
        <a:p>
          <a:endParaRPr lang="el-GR" sz="1900"/>
        </a:p>
      </dgm:t>
    </dgm:pt>
    <dgm:pt modelId="{60B97EC4-A6A3-4B00-852F-CAB3A577EB10}" type="sibTrans" cxnId="{2250FFD3-582E-4A6A-84B8-B6B85A8DDE57}">
      <dgm:prSet/>
      <dgm:spPr/>
      <dgm:t>
        <a:bodyPr/>
        <a:lstStyle/>
        <a:p>
          <a:endParaRPr lang="el-GR" sz="1900"/>
        </a:p>
      </dgm:t>
    </dgm:pt>
    <dgm:pt modelId="{156FE556-E5B3-4A9E-99E0-32B2A099844A}">
      <dgm:prSet custT="1"/>
      <dgm:spPr/>
      <dgm:t>
        <a:bodyPr/>
        <a:lstStyle/>
        <a:p>
          <a:pPr algn="l"/>
          <a:r>
            <a:rPr lang="el-GR" sz="1900" dirty="0">
              <a:latin typeface="Arial" panose="020B0604020202020204" pitchFamily="34" charset="0"/>
              <a:cs typeface="Arial" panose="020B0604020202020204" pitchFamily="34" charset="0"/>
            </a:rPr>
            <a:t>Προσωρινή φιλοξενία αθλητών με δαπάνες της 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Lamda Development, </a:t>
          </a:r>
          <a:r>
            <a:rPr lang="el-GR" sz="1900" b="1" dirty="0">
              <a:latin typeface="Arial" panose="020B0604020202020204" pitchFamily="34" charset="0"/>
              <a:cs typeface="Arial" panose="020B0604020202020204" pitchFamily="34" charset="0"/>
            </a:rPr>
            <a:t>ύψους περίπου 3.500.000€ </a:t>
          </a:r>
          <a:endParaRPr lang="el-GR" sz="19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8CE0-7192-49C4-80AE-1F479E44338F}" type="parTrans" cxnId="{246FE7A7-E1C2-4188-8DFC-238B2673C0E2}">
      <dgm:prSet/>
      <dgm:spPr/>
      <dgm:t>
        <a:bodyPr/>
        <a:lstStyle/>
        <a:p>
          <a:endParaRPr lang="el-GR" sz="1900"/>
        </a:p>
      </dgm:t>
    </dgm:pt>
    <dgm:pt modelId="{AD7DCBCD-D6B2-42C9-9368-6FDF77B29C31}" type="sibTrans" cxnId="{246FE7A7-E1C2-4188-8DFC-238B2673C0E2}">
      <dgm:prSet/>
      <dgm:spPr/>
      <dgm:t>
        <a:bodyPr/>
        <a:lstStyle/>
        <a:p>
          <a:endParaRPr lang="el-GR" sz="1900"/>
        </a:p>
      </dgm:t>
    </dgm:pt>
    <dgm:pt modelId="{8D15923E-FE8D-4D3A-9349-A800ABE03F15}" type="pres">
      <dgm:prSet presAssocID="{7AB08412-854E-434C-8896-BC6176D73F01}" presName="Name0" presStyleCnt="0">
        <dgm:presLayoutVars>
          <dgm:dir/>
          <dgm:resizeHandles val="exact"/>
        </dgm:presLayoutVars>
      </dgm:prSet>
      <dgm:spPr/>
    </dgm:pt>
    <dgm:pt modelId="{1FC267A5-0E8E-4467-8411-C409A68ED5B2}" type="pres">
      <dgm:prSet presAssocID="{6CC65417-DA03-4B9A-B76A-A6DB0DCD9F25}" presName="node" presStyleLbl="node1" presStyleIdx="0" presStyleCnt="3">
        <dgm:presLayoutVars>
          <dgm:bulletEnabled val="1"/>
        </dgm:presLayoutVars>
      </dgm:prSet>
      <dgm:spPr/>
    </dgm:pt>
    <dgm:pt modelId="{D9FC8364-35DA-4364-A4FC-9472DD32DF49}" type="pres">
      <dgm:prSet presAssocID="{937FB5AC-B276-4A39-A476-BF20DF90F458}" presName="sibTrans" presStyleCnt="0"/>
      <dgm:spPr/>
    </dgm:pt>
    <dgm:pt modelId="{D57D0580-BB08-46A7-B142-A3174ABFE3E3}" type="pres">
      <dgm:prSet presAssocID="{B28B2331-020F-469A-A2E7-DB31441BE122}" presName="node" presStyleLbl="node1" presStyleIdx="1" presStyleCnt="3">
        <dgm:presLayoutVars>
          <dgm:bulletEnabled val="1"/>
        </dgm:presLayoutVars>
      </dgm:prSet>
      <dgm:spPr/>
    </dgm:pt>
    <dgm:pt modelId="{B5D9E6D2-482A-4606-9116-FAFDA30E1653}" type="pres">
      <dgm:prSet presAssocID="{60B97EC4-A6A3-4B00-852F-CAB3A577EB10}" presName="sibTrans" presStyleCnt="0"/>
      <dgm:spPr/>
    </dgm:pt>
    <dgm:pt modelId="{690F9DB9-23F1-4DA8-8C18-BF50B1552E49}" type="pres">
      <dgm:prSet presAssocID="{156FE556-E5B3-4A9E-99E0-32B2A099844A}" presName="node" presStyleLbl="node1" presStyleIdx="2" presStyleCnt="3" custLinFactX="117136" custLinFactNeighborX="200000" custLinFactNeighborY="-35436">
        <dgm:presLayoutVars>
          <dgm:bulletEnabled val="1"/>
        </dgm:presLayoutVars>
      </dgm:prSet>
      <dgm:spPr/>
    </dgm:pt>
  </dgm:ptLst>
  <dgm:cxnLst>
    <dgm:cxn modelId="{BD28202A-FB0F-42CE-8E3F-511ADA6F7C28}" type="presOf" srcId="{6CC65417-DA03-4B9A-B76A-A6DB0DCD9F25}" destId="{1FC267A5-0E8E-4467-8411-C409A68ED5B2}" srcOrd="0" destOrd="0" presId="urn:microsoft.com/office/officeart/2005/8/layout/hList6"/>
    <dgm:cxn modelId="{238FF839-7D6D-4DF4-B167-064EA5BC6F4B}" type="presOf" srcId="{B28B2331-020F-469A-A2E7-DB31441BE122}" destId="{D57D0580-BB08-46A7-B142-A3174ABFE3E3}" srcOrd="0" destOrd="0" presId="urn:microsoft.com/office/officeart/2005/8/layout/hList6"/>
    <dgm:cxn modelId="{F5A5195F-3AF5-4547-B470-50502FCA04C4}" srcId="{7AB08412-854E-434C-8896-BC6176D73F01}" destId="{6CC65417-DA03-4B9A-B76A-A6DB0DCD9F25}" srcOrd="0" destOrd="0" parTransId="{09BFB382-498F-4401-B0B9-A61A60C7FD4E}" sibTransId="{937FB5AC-B276-4A39-A476-BF20DF90F458}"/>
    <dgm:cxn modelId="{246FE7A7-E1C2-4188-8DFC-238B2673C0E2}" srcId="{7AB08412-854E-434C-8896-BC6176D73F01}" destId="{156FE556-E5B3-4A9E-99E0-32B2A099844A}" srcOrd="2" destOrd="0" parTransId="{0E568CE0-7192-49C4-80AE-1F479E44338F}" sibTransId="{AD7DCBCD-D6B2-42C9-9368-6FDF77B29C31}"/>
    <dgm:cxn modelId="{FC1C7DA8-8EBB-4725-8BAE-E338DE4067E0}" type="presOf" srcId="{156FE556-E5B3-4A9E-99E0-32B2A099844A}" destId="{690F9DB9-23F1-4DA8-8C18-BF50B1552E49}" srcOrd="0" destOrd="0" presId="urn:microsoft.com/office/officeart/2005/8/layout/hList6"/>
    <dgm:cxn modelId="{2250FFD3-582E-4A6A-84B8-B6B85A8DDE57}" srcId="{7AB08412-854E-434C-8896-BC6176D73F01}" destId="{B28B2331-020F-469A-A2E7-DB31441BE122}" srcOrd="1" destOrd="0" parTransId="{82512110-AF28-4AD1-B099-EB5B4850039B}" sibTransId="{60B97EC4-A6A3-4B00-852F-CAB3A577EB10}"/>
    <dgm:cxn modelId="{5D354EFC-A78E-4B27-B24F-9D0A21FD457B}" type="presOf" srcId="{7AB08412-854E-434C-8896-BC6176D73F01}" destId="{8D15923E-FE8D-4D3A-9349-A800ABE03F15}" srcOrd="0" destOrd="0" presId="urn:microsoft.com/office/officeart/2005/8/layout/hList6"/>
    <dgm:cxn modelId="{0BB78B0F-19CC-42E4-84F8-55878717EFB7}" type="presParOf" srcId="{8D15923E-FE8D-4D3A-9349-A800ABE03F15}" destId="{1FC267A5-0E8E-4467-8411-C409A68ED5B2}" srcOrd="0" destOrd="0" presId="urn:microsoft.com/office/officeart/2005/8/layout/hList6"/>
    <dgm:cxn modelId="{F42B0255-730C-492A-A8EB-B838AC7B2AB3}" type="presParOf" srcId="{8D15923E-FE8D-4D3A-9349-A800ABE03F15}" destId="{D9FC8364-35DA-4364-A4FC-9472DD32DF49}" srcOrd="1" destOrd="0" presId="urn:microsoft.com/office/officeart/2005/8/layout/hList6"/>
    <dgm:cxn modelId="{2D9FA88C-20DF-4379-BCFD-C713E88C096C}" type="presParOf" srcId="{8D15923E-FE8D-4D3A-9349-A800ABE03F15}" destId="{D57D0580-BB08-46A7-B142-A3174ABFE3E3}" srcOrd="2" destOrd="0" presId="urn:microsoft.com/office/officeart/2005/8/layout/hList6"/>
    <dgm:cxn modelId="{5B841AA4-2C3B-4975-8076-67F06194833A}" type="presParOf" srcId="{8D15923E-FE8D-4D3A-9349-A800ABE03F15}" destId="{B5D9E6D2-482A-4606-9116-FAFDA30E1653}" srcOrd="3" destOrd="0" presId="urn:microsoft.com/office/officeart/2005/8/layout/hList6"/>
    <dgm:cxn modelId="{52AC7F0D-FECE-4AE4-82C3-103B6E846EE5}" type="presParOf" srcId="{8D15923E-FE8D-4D3A-9349-A800ABE03F15}" destId="{690F9DB9-23F1-4DA8-8C18-BF50B1552E4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Γήπεδα Ποδοσφαίρου με χρήση και για Χόκεϋ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/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/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Μία ανοικτή κολυμβητική δεξαμενή 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/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/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Εγκαταστάσεις Ανοιχτού Στίβου &amp; Στίβου Ρίψεων 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/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/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Γήπεδα Αντισφαίρισης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/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/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b="0" dirty="0">
              <a:latin typeface="Arial" panose="020B0604020202020204" pitchFamily="34" charset="0"/>
              <a:cs typeface="Arial" panose="020B0604020202020204" pitchFamily="34" charset="0"/>
            </a:rPr>
            <a:t>Ένα κλειστό γήπεδο μπάσκετ &amp; 3 επιπλέον ανοικτά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/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5"/>
      <dgm:spPr/>
    </dgm:pt>
    <dgm:pt modelId="{1C7463C3-3C7A-4AEF-BD4E-E3A34F8A7B19}" type="pres">
      <dgm:prSet presAssocID="{FAA25915-662D-4188-9939-0AB7C581A31B}" presName="parentText" presStyleLbl="node1" presStyleIdx="0" presStyleCnt="5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5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5"/>
      <dgm:spPr/>
    </dgm:pt>
    <dgm:pt modelId="{AE1998E5-2E73-464B-A8BA-64134CD7BEDC}" type="pres">
      <dgm:prSet presAssocID="{A3FA4B7F-6D64-49A4-AC3F-76148FDB028F}" presName="parentText" presStyleLbl="node1" presStyleIdx="1" presStyleCnt="5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5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5"/>
      <dgm:spPr/>
    </dgm:pt>
    <dgm:pt modelId="{86379ABB-9CDC-4B60-9A36-5ACB34AEC00D}" type="pres">
      <dgm:prSet presAssocID="{779BACC9-79AD-49A8-AFDC-4CBB1F03ADF6}" presName="parentText" presStyleLbl="node1" presStyleIdx="2" presStyleCnt="5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5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5"/>
      <dgm:spPr/>
    </dgm:pt>
    <dgm:pt modelId="{E6C4B72F-F881-4BE0-B0AC-4734775BB627}" type="pres">
      <dgm:prSet presAssocID="{164E4E0A-0943-4F7D-B041-4CA63AB5975C}" presName="parentText" presStyleLbl="node1" presStyleIdx="3" presStyleCnt="5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5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3" presStyleCnt="5"/>
      <dgm:spPr/>
    </dgm:pt>
    <dgm:pt modelId="{5EC0EF1F-D67A-49EB-9264-AE81AA76C3EB}" type="pres">
      <dgm:prSet presAssocID="{58C7ADDC-FAC2-4443-A491-8D3EDEE70D87}" presName="parentText" presStyleLbl="node1" presStyleIdx="4" presStyleCnt="5" custScaleX="144694" custScaleY="334239">
        <dgm:presLayoutVars>
          <dgm:chMax val="0"/>
          <dgm:bulletEnabled val="1"/>
        </dgm:presLayoutVars>
      </dgm:prSet>
      <dgm:spPr/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67A50E5A-5349-4E53-A79B-C37C7C2AB21F}" srcId="{EB47ED1E-5CC8-4229-A333-B10E93ACA1EA}" destId="{58C7ADDC-FAC2-4443-A491-8D3EDEE70D87}" srcOrd="4" destOrd="0" parTransId="{CF7BD608-F030-4BCE-92D9-2A35B80D14EC}" sibTransId="{AD79C400-9345-4517-8490-FDA4E323ABB6}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  <dgm:cxn modelId="{543F5D67-33CC-45EE-A610-3B4B6F88A30B}" type="presParOf" srcId="{5628400C-6C22-44E0-B683-78F1010ADA9B}" destId="{823BE0C4-1D2B-442F-8945-524C24109E3E}" srcOrd="15" destOrd="0" presId="urn:microsoft.com/office/officeart/2005/8/layout/list1"/>
    <dgm:cxn modelId="{15B39297-0ED3-403C-B37B-234DC32C40D4}" type="presParOf" srcId="{5628400C-6C22-44E0-B683-78F1010ADA9B}" destId="{101C3128-422A-4D9C-B295-23AD7747149A}" srcOrd="16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7" destOrd="0" presId="urn:microsoft.com/office/officeart/2005/8/layout/list1"/>
    <dgm:cxn modelId="{CB0338D7-833F-4A11-BA95-23CE22D47BD5}" type="presParOf" srcId="{5628400C-6C22-44E0-B683-78F1010ADA9B}" destId="{344B9338-2A62-4547-B84B-A1CECA5F79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Παραχώρηση με μίσθωση στην ΚΑΕ ΑΕΚ: η </a:t>
          </a:r>
          <a:r>
            <a:rPr lang="el-GR" sz="1700" b="1" dirty="0">
              <a:latin typeface="Arial" panose="020B0604020202020204" pitchFamily="34" charset="0"/>
              <a:cs typeface="Arial" panose="020B0604020202020204" pitchFamily="34" charset="0"/>
            </a:rPr>
            <a:t>ΠΡΩΤΗ παραχώρηση ολυμπιακής εγκατάστασης για ιδιωτική χρήση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Συμφωνία μίσθωσης συγκεκριμένων χώρων από </a:t>
          </a:r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στελέχη, προπονητές &amp; αθλητές των 7 Ομοσπονδιών μαχητικών αθλημάτων που βρίσκονταν εκεί</a:t>
          </a:r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l-GR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Χρηματοδότηση από το Εθνικό Πρόγραμμα Ανάπτυξης του Υφυπουργείου Αθλητισμού για την </a:t>
          </a:r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κατασκευή δύο γηπέδων ποδοσφαίρου 5</a:t>
          </a:r>
          <a: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  <a:t>x</a:t>
          </a:r>
          <a:r>
            <a:rPr lang="el-GR" sz="1700" dirty="0">
              <a:latin typeface="Arial" panose="020B0604020202020204" pitchFamily="34" charset="0"/>
              <a:cs typeface="Arial" panose="020B0604020202020204" pitchFamily="34" charset="0"/>
            </a:rPr>
            <a:t>5, σε συνεργασία με τον Δήμο Φυλής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700" b="0" dirty="0">
              <a:latin typeface="Arial" panose="020B0604020202020204" pitchFamily="34" charset="0"/>
              <a:cs typeface="Arial" panose="020B0604020202020204" pitchFamily="34" charset="0"/>
            </a:rPr>
            <a:t>Ανάληψη εργασιών αναβάθμισης και συντήρησης από την ΚΑΕ ΑΕΚ</a:t>
          </a:r>
          <a:endParaRPr lang="el-GR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4"/>
      <dgm:spPr/>
    </dgm:pt>
    <dgm:pt modelId="{1C7463C3-3C7A-4AEF-BD4E-E3A34F8A7B19}" type="pres">
      <dgm:prSet presAssocID="{FAA25915-662D-4188-9939-0AB7C581A31B}" presName="parentText" presStyleLbl="node1" presStyleIdx="0" presStyleCnt="4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4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4"/>
      <dgm:spPr/>
    </dgm:pt>
    <dgm:pt modelId="{AE1998E5-2E73-464B-A8BA-64134CD7BEDC}" type="pres">
      <dgm:prSet presAssocID="{A3FA4B7F-6D64-49A4-AC3F-76148FDB028F}" presName="parentText" presStyleLbl="node1" presStyleIdx="1" presStyleCnt="4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4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4"/>
      <dgm:spPr/>
    </dgm:pt>
    <dgm:pt modelId="{86379ABB-9CDC-4B60-9A36-5ACB34AEC00D}" type="pres">
      <dgm:prSet presAssocID="{779BACC9-79AD-49A8-AFDC-4CBB1F03ADF6}" presName="parentText" presStyleLbl="node1" presStyleIdx="2" presStyleCnt="4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4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4"/>
      <dgm:spPr/>
    </dgm:pt>
    <dgm:pt modelId="{E6C4B72F-F881-4BE0-B0AC-4734775BB627}" type="pres">
      <dgm:prSet presAssocID="{164E4E0A-0943-4F7D-B041-4CA63AB5975C}" presName="parentText" presStyleLbl="node1" presStyleIdx="3" presStyleCnt="4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930D52-8428-41EA-A5F1-00D70033C18F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C8DD6A9F-ED3D-44A4-B88F-3FD1842DFFCD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Ορίσαμε Επιτροπή Διοίκησης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Συνεργασία με Ομοσπονδία Σκοποβολής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AA103-EC38-4A20-A886-BC80E0EC2837}" type="parTrans" cxnId="{A47CE78D-C51C-48DD-BC04-22A30A7EEDD3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B64F4-DA3A-43A3-A10D-57545B64B0B1}" type="sibTrans" cxnId="{A47CE78D-C51C-48DD-BC04-22A30A7EEDD3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58B14-FBE8-4C23-BFAC-2B5F7026E5CE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Ανάκαμψη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Έργα ασφάλειας, συντήρησης, καθαριότητας &amp; λειτουργικότητας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εξυπηρέτηση 70 ερασιτεχνικών Σωματείων Σκοποβολής 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F5925-F401-45A8-890E-AFCA64BA5E3D}" type="parTrans" cxnId="{76160810-4C32-47BF-8DE4-FBCC080B1539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E010A-8D00-4F9C-B4D2-25AFC33A575B}" type="sibTrans" cxnId="{76160810-4C32-47BF-8DE4-FBCC080B1539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C497F-0CCE-418C-8C7B-4F5B64E6DCC4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Ανακατασκευή -μεταξύ άλλων- του πεδίου βολής 25μ,  Χρηματοδότηση από το Υφυπουργείο Αθλητισμού</a:t>
          </a:r>
        </a:p>
      </dgm:t>
    </dgm:pt>
    <dgm:pt modelId="{7195024A-2C47-407B-9B40-90047ED267DB}" type="parTrans" cxnId="{02F5FCE8-4054-4EEE-A784-46A42D73BC73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D8A0E-E8E8-45F5-9BAC-CE04C8310702}" type="sibTrans" cxnId="{02F5FCE8-4054-4EEE-A784-46A42D73BC73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1E92A-3ECD-47F5-9647-40F4258F6158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Εγκατάσταση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χωρίς διοίκηση από το 2012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Παρακμή και υποβάθμιση</a:t>
          </a:r>
        </a:p>
      </dgm:t>
    </dgm:pt>
    <dgm:pt modelId="{13021619-83D9-473D-9DDF-9967ADB36624}" type="sibTrans" cxnId="{56BF5E7E-EF49-4F5F-A716-78EB5DA1FEFF}">
      <dgm:prSet custT="1"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A15FE-2373-4A95-A6F7-73EBEFFFA87F}" type="parTrans" cxnId="{56BF5E7E-EF49-4F5F-A716-78EB5DA1FEFF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F0D92-553B-46EA-BCAA-411CF3B77F6E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Οι μελέτες είναι έτοιμες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προϋπολογισμός ύψους σχεδόν 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1.000.000€</a:t>
          </a:r>
          <a:endParaRPr lang="el-G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3B4F8-0A0C-407B-9670-5F8263C474F3}" type="parTrans" cxnId="{7B71C304-A8E9-496A-92DA-77A63778D386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39A41-7AFE-463A-8748-16C426F11F62}" type="sibTrans" cxnId="{7B71C304-A8E9-496A-92DA-77A63778D386}">
      <dgm:prSet/>
      <dgm:spPr/>
      <dgm:t>
        <a:bodyPr/>
        <a:lstStyle/>
        <a:p>
          <a:endParaRPr lang="el-G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92B6D-06FF-44DF-B71E-17B983C5AF5E}" type="pres">
      <dgm:prSet presAssocID="{4C930D52-8428-41EA-A5F1-00D70033C18F}" presName="outerComposite" presStyleCnt="0">
        <dgm:presLayoutVars>
          <dgm:chMax val="5"/>
          <dgm:dir/>
          <dgm:resizeHandles val="exact"/>
        </dgm:presLayoutVars>
      </dgm:prSet>
      <dgm:spPr/>
    </dgm:pt>
    <dgm:pt modelId="{15B1D770-688D-44B8-BE0E-47F9E742ADF1}" type="pres">
      <dgm:prSet presAssocID="{4C930D52-8428-41EA-A5F1-00D70033C18F}" presName="dummyMaxCanvas" presStyleCnt="0">
        <dgm:presLayoutVars/>
      </dgm:prSet>
      <dgm:spPr/>
    </dgm:pt>
    <dgm:pt modelId="{C844AC1F-9016-45BE-99D0-0DC5CA31C136}" type="pres">
      <dgm:prSet presAssocID="{4C930D52-8428-41EA-A5F1-00D70033C18F}" presName="FiveNodes_1" presStyleLbl="node1" presStyleIdx="0" presStyleCnt="5" custScaleX="96842" custScaleY="62371" custLinFactNeighborX="-503" custLinFactNeighborY="11408">
        <dgm:presLayoutVars>
          <dgm:bulletEnabled val="1"/>
        </dgm:presLayoutVars>
      </dgm:prSet>
      <dgm:spPr/>
    </dgm:pt>
    <dgm:pt modelId="{FBE2B49C-1B8B-47F5-ACEE-8A28697B7638}" type="pres">
      <dgm:prSet presAssocID="{4C930D52-8428-41EA-A5F1-00D70033C18F}" presName="FiveNodes_2" presStyleLbl="node1" presStyleIdx="1" presStyleCnt="5" custScaleX="96842" custScaleY="62371" custLinFactNeighborX="-503" custLinFactNeighborY="-31882">
        <dgm:presLayoutVars>
          <dgm:bulletEnabled val="1"/>
        </dgm:presLayoutVars>
      </dgm:prSet>
      <dgm:spPr/>
    </dgm:pt>
    <dgm:pt modelId="{D25473DC-C680-43EA-9FCC-E72493C69F9D}" type="pres">
      <dgm:prSet presAssocID="{4C930D52-8428-41EA-A5F1-00D70033C18F}" presName="FiveNodes_3" presStyleLbl="node1" presStyleIdx="2" presStyleCnt="5" custScaleX="96842" custScaleY="62371" custLinFactNeighborX="-235" custLinFactNeighborY="-72238">
        <dgm:presLayoutVars>
          <dgm:bulletEnabled val="1"/>
        </dgm:presLayoutVars>
      </dgm:prSet>
      <dgm:spPr/>
    </dgm:pt>
    <dgm:pt modelId="{BCEE18E9-EFE4-4989-9127-BE0C1514B5C2}" type="pres">
      <dgm:prSet presAssocID="{4C930D52-8428-41EA-A5F1-00D70033C18F}" presName="FiveNodes_4" presStyleLbl="node1" presStyleIdx="3" presStyleCnt="5" custScaleX="96842" custScaleY="62371" custLinFactY="-14133" custLinFactNeighborX="-771" custLinFactNeighborY="-100000">
        <dgm:presLayoutVars>
          <dgm:bulletEnabled val="1"/>
        </dgm:presLayoutVars>
      </dgm:prSet>
      <dgm:spPr/>
    </dgm:pt>
    <dgm:pt modelId="{C611A78F-B267-4D6C-A4FF-26C246B45BA7}" type="pres">
      <dgm:prSet presAssocID="{4C930D52-8428-41EA-A5F1-00D70033C18F}" presName="FiveNodes_5" presStyleLbl="node1" presStyleIdx="4" presStyleCnt="5" custScaleX="96842" custScaleY="62371" custLinFactY="-53263" custLinFactNeighborX="-503" custLinFactNeighborY="-100000">
        <dgm:presLayoutVars>
          <dgm:bulletEnabled val="1"/>
        </dgm:presLayoutVars>
      </dgm:prSet>
      <dgm:spPr/>
    </dgm:pt>
    <dgm:pt modelId="{FAA95F45-3A5A-4806-837E-5F4A8C9DECCD}" type="pres">
      <dgm:prSet presAssocID="{4C930D52-8428-41EA-A5F1-00D70033C18F}" presName="FiveConn_1-2" presStyleLbl="fgAccFollowNode1" presStyleIdx="0" presStyleCnt="4" custScaleX="36979" custScaleY="50396" custLinFactNeighborX="7380" custLinFactNeighborY="-14239">
        <dgm:presLayoutVars>
          <dgm:bulletEnabled val="1"/>
        </dgm:presLayoutVars>
      </dgm:prSet>
      <dgm:spPr/>
    </dgm:pt>
    <dgm:pt modelId="{66202EA4-BD6D-44CA-8570-6F9A8D6080F7}" type="pres">
      <dgm:prSet presAssocID="{4C930D52-8428-41EA-A5F1-00D70033C18F}" presName="FiveConn_2-3" presStyleLbl="fgAccFollowNode1" presStyleIdx="1" presStyleCnt="4" custScaleX="36979" custScaleY="50396" custLinFactNeighborX="4694" custLinFactNeighborY="-75453">
        <dgm:presLayoutVars>
          <dgm:bulletEnabled val="1"/>
        </dgm:presLayoutVars>
      </dgm:prSet>
      <dgm:spPr/>
    </dgm:pt>
    <dgm:pt modelId="{99F6E1AE-2B7A-4B08-8062-DFE0F9AA2DBB}" type="pres">
      <dgm:prSet presAssocID="{4C930D52-8428-41EA-A5F1-00D70033C18F}" presName="FiveConn_3-4" presStyleLbl="fgAccFollowNode1" presStyleIdx="2" presStyleCnt="4" custScaleX="36979" custScaleY="50396" custLinFactY="-37684" custLinFactNeighborX="5496" custLinFactNeighborY="-100000">
        <dgm:presLayoutVars>
          <dgm:bulletEnabled val="1"/>
        </dgm:presLayoutVars>
      </dgm:prSet>
      <dgm:spPr/>
    </dgm:pt>
    <dgm:pt modelId="{37B904AA-20BE-4FEB-AAA6-5E41730E56BF}" type="pres">
      <dgm:prSet presAssocID="{4C930D52-8428-41EA-A5F1-00D70033C18F}" presName="FiveConn_4-5" presStyleLbl="fgAccFollowNode1" presStyleIdx="3" presStyleCnt="4" custScaleX="36979" custScaleY="50396" custLinFactY="-99822" custLinFactNeighborX="752" custLinFactNeighborY="-100000">
        <dgm:presLayoutVars>
          <dgm:bulletEnabled val="1"/>
        </dgm:presLayoutVars>
      </dgm:prSet>
      <dgm:spPr/>
    </dgm:pt>
    <dgm:pt modelId="{A5B1B809-B099-45D2-8330-71D8FCE286C2}" type="pres">
      <dgm:prSet presAssocID="{4C930D52-8428-41EA-A5F1-00D70033C18F}" presName="FiveNodes_1_text" presStyleLbl="node1" presStyleIdx="4" presStyleCnt="5">
        <dgm:presLayoutVars>
          <dgm:bulletEnabled val="1"/>
        </dgm:presLayoutVars>
      </dgm:prSet>
      <dgm:spPr/>
    </dgm:pt>
    <dgm:pt modelId="{647EEF28-7C46-4834-B123-BBB0C02DF41E}" type="pres">
      <dgm:prSet presAssocID="{4C930D52-8428-41EA-A5F1-00D70033C18F}" presName="FiveNodes_2_text" presStyleLbl="node1" presStyleIdx="4" presStyleCnt="5">
        <dgm:presLayoutVars>
          <dgm:bulletEnabled val="1"/>
        </dgm:presLayoutVars>
      </dgm:prSet>
      <dgm:spPr/>
    </dgm:pt>
    <dgm:pt modelId="{092864B4-7158-424A-8212-17BC3D2D3D5F}" type="pres">
      <dgm:prSet presAssocID="{4C930D52-8428-41EA-A5F1-00D70033C18F}" presName="FiveNodes_3_text" presStyleLbl="node1" presStyleIdx="4" presStyleCnt="5">
        <dgm:presLayoutVars>
          <dgm:bulletEnabled val="1"/>
        </dgm:presLayoutVars>
      </dgm:prSet>
      <dgm:spPr/>
    </dgm:pt>
    <dgm:pt modelId="{CC562284-36DC-431A-A4D0-30D58AE23279}" type="pres">
      <dgm:prSet presAssocID="{4C930D52-8428-41EA-A5F1-00D70033C18F}" presName="FiveNodes_4_text" presStyleLbl="node1" presStyleIdx="4" presStyleCnt="5">
        <dgm:presLayoutVars>
          <dgm:bulletEnabled val="1"/>
        </dgm:presLayoutVars>
      </dgm:prSet>
      <dgm:spPr/>
    </dgm:pt>
    <dgm:pt modelId="{2DAE0317-3E85-49F7-82EF-98ADFF46FB40}" type="pres">
      <dgm:prSet presAssocID="{4C930D52-8428-41EA-A5F1-00D70033C18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B71C304-A8E9-496A-92DA-77A63778D386}" srcId="{4C930D52-8428-41EA-A5F1-00D70033C18F}" destId="{61AF0D92-553B-46EA-BCAA-411CF3B77F6E}" srcOrd="4" destOrd="0" parTransId="{2893B4F8-0A0C-407B-9670-5F8263C474F3}" sibTransId="{B8E39A41-7AFE-463A-8748-16C426F11F62}"/>
    <dgm:cxn modelId="{76160810-4C32-47BF-8DE4-FBCC080B1539}" srcId="{4C930D52-8428-41EA-A5F1-00D70033C18F}" destId="{C1358B14-FBE8-4C23-BFAC-2B5F7026E5CE}" srcOrd="2" destOrd="0" parTransId="{1E5F5925-F401-45A8-890E-AFCA64BA5E3D}" sibTransId="{DE8E010A-8D00-4F9C-B4D2-25AFC33A575B}"/>
    <dgm:cxn modelId="{0F8A6F10-7712-4732-A67E-F0708679E027}" type="presOf" srcId="{C8DD6A9F-ED3D-44A4-B88F-3FD1842DFFCD}" destId="{647EEF28-7C46-4834-B123-BBB0C02DF41E}" srcOrd="1" destOrd="0" presId="urn:microsoft.com/office/officeart/2005/8/layout/vProcess5"/>
    <dgm:cxn modelId="{1411AF29-BB46-4230-9AF6-97CD1D8CDAA3}" type="presOf" srcId="{61AF0D92-553B-46EA-BCAA-411CF3B77F6E}" destId="{C611A78F-B267-4D6C-A4FF-26C246B45BA7}" srcOrd="0" destOrd="0" presId="urn:microsoft.com/office/officeart/2005/8/layout/vProcess5"/>
    <dgm:cxn modelId="{2BD2326F-3CBD-4E39-AF2B-A3AE5FEB856D}" type="presOf" srcId="{4C930D52-8428-41EA-A5F1-00D70033C18F}" destId="{08292B6D-06FF-44DF-B71E-17B983C5AF5E}" srcOrd="0" destOrd="0" presId="urn:microsoft.com/office/officeart/2005/8/layout/vProcess5"/>
    <dgm:cxn modelId="{AF2A0052-DA0B-4441-B05F-87C15DEA5E4B}" type="presOf" srcId="{C1358B14-FBE8-4C23-BFAC-2B5F7026E5CE}" destId="{092864B4-7158-424A-8212-17BC3D2D3D5F}" srcOrd="1" destOrd="0" presId="urn:microsoft.com/office/officeart/2005/8/layout/vProcess5"/>
    <dgm:cxn modelId="{43F00D52-1781-4BE9-9D2B-BD36E46A38B4}" type="presOf" srcId="{C6B1E92A-3ECD-47F5-9647-40F4258F6158}" destId="{A5B1B809-B099-45D2-8330-71D8FCE286C2}" srcOrd="1" destOrd="0" presId="urn:microsoft.com/office/officeart/2005/8/layout/vProcess5"/>
    <dgm:cxn modelId="{56BF5E7E-EF49-4F5F-A716-78EB5DA1FEFF}" srcId="{4C930D52-8428-41EA-A5F1-00D70033C18F}" destId="{C6B1E92A-3ECD-47F5-9647-40F4258F6158}" srcOrd="0" destOrd="0" parTransId="{73EA15FE-2373-4A95-A6F7-73EBEFFFA87F}" sibTransId="{13021619-83D9-473D-9DDF-9967ADB36624}"/>
    <dgm:cxn modelId="{A47CE78D-C51C-48DD-BC04-22A30A7EEDD3}" srcId="{4C930D52-8428-41EA-A5F1-00D70033C18F}" destId="{C8DD6A9F-ED3D-44A4-B88F-3FD1842DFFCD}" srcOrd="1" destOrd="0" parTransId="{12BAA103-EC38-4A20-A886-BC80E0EC2837}" sibTransId="{86DB64F4-DA3A-43A3-A10D-57545B64B0B1}"/>
    <dgm:cxn modelId="{F6D541A0-32CB-4544-96D9-8D5547778F67}" type="presOf" srcId="{C8DD6A9F-ED3D-44A4-B88F-3FD1842DFFCD}" destId="{FBE2B49C-1B8B-47F5-ACEE-8A28697B7638}" srcOrd="0" destOrd="0" presId="urn:microsoft.com/office/officeart/2005/8/layout/vProcess5"/>
    <dgm:cxn modelId="{25788FA4-D58F-4F65-85E4-1CA2FA1A2D04}" type="presOf" srcId="{E6DC497F-0CCE-418C-8C7B-4F5B64E6DCC4}" destId="{BCEE18E9-EFE4-4989-9127-BE0C1514B5C2}" srcOrd="0" destOrd="0" presId="urn:microsoft.com/office/officeart/2005/8/layout/vProcess5"/>
    <dgm:cxn modelId="{DE725AB1-D19A-4082-95DF-233FCE748A37}" type="presOf" srcId="{6A9D8A0E-E8E8-45F5-9BAC-CE04C8310702}" destId="{37B904AA-20BE-4FEB-AAA6-5E41730E56BF}" srcOrd="0" destOrd="0" presId="urn:microsoft.com/office/officeart/2005/8/layout/vProcess5"/>
    <dgm:cxn modelId="{48A63BB5-F161-4E32-ACF8-370B580F8393}" type="presOf" srcId="{C6B1E92A-3ECD-47F5-9647-40F4258F6158}" destId="{C844AC1F-9016-45BE-99D0-0DC5CA31C136}" srcOrd="0" destOrd="0" presId="urn:microsoft.com/office/officeart/2005/8/layout/vProcess5"/>
    <dgm:cxn modelId="{0A6571B5-3EE5-490D-B3DB-F18C84489E89}" type="presOf" srcId="{86DB64F4-DA3A-43A3-A10D-57545B64B0B1}" destId="{66202EA4-BD6D-44CA-8570-6F9A8D6080F7}" srcOrd="0" destOrd="0" presId="urn:microsoft.com/office/officeart/2005/8/layout/vProcess5"/>
    <dgm:cxn modelId="{D7C5ACB9-1B00-4519-BFB7-F6B2C2BEB55E}" type="presOf" srcId="{61AF0D92-553B-46EA-BCAA-411CF3B77F6E}" destId="{2DAE0317-3E85-49F7-82EF-98ADFF46FB40}" srcOrd="1" destOrd="0" presId="urn:microsoft.com/office/officeart/2005/8/layout/vProcess5"/>
    <dgm:cxn modelId="{2C5F09CB-D0A7-49CF-9B99-79E31785B354}" type="presOf" srcId="{C1358B14-FBE8-4C23-BFAC-2B5F7026E5CE}" destId="{D25473DC-C680-43EA-9FCC-E72493C69F9D}" srcOrd="0" destOrd="0" presId="urn:microsoft.com/office/officeart/2005/8/layout/vProcess5"/>
    <dgm:cxn modelId="{02F5FCE8-4054-4EEE-A784-46A42D73BC73}" srcId="{4C930D52-8428-41EA-A5F1-00D70033C18F}" destId="{E6DC497F-0CCE-418C-8C7B-4F5B64E6DCC4}" srcOrd="3" destOrd="0" parTransId="{7195024A-2C47-407B-9B40-90047ED267DB}" sibTransId="{6A9D8A0E-E8E8-45F5-9BAC-CE04C8310702}"/>
    <dgm:cxn modelId="{3D72EAE9-DFE9-409D-94AC-E85FB88718E0}" type="presOf" srcId="{DE8E010A-8D00-4F9C-B4D2-25AFC33A575B}" destId="{99F6E1AE-2B7A-4B08-8062-DFE0F9AA2DBB}" srcOrd="0" destOrd="0" presId="urn:microsoft.com/office/officeart/2005/8/layout/vProcess5"/>
    <dgm:cxn modelId="{BCE2C1F0-727E-4B7E-883E-D42AED4F0FD6}" type="presOf" srcId="{13021619-83D9-473D-9DDF-9967ADB36624}" destId="{FAA95F45-3A5A-4806-837E-5F4A8C9DECCD}" srcOrd="0" destOrd="0" presId="urn:microsoft.com/office/officeart/2005/8/layout/vProcess5"/>
    <dgm:cxn modelId="{618A9EF3-83D5-446E-924E-A9836CF8AF2A}" type="presOf" srcId="{E6DC497F-0CCE-418C-8C7B-4F5B64E6DCC4}" destId="{CC562284-36DC-431A-A4D0-30D58AE23279}" srcOrd="1" destOrd="0" presId="urn:microsoft.com/office/officeart/2005/8/layout/vProcess5"/>
    <dgm:cxn modelId="{029106FA-9ABC-4806-8F61-ED4A1E7B1AC6}" type="presParOf" srcId="{08292B6D-06FF-44DF-B71E-17B983C5AF5E}" destId="{15B1D770-688D-44B8-BE0E-47F9E742ADF1}" srcOrd="0" destOrd="0" presId="urn:microsoft.com/office/officeart/2005/8/layout/vProcess5"/>
    <dgm:cxn modelId="{2237431B-E2EE-4029-A8DC-4DDB103C2D20}" type="presParOf" srcId="{08292B6D-06FF-44DF-B71E-17B983C5AF5E}" destId="{C844AC1F-9016-45BE-99D0-0DC5CA31C136}" srcOrd="1" destOrd="0" presId="urn:microsoft.com/office/officeart/2005/8/layout/vProcess5"/>
    <dgm:cxn modelId="{5090C461-9484-4ABB-896F-2ED35A70A1FF}" type="presParOf" srcId="{08292B6D-06FF-44DF-B71E-17B983C5AF5E}" destId="{FBE2B49C-1B8B-47F5-ACEE-8A28697B7638}" srcOrd="2" destOrd="0" presId="urn:microsoft.com/office/officeart/2005/8/layout/vProcess5"/>
    <dgm:cxn modelId="{4775AC34-279A-4EEB-9A49-05A4ADAAD691}" type="presParOf" srcId="{08292B6D-06FF-44DF-B71E-17B983C5AF5E}" destId="{D25473DC-C680-43EA-9FCC-E72493C69F9D}" srcOrd="3" destOrd="0" presId="urn:microsoft.com/office/officeart/2005/8/layout/vProcess5"/>
    <dgm:cxn modelId="{EA7B1E59-02B0-4D0C-959F-1492F2F5B243}" type="presParOf" srcId="{08292B6D-06FF-44DF-B71E-17B983C5AF5E}" destId="{BCEE18E9-EFE4-4989-9127-BE0C1514B5C2}" srcOrd="4" destOrd="0" presId="urn:microsoft.com/office/officeart/2005/8/layout/vProcess5"/>
    <dgm:cxn modelId="{7CFF9AA0-0419-44BD-B9F2-A1901FCBB222}" type="presParOf" srcId="{08292B6D-06FF-44DF-B71E-17B983C5AF5E}" destId="{C611A78F-B267-4D6C-A4FF-26C246B45BA7}" srcOrd="5" destOrd="0" presId="urn:microsoft.com/office/officeart/2005/8/layout/vProcess5"/>
    <dgm:cxn modelId="{C1896599-8434-47F0-AA6C-01BCB06C2081}" type="presParOf" srcId="{08292B6D-06FF-44DF-B71E-17B983C5AF5E}" destId="{FAA95F45-3A5A-4806-837E-5F4A8C9DECCD}" srcOrd="6" destOrd="0" presId="urn:microsoft.com/office/officeart/2005/8/layout/vProcess5"/>
    <dgm:cxn modelId="{030186EF-61A3-4F9C-A48C-FF8790B7F0DF}" type="presParOf" srcId="{08292B6D-06FF-44DF-B71E-17B983C5AF5E}" destId="{66202EA4-BD6D-44CA-8570-6F9A8D6080F7}" srcOrd="7" destOrd="0" presId="urn:microsoft.com/office/officeart/2005/8/layout/vProcess5"/>
    <dgm:cxn modelId="{A5C579C2-93D6-442F-A221-AC75A814C441}" type="presParOf" srcId="{08292B6D-06FF-44DF-B71E-17B983C5AF5E}" destId="{99F6E1AE-2B7A-4B08-8062-DFE0F9AA2DBB}" srcOrd="8" destOrd="0" presId="urn:microsoft.com/office/officeart/2005/8/layout/vProcess5"/>
    <dgm:cxn modelId="{3501C4F5-1F05-459F-BC28-CFACBFB05F98}" type="presParOf" srcId="{08292B6D-06FF-44DF-B71E-17B983C5AF5E}" destId="{37B904AA-20BE-4FEB-AAA6-5E41730E56BF}" srcOrd="9" destOrd="0" presId="urn:microsoft.com/office/officeart/2005/8/layout/vProcess5"/>
    <dgm:cxn modelId="{91F20DF1-35C7-4348-B8B1-464650E970A4}" type="presParOf" srcId="{08292B6D-06FF-44DF-B71E-17B983C5AF5E}" destId="{A5B1B809-B099-45D2-8330-71D8FCE286C2}" srcOrd="10" destOrd="0" presId="urn:microsoft.com/office/officeart/2005/8/layout/vProcess5"/>
    <dgm:cxn modelId="{09040B8B-BE81-472A-ADEC-F1326224E0DA}" type="presParOf" srcId="{08292B6D-06FF-44DF-B71E-17B983C5AF5E}" destId="{647EEF28-7C46-4834-B123-BBB0C02DF41E}" srcOrd="11" destOrd="0" presId="urn:microsoft.com/office/officeart/2005/8/layout/vProcess5"/>
    <dgm:cxn modelId="{F7FC4FA5-79D4-49AA-A590-B558EB99CE52}" type="presParOf" srcId="{08292B6D-06FF-44DF-B71E-17B983C5AF5E}" destId="{092864B4-7158-424A-8212-17BC3D2D3D5F}" srcOrd="12" destOrd="0" presId="urn:microsoft.com/office/officeart/2005/8/layout/vProcess5"/>
    <dgm:cxn modelId="{D775BCDC-79FD-44AF-8077-982B103FFA0A}" type="presParOf" srcId="{08292B6D-06FF-44DF-B71E-17B983C5AF5E}" destId="{CC562284-36DC-431A-A4D0-30D58AE23279}" srcOrd="13" destOrd="0" presId="urn:microsoft.com/office/officeart/2005/8/layout/vProcess5"/>
    <dgm:cxn modelId="{B8FE64F5-7FC0-4FB4-92F6-589E47CD78B4}" type="presParOf" srcId="{08292B6D-06FF-44DF-B71E-17B983C5AF5E}" destId="{2DAE0317-3E85-49F7-82EF-98ADFF46FB4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Αντιμετώπιση κακοποίησης και κακοδιοίκησης στον Αθλητισμό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#MeToo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/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/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Ψηφιακός Μετασχηματισμός (Μητρώο Αθλητικών Σωματείων, Προπονητών, Εγκαταστάσεων, Πρόγραμμα «ΧΙΛΩΝ»)</a:t>
          </a: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/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/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Μόνιμος μηχανισμός στήριξης του ερασιτεχνικού &amp; επαγγελματικού αθλητισμού από τη φορολογία των κερδών του στοιχήματος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/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/>
        </a:p>
      </dgm:t>
    </dgm:pt>
    <dgm:pt modelId="{512A4BAC-FE75-4220-A269-2A16A77A23BB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Ζήσε Αθλητικά 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Επένδυση σε εθελοντισμό - αθλητικό τουρισμό - κοινωνία των πολιτών</a:t>
          </a:r>
          <a:endParaRPr lang="el-G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F7F39-E8D5-4ED8-AA34-32A65DCF4E93}" type="parTrans" cxnId="{78435D88-792D-4B8D-8A0E-20D35D12D80D}">
      <dgm:prSet/>
      <dgm:spPr/>
      <dgm:t>
        <a:bodyPr/>
        <a:lstStyle/>
        <a:p>
          <a:endParaRPr lang="el-GR"/>
        </a:p>
      </dgm:t>
    </dgm:pt>
    <dgm:pt modelId="{95209718-FFBB-46B1-B35D-F26A874F4350}" type="sibTrans" cxnId="{78435D88-792D-4B8D-8A0E-20D35D12D80D}">
      <dgm:prSet/>
      <dgm:spPr/>
      <dgm:t>
        <a:bodyPr/>
        <a:lstStyle/>
        <a:p>
          <a:endParaRPr lang="el-GR"/>
        </a:p>
      </dgm:t>
    </dgm:pt>
    <dgm:pt modelId="{B5619C41-2022-4342-8C59-40614F1BAB15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Ανάδειξη νέων μορφών αθλητισμού με σύγχρονο νομοθετικό πλαίσιο (Εναλλακτικός, Εργασιακός, Πνευματικός Αθλητισμός, Ε-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sports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Special Olympics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ACFA1D4-A767-4E9D-9A98-48FB60A584C5}" type="parTrans" cxnId="{0059D4DC-431B-46FD-BF22-7FD4475AFA18}">
      <dgm:prSet/>
      <dgm:spPr/>
      <dgm:t>
        <a:bodyPr/>
        <a:lstStyle/>
        <a:p>
          <a:endParaRPr lang="el-GR"/>
        </a:p>
      </dgm:t>
    </dgm:pt>
    <dgm:pt modelId="{DEBC357A-4F60-48BD-8C52-F7497030DEBE}" type="sibTrans" cxnId="{0059D4DC-431B-46FD-BF22-7FD4475AFA18}">
      <dgm:prSet/>
      <dgm:spPr/>
      <dgm:t>
        <a:bodyPr/>
        <a:lstStyle/>
        <a:p>
          <a:endParaRPr lang="el-GR"/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Ενίσχυση εξωστρέφειας – Διεκδίκηση &amp; Διοργάνωση σπουδαίων αθλητικών διοργανώσεων</a:t>
          </a: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/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/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6"/>
      <dgm:spPr/>
    </dgm:pt>
    <dgm:pt modelId="{1C7463C3-3C7A-4AEF-BD4E-E3A34F8A7B19}" type="pres">
      <dgm:prSet presAssocID="{FAA25915-662D-4188-9939-0AB7C581A31B}" presName="parentText" presStyleLbl="node1" presStyleIdx="0" presStyleCnt="6" custScaleX="144694" custScaleY="334239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6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0" presStyleCnt="6"/>
      <dgm:spPr/>
    </dgm:pt>
    <dgm:pt modelId="{86379ABB-9CDC-4B60-9A36-5ACB34AEC00D}" type="pres">
      <dgm:prSet presAssocID="{779BACC9-79AD-49A8-AFDC-4CBB1F03ADF6}" presName="parentText" presStyleLbl="node1" presStyleIdx="1" presStyleCnt="6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1" presStyleCnt="6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1" presStyleCnt="6"/>
      <dgm:spPr/>
    </dgm:pt>
    <dgm:pt modelId="{E6C4B72F-F881-4BE0-B0AC-4734775BB627}" type="pres">
      <dgm:prSet presAssocID="{164E4E0A-0943-4F7D-B041-4CA63AB5975C}" presName="parentText" presStyleLbl="node1" presStyleIdx="2" presStyleCnt="6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2" presStyleCnt="6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2" presStyleCnt="6"/>
      <dgm:spPr/>
    </dgm:pt>
    <dgm:pt modelId="{5EC0EF1F-D67A-49EB-9264-AE81AA76C3EB}" type="pres">
      <dgm:prSet presAssocID="{58C7ADDC-FAC2-4443-A491-8D3EDEE70D87}" presName="parentText" presStyleLbl="node1" presStyleIdx="3" presStyleCnt="6" custScaleX="144694" custScaleY="334239">
        <dgm:presLayoutVars>
          <dgm:chMax val="0"/>
          <dgm:bulletEnabled val="1"/>
        </dgm:presLayoutVars>
      </dgm:prSet>
      <dgm:spPr/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3" presStyleCnt="6">
        <dgm:presLayoutVars>
          <dgm:bulletEnabled val="1"/>
        </dgm:presLayoutVars>
      </dgm:prSet>
      <dgm:spPr/>
    </dgm:pt>
    <dgm:pt modelId="{87DDD086-24E9-4D2A-8FAA-D7378E035AAA}" type="pres">
      <dgm:prSet presAssocID="{AD79C400-9345-4517-8490-FDA4E323ABB6}" presName="spaceBetweenRectangles" presStyleCnt="0"/>
      <dgm:spPr/>
    </dgm:pt>
    <dgm:pt modelId="{08854652-FCCE-49DB-92F4-6CCB9172F847}" type="pres">
      <dgm:prSet presAssocID="{512A4BAC-FE75-4220-A269-2A16A77A23BB}" presName="parentLin" presStyleCnt="0"/>
      <dgm:spPr/>
    </dgm:pt>
    <dgm:pt modelId="{5A657655-2C79-4AC0-A933-607ECCAA8AEF}" type="pres">
      <dgm:prSet presAssocID="{512A4BAC-FE75-4220-A269-2A16A77A23BB}" presName="parentLeftMargin" presStyleLbl="node1" presStyleIdx="3" presStyleCnt="6"/>
      <dgm:spPr/>
    </dgm:pt>
    <dgm:pt modelId="{F04E76B2-078D-425C-A901-13C100176DD6}" type="pres">
      <dgm:prSet presAssocID="{512A4BAC-FE75-4220-A269-2A16A77A23BB}" presName="parentText" presStyleLbl="node1" presStyleIdx="4" presStyleCnt="6" custScaleX="144694" custScaleY="334239">
        <dgm:presLayoutVars>
          <dgm:chMax val="0"/>
          <dgm:bulletEnabled val="1"/>
        </dgm:presLayoutVars>
      </dgm:prSet>
      <dgm:spPr/>
    </dgm:pt>
    <dgm:pt modelId="{C1F3DA93-D440-4B5E-8B51-1092794290A8}" type="pres">
      <dgm:prSet presAssocID="{512A4BAC-FE75-4220-A269-2A16A77A23BB}" presName="negativeSpace" presStyleCnt="0"/>
      <dgm:spPr/>
    </dgm:pt>
    <dgm:pt modelId="{931311E2-3111-42CC-B9B4-9B2D1A16EE86}" type="pres">
      <dgm:prSet presAssocID="{512A4BAC-FE75-4220-A269-2A16A77A23BB}" presName="childText" presStyleLbl="conFgAcc1" presStyleIdx="4" presStyleCnt="6">
        <dgm:presLayoutVars>
          <dgm:bulletEnabled val="1"/>
        </dgm:presLayoutVars>
      </dgm:prSet>
      <dgm:spPr/>
    </dgm:pt>
    <dgm:pt modelId="{66797C58-8DF3-4FDB-B68A-629BCF2683C4}" type="pres">
      <dgm:prSet presAssocID="{95209718-FFBB-46B1-B35D-F26A874F4350}" presName="spaceBetweenRectangles" presStyleCnt="0"/>
      <dgm:spPr/>
    </dgm:pt>
    <dgm:pt modelId="{FFD37EBA-9E05-4C7C-BC04-F374E0B19A8D}" type="pres">
      <dgm:prSet presAssocID="{B5619C41-2022-4342-8C59-40614F1BAB15}" presName="parentLin" presStyleCnt="0"/>
      <dgm:spPr/>
    </dgm:pt>
    <dgm:pt modelId="{85A5C7D9-2EE5-4F6E-818B-46664D941DE0}" type="pres">
      <dgm:prSet presAssocID="{B5619C41-2022-4342-8C59-40614F1BAB15}" presName="parentLeftMargin" presStyleLbl="node1" presStyleIdx="4" presStyleCnt="6"/>
      <dgm:spPr/>
    </dgm:pt>
    <dgm:pt modelId="{A59DD87C-CA4D-4EE5-B4A2-8CFC7BD682BA}" type="pres">
      <dgm:prSet presAssocID="{B5619C41-2022-4342-8C59-40614F1BAB15}" presName="parentText" presStyleLbl="node1" presStyleIdx="5" presStyleCnt="6" custScaleX="144694" custScaleY="334239">
        <dgm:presLayoutVars>
          <dgm:chMax val="0"/>
          <dgm:bulletEnabled val="1"/>
        </dgm:presLayoutVars>
      </dgm:prSet>
      <dgm:spPr/>
    </dgm:pt>
    <dgm:pt modelId="{5894FDD3-1070-488C-ACAF-06FF356479B2}" type="pres">
      <dgm:prSet presAssocID="{B5619C41-2022-4342-8C59-40614F1BAB15}" presName="negativeSpace" presStyleCnt="0"/>
      <dgm:spPr/>
    </dgm:pt>
    <dgm:pt modelId="{B516EA43-3FB0-43D0-9790-36A881D40097}" type="pres">
      <dgm:prSet presAssocID="{B5619C41-2022-4342-8C59-40614F1BAB1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B5A9C038-BA3F-4D74-8F3A-551FD8A2F5CB}" type="presOf" srcId="{B5619C41-2022-4342-8C59-40614F1BAB15}" destId="{85A5C7D9-2EE5-4F6E-818B-46664D941DE0}" srcOrd="0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C781D05D-95D4-4090-B9AF-604B77DBC0B7}" type="presOf" srcId="{512A4BAC-FE75-4220-A269-2A16A77A23BB}" destId="{F04E76B2-078D-425C-A901-13C100176DD6}" srcOrd="1" destOrd="0" presId="urn:microsoft.com/office/officeart/2005/8/layout/list1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5DCD0E4F-6EF0-4704-9B01-EB4EEEA6FB44}" srcId="{EB47ED1E-5CC8-4229-A333-B10E93ACA1EA}" destId="{164E4E0A-0943-4F7D-B041-4CA63AB5975C}" srcOrd="2" destOrd="0" parTransId="{BE91AF2A-C212-458B-AC99-7891E48912AB}" sibTransId="{1ED133D9-980A-4999-B81F-3C1F4929DDF8}"/>
    <dgm:cxn modelId="{C82F8D73-0A22-4F82-AF22-3E80732258D8}" type="presOf" srcId="{B5619C41-2022-4342-8C59-40614F1BAB15}" destId="{A59DD87C-CA4D-4EE5-B4A2-8CFC7BD682BA}" srcOrd="1" destOrd="0" presId="urn:microsoft.com/office/officeart/2005/8/layout/list1"/>
    <dgm:cxn modelId="{67A50E5A-5349-4E53-A79B-C37C7C2AB21F}" srcId="{EB47ED1E-5CC8-4229-A333-B10E93ACA1EA}" destId="{58C7ADDC-FAC2-4443-A491-8D3EDEE70D87}" srcOrd="3" destOrd="0" parTransId="{CF7BD608-F030-4BCE-92D9-2A35B80D14EC}" sibTransId="{AD79C400-9345-4517-8490-FDA4E323ABB6}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8435D88-792D-4B8D-8A0E-20D35D12D80D}" srcId="{EB47ED1E-5CC8-4229-A333-B10E93ACA1EA}" destId="{512A4BAC-FE75-4220-A269-2A16A77A23BB}" srcOrd="4" destOrd="0" parTransId="{E31F7F39-E8D5-4ED8-AA34-32A65DCF4E93}" sibTransId="{95209718-FFBB-46B1-B35D-F26A874F4350}"/>
    <dgm:cxn modelId="{EF8CC990-909B-4A3A-BEFB-4E3FC460BDFB}" type="presOf" srcId="{512A4BAC-FE75-4220-A269-2A16A77A23BB}" destId="{5A657655-2C79-4AC0-A933-607ECCAA8AEF}" srcOrd="0" destOrd="0" presId="urn:microsoft.com/office/officeart/2005/8/layout/list1"/>
    <dgm:cxn modelId="{37B00995-CC97-458D-8213-B3B4C8E9CF43}" srcId="{EB47ED1E-5CC8-4229-A333-B10E93ACA1EA}" destId="{779BACC9-79AD-49A8-AFDC-4CBB1F03ADF6}" srcOrd="1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0059D4DC-431B-46FD-BF22-7FD4475AFA18}" srcId="{EB47ED1E-5CC8-4229-A333-B10E93ACA1EA}" destId="{B5619C41-2022-4342-8C59-40614F1BAB15}" srcOrd="5" destOrd="0" parTransId="{DACFA1D4-A767-4E9D-9A98-48FB60A584C5}" sibTransId="{DEBC357A-4F60-48BD-8C52-F7497030DEBE}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A6402CD8-795A-4C96-8695-DA1FFE67661C}" type="presParOf" srcId="{5628400C-6C22-44E0-B683-78F1010ADA9B}" destId="{A6CDF37A-22F4-491D-94E0-942FD9B47B3D}" srcOrd="4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5" destOrd="0" presId="urn:microsoft.com/office/officeart/2005/8/layout/list1"/>
    <dgm:cxn modelId="{DFCEC6EF-5D2F-43BA-B2B6-4C55078EBB27}" type="presParOf" srcId="{5628400C-6C22-44E0-B683-78F1010ADA9B}" destId="{BD107130-C5F0-4B4A-BF83-77FE3A7F44B9}" srcOrd="6" destOrd="0" presId="urn:microsoft.com/office/officeart/2005/8/layout/list1"/>
    <dgm:cxn modelId="{03A30C60-126D-4AF9-A506-05978F24BC19}" type="presParOf" srcId="{5628400C-6C22-44E0-B683-78F1010ADA9B}" destId="{01624D24-9995-4E57-8753-6E65CB68E74D}" srcOrd="7" destOrd="0" presId="urn:microsoft.com/office/officeart/2005/8/layout/list1"/>
    <dgm:cxn modelId="{1F7A43FE-35EC-4A24-914B-1C86F600DF36}" type="presParOf" srcId="{5628400C-6C22-44E0-B683-78F1010ADA9B}" destId="{671B62E4-236B-43A1-A338-309038495572}" srcOrd="8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9" destOrd="0" presId="urn:microsoft.com/office/officeart/2005/8/layout/list1"/>
    <dgm:cxn modelId="{7FD72CA0-933D-41F4-9B9B-BF713404A7B6}" type="presParOf" srcId="{5628400C-6C22-44E0-B683-78F1010ADA9B}" destId="{825D981E-5734-4AD9-8A52-A39B2AB7A9CB}" srcOrd="10" destOrd="0" presId="urn:microsoft.com/office/officeart/2005/8/layout/list1"/>
    <dgm:cxn modelId="{543F5D67-33CC-45EE-A610-3B4B6F88A30B}" type="presParOf" srcId="{5628400C-6C22-44E0-B683-78F1010ADA9B}" destId="{823BE0C4-1D2B-442F-8945-524C24109E3E}" srcOrd="11" destOrd="0" presId="urn:microsoft.com/office/officeart/2005/8/layout/list1"/>
    <dgm:cxn modelId="{15B39297-0ED3-403C-B37B-234DC32C40D4}" type="presParOf" srcId="{5628400C-6C22-44E0-B683-78F1010ADA9B}" destId="{101C3128-422A-4D9C-B295-23AD7747149A}" srcOrd="12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3" destOrd="0" presId="urn:microsoft.com/office/officeart/2005/8/layout/list1"/>
    <dgm:cxn modelId="{CB0338D7-833F-4A11-BA95-23CE22D47BD5}" type="presParOf" srcId="{5628400C-6C22-44E0-B683-78F1010ADA9B}" destId="{344B9338-2A62-4547-B84B-A1CECA5F791F}" srcOrd="14" destOrd="0" presId="urn:microsoft.com/office/officeart/2005/8/layout/list1"/>
    <dgm:cxn modelId="{245773DC-6151-4D02-B561-D8313C21E727}" type="presParOf" srcId="{5628400C-6C22-44E0-B683-78F1010ADA9B}" destId="{87DDD086-24E9-4D2A-8FAA-D7378E035AAA}" srcOrd="15" destOrd="0" presId="urn:microsoft.com/office/officeart/2005/8/layout/list1"/>
    <dgm:cxn modelId="{38066A7C-AF2A-4490-AE1C-EFF4F785E975}" type="presParOf" srcId="{5628400C-6C22-44E0-B683-78F1010ADA9B}" destId="{08854652-FCCE-49DB-92F4-6CCB9172F847}" srcOrd="16" destOrd="0" presId="urn:microsoft.com/office/officeart/2005/8/layout/list1"/>
    <dgm:cxn modelId="{20E47485-3B31-46D4-91C4-DC5D05416102}" type="presParOf" srcId="{08854652-FCCE-49DB-92F4-6CCB9172F847}" destId="{5A657655-2C79-4AC0-A933-607ECCAA8AEF}" srcOrd="0" destOrd="0" presId="urn:microsoft.com/office/officeart/2005/8/layout/list1"/>
    <dgm:cxn modelId="{DF884EC5-72DC-4BA0-990E-76056037D5AA}" type="presParOf" srcId="{08854652-FCCE-49DB-92F4-6CCB9172F847}" destId="{F04E76B2-078D-425C-A901-13C100176DD6}" srcOrd="1" destOrd="0" presId="urn:microsoft.com/office/officeart/2005/8/layout/list1"/>
    <dgm:cxn modelId="{FE4FF6C0-B150-427C-B702-6484E4D17DFC}" type="presParOf" srcId="{5628400C-6C22-44E0-B683-78F1010ADA9B}" destId="{C1F3DA93-D440-4B5E-8B51-1092794290A8}" srcOrd="17" destOrd="0" presId="urn:microsoft.com/office/officeart/2005/8/layout/list1"/>
    <dgm:cxn modelId="{05E233E5-8387-446A-BB3E-BA46FE613014}" type="presParOf" srcId="{5628400C-6C22-44E0-B683-78F1010ADA9B}" destId="{931311E2-3111-42CC-B9B4-9B2D1A16EE86}" srcOrd="18" destOrd="0" presId="urn:microsoft.com/office/officeart/2005/8/layout/list1"/>
    <dgm:cxn modelId="{F7E4E4EB-0573-4E64-8332-C7E179F928C9}" type="presParOf" srcId="{5628400C-6C22-44E0-B683-78F1010ADA9B}" destId="{66797C58-8DF3-4FDB-B68A-629BCF2683C4}" srcOrd="19" destOrd="0" presId="urn:microsoft.com/office/officeart/2005/8/layout/list1"/>
    <dgm:cxn modelId="{1BCAA7B4-AF10-4EDB-835A-4583236D24F0}" type="presParOf" srcId="{5628400C-6C22-44E0-B683-78F1010ADA9B}" destId="{FFD37EBA-9E05-4C7C-BC04-F374E0B19A8D}" srcOrd="20" destOrd="0" presId="urn:microsoft.com/office/officeart/2005/8/layout/list1"/>
    <dgm:cxn modelId="{7FA21A52-DDE1-4C07-8F07-1704280F83DD}" type="presParOf" srcId="{FFD37EBA-9E05-4C7C-BC04-F374E0B19A8D}" destId="{85A5C7D9-2EE5-4F6E-818B-46664D941DE0}" srcOrd="0" destOrd="0" presId="urn:microsoft.com/office/officeart/2005/8/layout/list1"/>
    <dgm:cxn modelId="{6A01A3C3-57E3-4DDF-9468-B28649815A46}" type="presParOf" srcId="{FFD37EBA-9E05-4C7C-BC04-F374E0B19A8D}" destId="{A59DD87C-CA4D-4EE5-B4A2-8CFC7BD682BA}" srcOrd="1" destOrd="0" presId="urn:microsoft.com/office/officeart/2005/8/layout/list1"/>
    <dgm:cxn modelId="{847FCDB7-F6A1-41C1-82BB-F38710EC38F3}" type="presParOf" srcId="{5628400C-6C22-44E0-B683-78F1010ADA9B}" destId="{5894FDD3-1070-488C-ACAF-06FF356479B2}" srcOrd="21" destOrd="0" presId="urn:microsoft.com/office/officeart/2005/8/layout/list1"/>
    <dgm:cxn modelId="{BB988435-5271-4E88-96BF-C19064CB2C7F}" type="presParOf" srcId="{5628400C-6C22-44E0-B683-78F1010ADA9B}" destId="{B516EA43-3FB0-43D0-9790-36A881D4009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DCD20-993C-4435-80B6-D3CE53558F7F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1F83CE77-F73F-40CE-A647-6FE3F12F8F53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Μικρές-καθημερινές παρεμβάσεις</a:t>
          </a:r>
        </a:p>
      </dgm:t>
    </dgm:pt>
    <dgm:pt modelId="{4282B1F3-FF59-43AD-AD74-B68106233151}" type="parTrans" cxnId="{B2A81DF8-87AA-4553-B372-25000E9DE162}">
      <dgm:prSet/>
      <dgm:spPr/>
      <dgm:t>
        <a:bodyPr/>
        <a:lstStyle/>
        <a:p>
          <a:endParaRPr lang="el-GR"/>
        </a:p>
      </dgm:t>
    </dgm:pt>
    <dgm:pt modelId="{BACA82E3-1427-4A46-A2E7-EA3496F141FE}" type="sibTrans" cxnId="{B2A81DF8-87AA-4553-B372-25000E9DE162}">
      <dgm:prSet/>
      <dgm:spPr/>
      <dgm:t>
        <a:bodyPr/>
        <a:lstStyle/>
        <a:p>
          <a:endParaRPr lang="el-GR"/>
        </a:p>
      </dgm:t>
    </dgm:pt>
    <dgm:pt modelId="{368C24FF-3C3A-41D3-9EA9-944AB144DCEE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Βιωσιμότητα</a:t>
          </a:r>
        </a:p>
      </dgm:t>
    </dgm:pt>
    <dgm:pt modelId="{D5AF15E9-8D7E-4FBF-8C5F-4AF951FFC484}" type="parTrans" cxnId="{2135DB45-F139-4E7A-9D67-AA5672139AF4}">
      <dgm:prSet/>
      <dgm:spPr/>
      <dgm:t>
        <a:bodyPr/>
        <a:lstStyle/>
        <a:p>
          <a:endParaRPr lang="el-GR"/>
        </a:p>
      </dgm:t>
    </dgm:pt>
    <dgm:pt modelId="{09E99659-0CB5-46C8-AE07-6A4860BB4D82}" type="sibTrans" cxnId="{2135DB45-F139-4E7A-9D67-AA5672139AF4}">
      <dgm:prSet/>
      <dgm:spPr/>
      <dgm:t>
        <a:bodyPr/>
        <a:lstStyle/>
        <a:p>
          <a:endParaRPr lang="el-GR"/>
        </a:p>
      </dgm:t>
    </dgm:pt>
    <dgm:pt modelId="{E1A50EEB-FE47-4B4B-B567-18078EE15519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Μεγάλοι στόχοι</a:t>
          </a:r>
        </a:p>
      </dgm:t>
    </dgm:pt>
    <dgm:pt modelId="{155C3941-E27A-4E3E-8C5D-6D539846EF1C}" type="parTrans" cxnId="{E62F1F2E-9D43-4D51-933F-CC00F7D46EE7}">
      <dgm:prSet/>
      <dgm:spPr/>
      <dgm:t>
        <a:bodyPr/>
        <a:lstStyle/>
        <a:p>
          <a:endParaRPr lang="el-GR"/>
        </a:p>
      </dgm:t>
    </dgm:pt>
    <dgm:pt modelId="{20619197-E857-4D38-9B8C-3B80CCD89B3D}" type="sibTrans" cxnId="{E62F1F2E-9D43-4D51-933F-CC00F7D46EE7}">
      <dgm:prSet/>
      <dgm:spPr/>
      <dgm:t>
        <a:bodyPr/>
        <a:lstStyle/>
        <a:p>
          <a:endParaRPr lang="el-GR"/>
        </a:p>
      </dgm:t>
    </dgm:pt>
    <dgm:pt modelId="{CFDF30E6-AD2E-4A98-AB68-C0D1AF160972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Πρακτικές &amp;</a:t>
          </a:r>
        </a:p>
      </dgm:t>
    </dgm:pt>
    <dgm:pt modelId="{6A8BDCB6-4669-4E55-A835-043E9F65C093}" type="parTrans" cxnId="{BDDDCF2F-060D-4585-B2E9-0D2CB719D452}">
      <dgm:prSet/>
      <dgm:spPr/>
      <dgm:t>
        <a:bodyPr/>
        <a:lstStyle/>
        <a:p>
          <a:endParaRPr lang="el-GR"/>
        </a:p>
      </dgm:t>
    </dgm:pt>
    <dgm:pt modelId="{96E125D5-4576-4447-884D-F4DB72F085A8}" type="sibTrans" cxnId="{BDDDCF2F-060D-4585-B2E9-0D2CB719D452}">
      <dgm:prSet/>
      <dgm:spPr/>
      <dgm:t>
        <a:bodyPr/>
        <a:lstStyle/>
        <a:p>
          <a:endParaRPr lang="el-GR"/>
        </a:p>
      </dgm:t>
    </dgm:pt>
    <dgm:pt modelId="{039791C9-1CAF-4141-B0B9-5191E71D459A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Λειτουργικότητα</a:t>
          </a:r>
        </a:p>
      </dgm:t>
    </dgm:pt>
    <dgm:pt modelId="{76394FAE-97FD-4745-A958-B9421BBBA92D}" type="parTrans" cxnId="{91CC3CE5-748E-4DD1-86F0-B423C80916A3}">
      <dgm:prSet/>
      <dgm:spPr/>
      <dgm:t>
        <a:bodyPr/>
        <a:lstStyle/>
        <a:p>
          <a:endParaRPr lang="el-GR"/>
        </a:p>
      </dgm:t>
    </dgm:pt>
    <dgm:pt modelId="{B39515A1-EA38-495A-AE3B-2FEAE9B7D94B}" type="sibTrans" cxnId="{91CC3CE5-748E-4DD1-86F0-B423C80916A3}">
      <dgm:prSet/>
      <dgm:spPr/>
      <dgm:t>
        <a:bodyPr/>
        <a:lstStyle/>
        <a:p>
          <a:endParaRPr lang="el-GR"/>
        </a:p>
      </dgm:t>
    </dgm:pt>
    <dgm:pt modelId="{437FA735-BA47-4139-9898-379B1EF57D7C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Αποδοτικότητα</a:t>
          </a:r>
        </a:p>
      </dgm:t>
    </dgm:pt>
    <dgm:pt modelId="{27849EAB-BB48-4FD3-BF18-1A1E32C5ED60}" type="parTrans" cxnId="{5AFD3B2B-7A84-4E87-88D2-4208294F979B}">
      <dgm:prSet/>
      <dgm:spPr/>
      <dgm:t>
        <a:bodyPr/>
        <a:lstStyle/>
        <a:p>
          <a:endParaRPr lang="el-GR"/>
        </a:p>
      </dgm:t>
    </dgm:pt>
    <dgm:pt modelId="{726877AF-1232-4E76-816E-BABB603F2E33}" type="sibTrans" cxnId="{5AFD3B2B-7A84-4E87-88D2-4208294F979B}">
      <dgm:prSet/>
      <dgm:spPr/>
      <dgm:t>
        <a:bodyPr/>
        <a:lstStyle/>
        <a:p>
          <a:endParaRPr lang="el-GR"/>
        </a:p>
      </dgm:t>
    </dgm:pt>
    <dgm:pt modelId="{6FB57C60-8984-44B8-A7B9-B8CD27E25E84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Ρεαλιστικές αποφάσεις</a:t>
          </a:r>
        </a:p>
      </dgm:t>
    </dgm:pt>
    <dgm:pt modelId="{CEEE8A03-110C-40E2-A86B-8BE49DDE943B}" type="parTrans" cxnId="{4EF6B46D-0F21-4E9C-9F72-17DA7317714C}">
      <dgm:prSet/>
      <dgm:spPr/>
      <dgm:t>
        <a:bodyPr/>
        <a:lstStyle/>
        <a:p>
          <a:endParaRPr lang="el-GR"/>
        </a:p>
      </dgm:t>
    </dgm:pt>
    <dgm:pt modelId="{210D4CE6-82CE-48A1-8FD8-C1164CA4BC14}" type="sibTrans" cxnId="{4EF6B46D-0F21-4E9C-9F72-17DA7317714C}">
      <dgm:prSet/>
      <dgm:spPr/>
      <dgm:t>
        <a:bodyPr/>
        <a:lstStyle/>
        <a:p>
          <a:endParaRPr lang="el-GR"/>
        </a:p>
      </dgm:t>
    </dgm:pt>
    <dgm:pt modelId="{8BA72C73-FAA3-44BB-A7E4-A0DC4F1F721A}" type="pres">
      <dgm:prSet presAssocID="{718DCD20-993C-4435-80B6-D3CE53558F7F}" presName="Name0" presStyleCnt="0">
        <dgm:presLayoutVars>
          <dgm:dir/>
          <dgm:animLvl val="lvl"/>
          <dgm:resizeHandles val="exact"/>
        </dgm:presLayoutVars>
      </dgm:prSet>
      <dgm:spPr/>
    </dgm:pt>
    <dgm:pt modelId="{AF802688-2D82-42DF-9DA6-E2D7385548F7}" type="pres">
      <dgm:prSet presAssocID="{1F83CE77-F73F-40CE-A647-6FE3F12F8F53}" presName="linNode" presStyleCnt="0"/>
      <dgm:spPr/>
    </dgm:pt>
    <dgm:pt modelId="{8248C01A-B82F-4510-A800-9D347527CC72}" type="pres">
      <dgm:prSet presAssocID="{1F83CE77-F73F-40CE-A647-6FE3F12F8F53}" presName="parentText" presStyleLbl="node1" presStyleIdx="0" presStyleCnt="2" custScaleX="91185" custScaleY="35959">
        <dgm:presLayoutVars>
          <dgm:chMax val="1"/>
          <dgm:bulletEnabled val="1"/>
        </dgm:presLayoutVars>
      </dgm:prSet>
      <dgm:spPr/>
    </dgm:pt>
    <dgm:pt modelId="{AA8195CE-B466-4278-A4B1-F48CFE80DE09}" type="pres">
      <dgm:prSet presAssocID="{1F83CE77-F73F-40CE-A647-6FE3F12F8F53}" presName="descendantText" presStyleLbl="alignAccFollowNode1" presStyleIdx="0" presStyleCnt="2" custScaleY="31127">
        <dgm:presLayoutVars>
          <dgm:bulletEnabled val="1"/>
        </dgm:presLayoutVars>
      </dgm:prSet>
      <dgm:spPr/>
    </dgm:pt>
    <dgm:pt modelId="{E635A657-720E-48D4-89BF-B915DAFE1645}" type="pres">
      <dgm:prSet presAssocID="{BACA82E3-1427-4A46-A2E7-EA3496F141FE}" presName="sp" presStyleCnt="0"/>
      <dgm:spPr/>
    </dgm:pt>
    <dgm:pt modelId="{238F8177-5150-454D-ACFB-A70F3D952E5B}" type="pres">
      <dgm:prSet presAssocID="{E1A50EEB-FE47-4B4B-B567-18078EE15519}" presName="linNode" presStyleCnt="0"/>
      <dgm:spPr/>
    </dgm:pt>
    <dgm:pt modelId="{EC531AAA-001E-4A49-AA9C-5D9968D2AB26}" type="pres">
      <dgm:prSet presAssocID="{E1A50EEB-FE47-4B4B-B567-18078EE15519}" presName="parentText" presStyleLbl="node1" presStyleIdx="1" presStyleCnt="2" custScaleX="91809" custScaleY="35959">
        <dgm:presLayoutVars>
          <dgm:chMax val="1"/>
          <dgm:bulletEnabled val="1"/>
        </dgm:presLayoutVars>
      </dgm:prSet>
      <dgm:spPr/>
    </dgm:pt>
    <dgm:pt modelId="{F3F8BC16-AB3F-4F60-B363-3C84BF1A6A27}" type="pres">
      <dgm:prSet presAssocID="{E1A50EEB-FE47-4B4B-B567-18078EE15519}" presName="descendantText" presStyleLbl="alignAccFollowNode1" presStyleIdx="1" presStyleCnt="2" custScaleY="31127">
        <dgm:presLayoutVars>
          <dgm:bulletEnabled val="1"/>
        </dgm:presLayoutVars>
      </dgm:prSet>
      <dgm:spPr/>
    </dgm:pt>
  </dgm:ptLst>
  <dgm:cxnLst>
    <dgm:cxn modelId="{0E897506-A628-4A57-BDE7-7F3B49730161}" type="presOf" srcId="{437FA735-BA47-4139-9898-379B1EF57D7C}" destId="{AA8195CE-B466-4278-A4B1-F48CFE80DE09}" srcOrd="0" destOrd="2" presId="urn:microsoft.com/office/officeart/2005/8/layout/vList5"/>
    <dgm:cxn modelId="{B857570C-DA7F-417F-A7A9-B0B9568F0E19}" type="presOf" srcId="{368C24FF-3C3A-41D3-9EA9-944AB144DCEE}" destId="{AA8195CE-B466-4278-A4B1-F48CFE80DE09}" srcOrd="0" destOrd="0" presId="urn:microsoft.com/office/officeart/2005/8/layout/vList5"/>
    <dgm:cxn modelId="{5AFD3B2B-7A84-4E87-88D2-4208294F979B}" srcId="{1F83CE77-F73F-40CE-A647-6FE3F12F8F53}" destId="{437FA735-BA47-4139-9898-379B1EF57D7C}" srcOrd="2" destOrd="0" parTransId="{27849EAB-BB48-4FD3-BF18-1A1E32C5ED60}" sibTransId="{726877AF-1232-4E76-816E-BABB603F2E33}"/>
    <dgm:cxn modelId="{E62F1F2E-9D43-4D51-933F-CC00F7D46EE7}" srcId="{718DCD20-993C-4435-80B6-D3CE53558F7F}" destId="{E1A50EEB-FE47-4B4B-B567-18078EE15519}" srcOrd="1" destOrd="0" parTransId="{155C3941-E27A-4E3E-8C5D-6D539846EF1C}" sibTransId="{20619197-E857-4D38-9B8C-3B80CCD89B3D}"/>
    <dgm:cxn modelId="{BDDDCF2F-060D-4585-B2E9-0D2CB719D452}" srcId="{E1A50EEB-FE47-4B4B-B567-18078EE15519}" destId="{CFDF30E6-AD2E-4A98-AB68-C0D1AF160972}" srcOrd="0" destOrd="0" parTransId="{6A8BDCB6-4669-4E55-A835-043E9F65C093}" sibTransId="{96E125D5-4576-4447-884D-F4DB72F085A8}"/>
    <dgm:cxn modelId="{2135DB45-F139-4E7A-9D67-AA5672139AF4}" srcId="{1F83CE77-F73F-40CE-A647-6FE3F12F8F53}" destId="{368C24FF-3C3A-41D3-9EA9-944AB144DCEE}" srcOrd="0" destOrd="0" parTransId="{D5AF15E9-8D7E-4FBF-8C5F-4AF951FFC484}" sibTransId="{09E99659-0CB5-46C8-AE07-6A4860BB4D82}"/>
    <dgm:cxn modelId="{DF0BC369-032D-49A2-B1AC-C651984BA397}" type="presOf" srcId="{6FB57C60-8984-44B8-A7B9-B8CD27E25E84}" destId="{F3F8BC16-AB3F-4F60-B363-3C84BF1A6A27}" srcOrd="0" destOrd="1" presId="urn:microsoft.com/office/officeart/2005/8/layout/vList5"/>
    <dgm:cxn modelId="{4EF6B46D-0F21-4E9C-9F72-17DA7317714C}" srcId="{E1A50EEB-FE47-4B4B-B567-18078EE15519}" destId="{6FB57C60-8984-44B8-A7B9-B8CD27E25E84}" srcOrd="1" destOrd="0" parTransId="{CEEE8A03-110C-40E2-A86B-8BE49DDE943B}" sibTransId="{210D4CE6-82CE-48A1-8FD8-C1164CA4BC14}"/>
    <dgm:cxn modelId="{2FA61E8F-1642-4C68-9194-935724FF8AFC}" type="presOf" srcId="{CFDF30E6-AD2E-4A98-AB68-C0D1AF160972}" destId="{F3F8BC16-AB3F-4F60-B363-3C84BF1A6A27}" srcOrd="0" destOrd="0" presId="urn:microsoft.com/office/officeart/2005/8/layout/vList5"/>
    <dgm:cxn modelId="{0F7EDCC9-A129-458D-A726-054999567CD9}" type="presOf" srcId="{039791C9-1CAF-4141-B0B9-5191E71D459A}" destId="{AA8195CE-B466-4278-A4B1-F48CFE80DE09}" srcOrd="0" destOrd="1" presId="urn:microsoft.com/office/officeart/2005/8/layout/vList5"/>
    <dgm:cxn modelId="{6B7B10D6-B783-47F5-AFE5-9C3F68A1F0A3}" type="presOf" srcId="{718DCD20-993C-4435-80B6-D3CE53558F7F}" destId="{8BA72C73-FAA3-44BB-A7E4-A0DC4F1F721A}" srcOrd="0" destOrd="0" presId="urn:microsoft.com/office/officeart/2005/8/layout/vList5"/>
    <dgm:cxn modelId="{972254D9-DF7D-41B1-BBE8-7B08AA0172A3}" type="presOf" srcId="{1F83CE77-F73F-40CE-A647-6FE3F12F8F53}" destId="{8248C01A-B82F-4510-A800-9D347527CC72}" srcOrd="0" destOrd="0" presId="urn:microsoft.com/office/officeart/2005/8/layout/vList5"/>
    <dgm:cxn modelId="{6CA5AADB-0DEC-4D34-A846-AB811D908C5B}" type="presOf" srcId="{E1A50EEB-FE47-4B4B-B567-18078EE15519}" destId="{EC531AAA-001E-4A49-AA9C-5D9968D2AB26}" srcOrd="0" destOrd="0" presId="urn:microsoft.com/office/officeart/2005/8/layout/vList5"/>
    <dgm:cxn modelId="{91CC3CE5-748E-4DD1-86F0-B423C80916A3}" srcId="{1F83CE77-F73F-40CE-A647-6FE3F12F8F53}" destId="{039791C9-1CAF-4141-B0B9-5191E71D459A}" srcOrd="1" destOrd="0" parTransId="{76394FAE-97FD-4745-A958-B9421BBBA92D}" sibTransId="{B39515A1-EA38-495A-AE3B-2FEAE9B7D94B}"/>
    <dgm:cxn modelId="{B2A81DF8-87AA-4553-B372-25000E9DE162}" srcId="{718DCD20-993C-4435-80B6-D3CE53558F7F}" destId="{1F83CE77-F73F-40CE-A647-6FE3F12F8F53}" srcOrd="0" destOrd="0" parTransId="{4282B1F3-FF59-43AD-AD74-B68106233151}" sibTransId="{BACA82E3-1427-4A46-A2E7-EA3496F141FE}"/>
    <dgm:cxn modelId="{784AAFE9-DF40-43D5-B99C-C767641F9A42}" type="presParOf" srcId="{8BA72C73-FAA3-44BB-A7E4-A0DC4F1F721A}" destId="{AF802688-2D82-42DF-9DA6-E2D7385548F7}" srcOrd="0" destOrd="0" presId="urn:microsoft.com/office/officeart/2005/8/layout/vList5"/>
    <dgm:cxn modelId="{5D035DDD-D216-429A-8F8F-9ADE0A863338}" type="presParOf" srcId="{AF802688-2D82-42DF-9DA6-E2D7385548F7}" destId="{8248C01A-B82F-4510-A800-9D347527CC72}" srcOrd="0" destOrd="0" presId="urn:microsoft.com/office/officeart/2005/8/layout/vList5"/>
    <dgm:cxn modelId="{3C85D56A-1917-45D9-8D3E-EAC799A8C5B7}" type="presParOf" srcId="{AF802688-2D82-42DF-9DA6-E2D7385548F7}" destId="{AA8195CE-B466-4278-A4B1-F48CFE80DE09}" srcOrd="1" destOrd="0" presId="urn:microsoft.com/office/officeart/2005/8/layout/vList5"/>
    <dgm:cxn modelId="{4B7C1C51-8123-4A6D-A44E-3DE505A8C8EC}" type="presParOf" srcId="{8BA72C73-FAA3-44BB-A7E4-A0DC4F1F721A}" destId="{E635A657-720E-48D4-89BF-B915DAFE1645}" srcOrd="1" destOrd="0" presId="urn:microsoft.com/office/officeart/2005/8/layout/vList5"/>
    <dgm:cxn modelId="{C25E6EB3-EED7-4BC3-83A1-BCACEB24D745}" type="presParOf" srcId="{8BA72C73-FAA3-44BB-A7E4-A0DC4F1F721A}" destId="{238F8177-5150-454D-ACFB-A70F3D952E5B}" srcOrd="2" destOrd="0" presId="urn:microsoft.com/office/officeart/2005/8/layout/vList5"/>
    <dgm:cxn modelId="{F7E232D1-0A49-4FD2-B3BF-B8D5AA9E4E49}" type="presParOf" srcId="{238F8177-5150-454D-ACFB-A70F3D952E5B}" destId="{EC531AAA-001E-4A49-AA9C-5D9968D2AB26}" srcOrd="0" destOrd="0" presId="urn:microsoft.com/office/officeart/2005/8/layout/vList5"/>
    <dgm:cxn modelId="{6564F1A6-153B-408B-A658-2AA52ECE941F}" type="presParOf" srcId="{238F8177-5150-454D-ACFB-A70F3D952E5B}" destId="{F3F8BC16-AB3F-4F60-B363-3C84BF1A6A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5418F-92F7-4EAC-B59E-5D627BD776A3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EC35E13D-D613-460F-B1A3-19D60EE09AAA}">
      <dgm:prSet phldrT="[Κείμενο]"/>
      <dgm:spPr/>
      <dgm:t>
        <a:bodyPr/>
        <a:lstStyle/>
        <a:p>
          <a:r>
            <a:rPr lang="el-GR" dirty="0"/>
            <a:t>21/12/2020 Υπογραφή </a:t>
          </a:r>
          <a:r>
            <a:rPr lang="en-US" dirty="0"/>
            <a:t>MoU </a:t>
          </a:r>
          <a:r>
            <a:rPr lang="el-GR" dirty="0"/>
            <a:t>με </a:t>
          </a:r>
          <a:r>
            <a:rPr lang="en-US" dirty="0"/>
            <a:t>Lamda Development </a:t>
          </a:r>
          <a:r>
            <a:rPr lang="el-GR" dirty="0"/>
            <a:t>για ανακαίνιση &amp; ανακατασκευή των εγκαταστάσεων</a:t>
          </a:r>
        </a:p>
      </dgm:t>
    </dgm:pt>
    <dgm:pt modelId="{05DA5304-6883-4F7B-860F-C374F274D917}" type="parTrans" cxnId="{635CBD0E-1B22-4F80-AFD9-05E0D1EF02A3}">
      <dgm:prSet/>
      <dgm:spPr/>
      <dgm:t>
        <a:bodyPr/>
        <a:lstStyle/>
        <a:p>
          <a:endParaRPr lang="el-GR"/>
        </a:p>
      </dgm:t>
    </dgm:pt>
    <dgm:pt modelId="{C8EF5530-4598-4435-B210-5B0AB5DA1842}" type="sibTrans" cxnId="{635CBD0E-1B22-4F80-AFD9-05E0D1EF02A3}">
      <dgm:prSet/>
      <dgm:spPr/>
      <dgm:t>
        <a:bodyPr/>
        <a:lstStyle/>
        <a:p>
          <a:endParaRPr lang="el-GR"/>
        </a:p>
      </dgm:t>
    </dgm:pt>
    <dgm:pt modelId="{09448B42-023A-4988-9F4C-52D9D2FC8FCD}">
      <dgm:prSet phldrT="[Κείμενο]"/>
      <dgm:spPr/>
      <dgm:t>
        <a:bodyPr/>
        <a:lstStyle/>
        <a:p>
          <a:r>
            <a:rPr lang="el-GR" b="1" dirty="0">
              <a:latin typeface="Arial" panose="020B0604020202020204" pitchFamily="34" charset="0"/>
              <a:cs typeface="Arial" panose="020B0604020202020204" pitchFamily="34" charset="0"/>
            </a:rPr>
            <a:t>Εγκαινιάζουμε»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ένα από τα μεγαλύτερα κέντρα Υγρού Στίβου στην Ευρώπη, </a:t>
          </a:r>
          <a:r>
            <a:rPr lang="el-GR" b="1" dirty="0">
              <a:latin typeface="Arial" panose="020B0604020202020204" pitchFamily="34" charset="0"/>
              <a:cs typeface="Arial" panose="020B0604020202020204" pitchFamily="34" charset="0"/>
            </a:rPr>
            <a:t>το Ολυμπιακό Κέντρο Υγρού Στίβου</a:t>
          </a:r>
          <a:endParaRPr lang="el-GR" dirty="0"/>
        </a:p>
      </dgm:t>
    </dgm:pt>
    <dgm:pt modelId="{FA63A7A9-8DCC-4259-BB84-8149D38DBFF4}" type="parTrans" cxnId="{D32F8EBD-C9E7-42CC-BF67-3F37801EEF08}">
      <dgm:prSet/>
      <dgm:spPr/>
      <dgm:t>
        <a:bodyPr/>
        <a:lstStyle/>
        <a:p>
          <a:endParaRPr lang="el-GR"/>
        </a:p>
      </dgm:t>
    </dgm:pt>
    <dgm:pt modelId="{41CAFC36-CF6B-4276-BFFA-0835D1858E47}" type="sibTrans" cxnId="{D32F8EBD-C9E7-42CC-BF67-3F37801EEF08}">
      <dgm:prSet/>
      <dgm:spPr/>
      <dgm:t>
        <a:bodyPr/>
        <a:lstStyle/>
        <a:p>
          <a:endParaRPr lang="el-GR"/>
        </a:p>
      </dgm:t>
    </dgm:pt>
    <dgm:pt modelId="{0B6FE410-39F1-4561-A684-86F0322EEAF4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Σύγχρονη εγκατάσταση</a:t>
          </a:r>
          <a:r>
            <a:rPr lang="el-GR" b="1" dirty="0">
              <a:latin typeface="Arial" panose="020B0604020202020204" pitchFamily="34" charset="0"/>
              <a:cs typeface="Arial" panose="020B0604020202020204" pitchFamily="34" charset="0"/>
            </a:rPr>
            <a:t> με 11 κολυμβητικές δεξαμενές</a:t>
          </a:r>
          <a:endParaRPr lang="el-GR" dirty="0"/>
        </a:p>
      </dgm:t>
    </dgm:pt>
    <dgm:pt modelId="{60B21D97-F4A0-4309-AB37-AA06D6AC4F43}" type="parTrans" cxnId="{A3A65026-AFA4-4DA1-957E-6F84602F472E}">
      <dgm:prSet/>
      <dgm:spPr/>
      <dgm:t>
        <a:bodyPr/>
        <a:lstStyle/>
        <a:p>
          <a:endParaRPr lang="el-GR"/>
        </a:p>
      </dgm:t>
    </dgm:pt>
    <dgm:pt modelId="{0CD5D8D7-CDF7-4DFF-B6AE-682AD8B179CD}" type="sibTrans" cxnId="{A3A65026-AFA4-4DA1-957E-6F84602F472E}">
      <dgm:prSet/>
      <dgm:spPr/>
      <dgm:t>
        <a:bodyPr/>
        <a:lstStyle/>
        <a:p>
          <a:endParaRPr lang="el-GR"/>
        </a:p>
      </dgm:t>
    </dgm:pt>
    <dgm:pt modelId="{3DC9F088-D029-40C6-9252-E55A75BB44EA}">
      <dgm:prSet/>
      <dgm:spPr/>
      <dgm:t>
        <a:bodyPr/>
        <a:lstStyle/>
        <a:p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Έργο ύψους </a:t>
          </a:r>
          <a:r>
            <a:rPr lang="el-GR" b="1" u="sng">
              <a:latin typeface="Arial" panose="020B0604020202020204" pitchFamily="34" charset="0"/>
              <a:cs typeface="Arial" panose="020B0604020202020204" pitchFamily="34" charset="0"/>
            </a:rPr>
            <a:t>7.000.000€</a:t>
          </a:r>
          <a:r>
            <a:rPr lang="el-GR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D305E-CCEB-49D1-A844-F4CEF20BFE72}" type="parTrans" cxnId="{CA36A15B-052F-49F3-8BB4-E695EE48EA4D}">
      <dgm:prSet/>
      <dgm:spPr/>
      <dgm:t>
        <a:bodyPr/>
        <a:lstStyle/>
        <a:p>
          <a:endParaRPr lang="el-GR"/>
        </a:p>
      </dgm:t>
    </dgm:pt>
    <dgm:pt modelId="{0690DC09-B88A-4402-9029-050FFBE871CB}" type="sibTrans" cxnId="{CA36A15B-052F-49F3-8BB4-E695EE48EA4D}">
      <dgm:prSet/>
      <dgm:spPr/>
      <dgm:t>
        <a:bodyPr/>
        <a:lstStyle/>
        <a:p>
          <a:endParaRPr lang="el-GR"/>
        </a:p>
      </dgm:t>
    </dgm:pt>
    <dgm:pt modelId="{0E2465D5-B8D7-475B-8BB3-187A852BDC82}" type="pres">
      <dgm:prSet presAssocID="{5745418F-92F7-4EAC-B59E-5D627BD776A3}" presName="diagram" presStyleCnt="0">
        <dgm:presLayoutVars>
          <dgm:dir/>
          <dgm:resizeHandles val="exact"/>
        </dgm:presLayoutVars>
      </dgm:prSet>
      <dgm:spPr/>
    </dgm:pt>
    <dgm:pt modelId="{97C7CFCC-D879-4F36-980A-61A7AE0D87F9}" type="pres">
      <dgm:prSet presAssocID="{EC35E13D-D613-460F-B1A3-19D60EE09AAA}" presName="node" presStyleLbl="node1" presStyleIdx="0" presStyleCnt="4">
        <dgm:presLayoutVars>
          <dgm:bulletEnabled val="1"/>
        </dgm:presLayoutVars>
      </dgm:prSet>
      <dgm:spPr/>
    </dgm:pt>
    <dgm:pt modelId="{5C715DEC-68E2-4B9F-ABC5-7F32AFAB0113}" type="pres">
      <dgm:prSet presAssocID="{C8EF5530-4598-4435-B210-5B0AB5DA1842}" presName="sibTrans" presStyleCnt="0"/>
      <dgm:spPr/>
    </dgm:pt>
    <dgm:pt modelId="{EEFED4D1-F384-4BA7-8F69-C1A1F728D2D1}" type="pres">
      <dgm:prSet presAssocID="{09448B42-023A-4988-9F4C-52D9D2FC8FCD}" presName="node" presStyleLbl="node1" presStyleIdx="1" presStyleCnt="4">
        <dgm:presLayoutVars>
          <dgm:bulletEnabled val="1"/>
        </dgm:presLayoutVars>
      </dgm:prSet>
      <dgm:spPr/>
    </dgm:pt>
    <dgm:pt modelId="{318672B9-99AA-4129-86D2-BD912B61C903}" type="pres">
      <dgm:prSet presAssocID="{41CAFC36-CF6B-4276-BFFA-0835D1858E47}" presName="sibTrans" presStyleCnt="0"/>
      <dgm:spPr/>
    </dgm:pt>
    <dgm:pt modelId="{BE80CA9B-166A-431E-B222-56487EB006B0}" type="pres">
      <dgm:prSet presAssocID="{0B6FE410-39F1-4561-A684-86F0322EEAF4}" presName="node" presStyleLbl="node1" presStyleIdx="2" presStyleCnt="4">
        <dgm:presLayoutVars>
          <dgm:bulletEnabled val="1"/>
        </dgm:presLayoutVars>
      </dgm:prSet>
      <dgm:spPr/>
    </dgm:pt>
    <dgm:pt modelId="{DA9325BA-A17D-4A7C-B13E-0BB6E58BF8AB}" type="pres">
      <dgm:prSet presAssocID="{0CD5D8D7-CDF7-4DFF-B6AE-682AD8B179CD}" presName="sibTrans" presStyleCnt="0"/>
      <dgm:spPr/>
    </dgm:pt>
    <dgm:pt modelId="{56394AB3-996C-4EE7-AC5C-32B27260AB51}" type="pres">
      <dgm:prSet presAssocID="{3DC9F088-D029-40C6-9252-E55A75BB44EA}" presName="node" presStyleLbl="node1" presStyleIdx="3" presStyleCnt="4">
        <dgm:presLayoutVars>
          <dgm:bulletEnabled val="1"/>
        </dgm:presLayoutVars>
      </dgm:prSet>
      <dgm:spPr/>
    </dgm:pt>
  </dgm:ptLst>
  <dgm:cxnLst>
    <dgm:cxn modelId="{635CBD0E-1B22-4F80-AFD9-05E0D1EF02A3}" srcId="{5745418F-92F7-4EAC-B59E-5D627BD776A3}" destId="{EC35E13D-D613-460F-B1A3-19D60EE09AAA}" srcOrd="0" destOrd="0" parTransId="{05DA5304-6883-4F7B-860F-C374F274D917}" sibTransId="{C8EF5530-4598-4435-B210-5B0AB5DA1842}"/>
    <dgm:cxn modelId="{A3A65026-AFA4-4DA1-957E-6F84602F472E}" srcId="{5745418F-92F7-4EAC-B59E-5D627BD776A3}" destId="{0B6FE410-39F1-4561-A684-86F0322EEAF4}" srcOrd="2" destOrd="0" parTransId="{60B21D97-F4A0-4309-AB37-AA06D6AC4F43}" sibTransId="{0CD5D8D7-CDF7-4DFF-B6AE-682AD8B179CD}"/>
    <dgm:cxn modelId="{45F5752B-1B21-4D85-8997-1938E9456ABB}" type="presOf" srcId="{5745418F-92F7-4EAC-B59E-5D627BD776A3}" destId="{0E2465D5-B8D7-475B-8BB3-187A852BDC82}" srcOrd="0" destOrd="0" presId="urn:microsoft.com/office/officeart/2005/8/layout/default"/>
    <dgm:cxn modelId="{CA36A15B-052F-49F3-8BB4-E695EE48EA4D}" srcId="{5745418F-92F7-4EAC-B59E-5D627BD776A3}" destId="{3DC9F088-D029-40C6-9252-E55A75BB44EA}" srcOrd="3" destOrd="0" parTransId="{88DD305E-CCEB-49D1-A844-F4CEF20BFE72}" sibTransId="{0690DC09-B88A-4402-9029-050FFBE871CB}"/>
    <dgm:cxn modelId="{377442B2-5603-4142-8610-67E1F3699991}" type="presOf" srcId="{EC35E13D-D613-460F-B1A3-19D60EE09AAA}" destId="{97C7CFCC-D879-4F36-980A-61A7AE0D87F9}" srcOrd="0" destOrd="0" presId="urn:microsoft.com/office/officeart/2005/8/layout/default"/>
    <dgm:cxn modelId="{42BF45B9-A2FE-4FC6-A048-87938D3CB5AC}" type="presOf" srcId="{09448B42-023A-4988-9F4C-52D9D2FC8FCD}" destId="{EEFED4D1-F384-4BA7-8F69-C1A1F728D2D1}" srcOrd="0" destOrd="0" presId="urn:microsoft.com/office/officeart/2005/8/layout/default"/>
    <dgm:cxn modelId="{D32F8EBD-C9E7-42CC-BF67-3F37801EEF08}" srcId="{5745418F-92F7-4EAC-B59E-5D627BD776A3}" destId="{09448B42-023A-4988-9F4C-52D9D2FC8FCD}" srcOrd="1" destOrd="0" parTransId="{FA63A7A9-8DCC-4259-BB84-8149D38DBFF4}" sibTransId="{41CAFC36-CF6B-4276-BFFA-0835D1858E47}"/>
    <dgm:cxn modelId="{99CB57D7-5803-41E0-B908-D9BF96661716}" type="presOf" srcId="{3DC9F088-D029-40C6-9252-E55A75BB44EA}" destId="{56394AB3-996C-4EE7-AC5C-32B27260AB51}" srcOrd="0" destOrd="0" presId="urn:microsoft.com/office/officeart/2005/8/layout/default"/>
    <dgm:cxn modelId="{E45D59F2-138C-4074-ACB9-5D00C3AE273B}" type="presOf" srcId="{0B6FE410-39F1-4561-A684-86F0322EEAF4}" destId="{BE80CA9B-166A-431E-B222-56487EB006B0}" srcOrd="0" destOrd="0" presId="urn:microsoft.com/office/officeart/2005/8/layout/default"/>
    <dgm:cxn modelId="{38253048-DB3E-482C-ABBD-6485744C241B}" type="presParOf" srcId="{0E2465D5-B8D7-475B-8BB3-187A852BDC82}" destId="{97C7CFCC-D879-4F36-980A-61A7AE0D87F9}" srcOrd="0" destOrd="0" presId="urn:microsoft.com/office/officeart/2005/8/layout/default"/>
    <dgm:cxn modelId="{19C5FD08-F975-4719-8842-CB8ED309594D}" type="presParOf" srcId="{0E2465D5-B8D7-475B-8BB3-187A852BDC82}" destId="{5C715DEC-68E2-4B9F-ABC5-7F32AFAB0113}" srcOrd="1" destOrd="0" presId="urn:microsoft.com/office/officeart/2005/8/layout/default"/>
    <dgm:cxn modelId="{01A52B04-E726-4BC2-9280-B7A2D542FCB0}" type="presParOf" srcId="{0E2465D5-B8D7-475B-8BB3-187A852BDC82}" destId="{EEFED4D1-F384-4BA7-8F69-C1A1F728D2D1}" srcOrd="2" destOrd="0" presId="urn:microsoft.com/office/officeart/2005/8/layout/default"/>
    <dgm:cxn modelId="{ABD6C0D5-A1D6-4AAF-A6A9-2B8B74C2793C}" type="presParOf" srcId="{0E2465D5-B8D7-475B-8BB3-187A852BDC82}" destId="{318672B9-99AA-4129-86D2-BD912B61C903}" srcOrd="3" destOrd="0" presId="urn:microsoft.com/office/officeart/2005/8/layout/default"/>
    <dgm:cxn modelId="{C49F650A-7B99-4E78-A690-6080F75D6B59}" type="presParOf" srcId="{0E2465D5-B8D7-475B-8BB3-187A852BDC82}" destId="{BE80CA9B-166A-431E-B222-56487EB006B0}" srcOrd="4" destOrd="0" presId="urn:microsoft.com/office/officeart/2005/8/layout/default"/>
    <dgm:cxn modelId="{C12F7614-4F38-46EC-A6C6-22F8BD6CD0EC}" type="presParOf" srcId="{0E2465D5-B8D7-475B-8BB3-187A852BDC82}" destId="{DA9325BA-A17D-4A7C-B13E-0BB6E58BF8AB}" srcOrd="5" destOrd="0" presId="urn:microsoft.com/office/officeart/2005/8/layout/default"/>
    <dgm:cxn modelId="{C4000971-ABCE-41C6-A55E-6F23CFE9955C}" type="presParOf" srcId="{0E2465D5-B8D7-475B-8BB3-187A852BDC82}" destId="{56394AB3-996C-4EE7-AC5C-32B27260AB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255E3-1B8D-4C73-A266-BBE9D6CBE408}" type="doc">
      <dgm:prSet loTypeId="urn:microsoft.com/office/officeart/2005/8/layout/matrix1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89282539-9786-4066-8749-0032C1054CC2}">
      <dgm:prSet phldrT="[Κείμενο]"/>
      <dgm:spPr/>
      <dgm:t>
        <a:bodyPr/>
        <a:lstStyle/>
        <a:p>
          <a:r>
            <a:rPr lang="el-G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Ανακατασκευή, Ανακαίνιση &amp; Δημιουργία:</a:t>
          </a:r>
        </a:p>
      </dgm:t>
    </dgm:pt>
    <dgm:pt modelId="{F002DE0B-264D-4D63-AA2B-138A32C17FA4}" type="parTrans" cxnId="{35E8B917-46C4-4208-90F0-BB5DE41E6181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8FA31-3702-4DB5-95A6-486E5873D93C}" type="sibTrans" cxnId="{35E8B917-46C4-4208-90F0-BB5DE41E6181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F6BA1-D18D-4120-8B2D-E38C4497F0DB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20 νέα γήπεδα Τένις</a:t>
          </a:r>
        </a:p>
      </dgm:t>
    </dgm:pt>
    <dgm:pt modelId="{BEAB3A8E-FB67-45D3-807B-1BC783E04980}" type="parTrans" cxnId="{74C6E8C9-F929-4C16-8784-F06AB09D2B2C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12062-28D3-4986-AFB5-E2B26BBFEA33}" type="sibTrans" cxnId="{74C6E8C9-F929-4C16-8784-F06AB09D2B2C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0498-58A1-4F7C-B84C-6EF987205623}">
      <dgm:prSet phldrT="[Κείμενο]"/>
      <dgm:spPr/>
      <dgm:t>
        <a:bodyPr/>
        <a:lstStyle/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6 γήπεδα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Padel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519A0-2AA8-461C-85B8-D05C81090148}" type="parTrans" cxnId="{160FBCC3-C741-4BF6-8753-2808530392EF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D3CD8-D434-4C61-BED8-A82D2C3EDB75}" type="sibTrans" cxnId="{160FBCC3-C741-4BF6-8753-2808530392EF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B1376-1412-4BAF-9631-1C94637A710A}">
      <dgm:prSet phldrT="[Κείμενο]"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2 γήπεδα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Beach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Τένις</a:t>
          </a:r>
        </a:p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C3ABB-05FD-4D92-B01A-0DCF7D7B900C}" type="parTrans" cxnId="{60EA1F11-35BA-4119-8B54-34F28024C389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D4D66-A72B-4A8C-94BC-3DBB7E0A754E}" type="sibTrans" cxnId="{60EA1F11-35BA-4119-8B54-34F28024C389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4CDB0-FB8A-400E-90E7-A1F2AF7A4690}">
      <dgm:prSet phldrT="[Κείμενο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γήπεδα μίνι Τένις</a:t>
          </a:r>
        </a:p>
        <a:p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4E846-1720-428F-B3EB-10898B17F95B}" type="parTrans" cxnId="{900D50DF-E134-4228-AFA2-7F77723CE6AD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1CB84F-120F-4AFA-8774-29047B94614B}" type="sibTrans" cxnId="{900D50DF-E134-4228-AFA2-7F77723CE6AD}">
      <dgm:prSet/>
      <dgm:spPr/>
      <dgm:t>
        <a:bodyPr/>
        <a:lstStyle/>
        <a:p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7D6E8-27EA-4A86-BAF4-C922ECC02210}" type="pres">
      <dgm:prSet presAssocID="{19C255E3-1B8D-4C73-A266-BBE9D6CBE4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0FEE15-D7D7-4DB6-A580-F96384EFB763}" type="pres">
      <dgm:prSet presAssocID="{19C255E3-1B8D-4C73-A266-BBE9D6CBE408}" presName="matrix" presStyleCnt="0"/>
      <dgm:spPr/>
    </dgm:pt>
    <dgm:pt modelId="{C819D144-5962-43F9-B3AB-E1B674C12118}" type="pres">
      <dgm:prSet presAssocID="{19C255E3-1B8D-4C73-A266-BBE9D6CBE408}" presName="tile1" presStyleLbl="node1" presStyleIdx="0" presStyleCnt="4"/>
      <dgm:spPr/>
    </dgm:pt>
    <dgm:pt modelId="{4C78627A-267B-4DFA-8E75-2DDDE33DC0A7}" type="pres">
      <dgm:prSet presAssocID="{19C255E3-1B8D-4C73-A266-BBE9D6CBE4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CB5433-67FD-43DA-AA00-E9078E499061}" type="pres">
      <dgm:prSet presAssocID="{19C255E3-1B8D-4C73-A266-BBE9D6CBE408}" presName="tile2" presStyleLbl="node1" presStyleIdx="1" presStyleCnt="4" custLinFactNeighborX="28045" custLinFactNeighborY="0"/>
      <dgm:spPr/>
    </dgm:pt>
    <dgm:pt modelId="{9476FA2B-32A5-4C8F-9D18-9FBD9F3E4D33}" type="pres">
      <dgm:prSet presAssocID="{19C255E3-1B8D-4C73-A266-BBE9D6CBE4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CD139C-2FF2-45E0-B7BF-F02ECB5CDFD1}" type="pres">
      <dgm:prSet presAssocID="{19C255E3-1B8D-4C73-A266-BBE9D6CBE408}" presName="tile3" presStyleLbl="node1" presStyleIdx="2" presStyleCnt="4"/>
      <dgm:spPr/>
    </dgm:pt>
    <dgm:pt modelId="{A5ABA905-8988-4101-B8D8-94EBC2F22C49}" type="pres">
      <dgm:prSet presAssocID="{19C255E3-1B8D-4C73-A266-BBE9D6CBE4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96EC03-196F-4CC3-B702-AB6DEFFBDFAD}" type="pres">
      <dgm:prSet presAssocID="{19C255E3-1B8D-4C73-A266-BBE9D6CBE408}" presName="tile4" presStyleLbl="node1" presStyleIdx="3" presStyleCnt="4"/>
      <dgm:spPr/>
    </dgm:pt>
    <dgm:pt modelId="{6FB98131-842A-4D91-8041-272502CE7BB7}" type="pres">
      <dgm:prSet presAssocID="{19C255E3-1B8D-4C73-A266-BBE9D6CBE4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62D385-04DB-4EA3-8AD6-DCF36A2318A5}" type="pres">
      <dgm:prSet presAssocID="{19C255E3-1B8D-4C73-A266-BBE9D6CBE408}" presName="centerTile" presStyleLbl="fgShp" presStyleIdx="0" presStyleCnt="1" custScaleX="154412" custScaleY="125073">
        <dgm:presLayoutVars>
          <dgm:chMax val="0"/>
          <dgm:chPref val="0"/>
        </dgm:presLayoutVars>
      </dgm:prSet>
      <dgm:spPr/>
    </dgm:pt>
  </dgm:ptLst>
  <dgm:cxnLst>
    <dgm:cxn modelId="{492C7408-FD54-4EC4-9681-C4C511EF5A8E}" type="presOf" srcId="{75A4CDB0-FB8A-400E-90E7-A1F2AF7A4690}" destId="{DE96EC03-196F-4CC3-B702-AB6DEFFBDFAD}" srcOrd="0" destOrd="0" presId="urn:microsoft.com/office/officeart/2005/8/layout/matrix1"/>
    <dgm:cxn modelId="{60EA1F11-35BA-4119-8B54-34F28024C389}" srcId="{89282539-9786-4066-8749-0032C1054CC2}" destId="{325B1376-1412-4BAF-9631-1C94637A710A}" srcOrd="2" destOrd="0" parTransId="{3DBC3ABB-05FD-4D92-B01A-0DCF7D7B900C}" sibTransId="{5C0D4D66-A72B-4A8C-94BC-3DBB7E0A754E}"/>
    <dgm:cxn modelId="{35E8B917-46C4-4208-90F0-BB5DE41E6181}" srcId="{19C255E3-1B8D-4C73-A266-BBE9D6CBE408}" destId="{89282539-9786-4066-8749-0032C1054CC2}" srcOrd="0" destOrd="0" parTransId="{F002DE0B-264D-4D63-AA2B-138A32C17FA4}" sibTransId="{9518FA31-3702-4DB5-95A6-486E5873D93C}"/>
    <dgm:cxn modelId="{30EF434C-AC7C-4CE9-B088-7C029F71DEBD}" type="presOf" srcId="{325B1376-1412-4BAF-9631-1C94637A710A}" destId="{CFCD139C-2FF2-45E0-B7BF-F02ECB5CDFD1}" srcOrd="0" destOrd="0" presId="urn:microsoft.com/office/officeart/2005/8/layout/matrix1"/>
    <dgm:cxn modelId="{352AFE75-01B5-4258-BC4B-2FC9F235F3C3}" type="presOf" srcId="{75A4CDB0-FB8A-400E-90E7-A1F2AF7A4690}" destId="{6FB98131-842A-4D91-8041-272502CE7BB7}" srcOrd="1" destOrd="0" presId="urn:microsoft.com/office/officeart/2005/8/layout/matrix1"/>
    <dgm:cxn modelId="{0DE2CB56-F4AF-4E6D-A7B6-3292346864CE}" type="presOf" srcId="{6D8F6BA1-D18D-4120-8B2D-E38C4497F0DB}" destId="{C819D144-5962-43F9-B3AB-E1B674C12118}" srcOrd="0" destOrd="0" presId="urn:microsoft.com/office/officeart/2005/8/layout/matrix1"/>
    <dgm:cxn modelId="{22D41E93-92EF-4E02-A7AC-FDC2CF80DF8E}" type="presOf" srcId="{325B1376-1412-4BAF-9631-1C94637A710A}" destId="{A5ABA905-8988-4101-B8D8-94EBC2F22C49}" srcOrd="1" destOrd="0" presId="urn:microsoft.com/office/officeart/2005/8/layout/matrix1"/>
    <dgm:cxn modelId="{9BB8CFA1-5C6E-4A6A-82D4-6E9D2F2C486A}" type="presOf" srcId="{19C255E3-1B8D-4C73-A266-BBE9D6CBE408}" destId="{9B77D6E8-27EA-4A86-BAF4-C922ECC02210}" srcOrd="0" destOrd="0" presId="urn:microsoft.com/office/officeart/2005/8/layout/matrix1"/>
    <dgm:cxn modelId="{48A01CAD-D738-4D97-BBD5-AB23718F2466}" type="presOf" srcId="{173C0498-58A1-4F7C-B84C-6EF987205623}" destId="{9476FA2B-32A5-4C8F-9D18-9FBD9F3E4D33}" srcOrd="1" destOrd="0" presId="urn:microsoft.com/office/officeart/2005/8/layout/matrix1"/>
    <dgm:cxn modelId="{B529F1C1-5593-473A-848A-0855D3061CCB}" type="presOf" srcId="{173C0498-58A1-4F7C-B84C-6EF987205623}" destId="{E8CB5433-67FD-43DA-AA00-E9078E499061}" srcOrd="0" destOrd="0" presId="urn:microsoft.com/office/officeart/2005/8/layout/matrix1"/>
    <dgm:cxn modelId="{160FBCC3-C741-4BF6-8753-2808530392EF}" srcId="{89282539-9786-4066-8749-0032C1054CC2}" destId="{173C0498-58A1-4F7C-B84C-6EF987205623}" srcOrd="1" destOrd="0" parTransId="{1D8519A0-2AA8-461C-85B8-D05C81090148}" sibTransId="{9ECD3CD8-D434-4C61-BED8-A82D2C3EDB75}"/>
    <dgm:cxn modelId="{74C6E8C9-F929-4C16-8784-F06AB09D2B2C}" srcId="{89282539-9786-4066-8749-0032C1054CC2}" destId="{6D8F6BA1-D18D-4120-8B2D-E38C4497F0DB}" srcOrd="0" destOrd="0" parTransId="{BEAB3A8E-FB67-45D3-807B-1BC783E04980}" sibTransId="{E5A12062-28D3-4986-AFB5-E2B26BBFEA33}"/>
    <dgm:cxn modelId="{900D50DF-E134-4228-AFA2-7F77723CE6AD}" srcId="{89282539-9786-4066-8749-0032C1054CC2}" destId="{75A4CDB0-FB8A-400E-90E7-A1F2AF7A4690}" srcOrd="3" destOrd="0" parTransId="{68D4E846-1720-428F-B3EB-10898B17F95B}" sibTransId="{031CB84F-120F-4AFA-8774-29047B94614B}"/>
    <dgm:cxn modelId="{6A7574E0-834B-4D0A-85A4-1F85E045BDCB}" type="presOf" srcId="{6D8F6BA1-D18D-4120-8B2D-E38C4497F0DB}" destId="{4C78627A-267B-4DFA-8E75-2DDDE33DC0A7}" srcOrd="1" destOrd="0" presId="urn:microsoft.com/office/officeart/2005/8/layout/matrix1"/>
    <dgm:cxn modelId="{9BF0E7EE-1921-4289-8081-7AB06581E211}" type="presOf" srcId="{89282539-9786-4066-8749-0032C1054CC2}" destId="{E362D385-04DB-4EA3-8AD6-DCF36A2318A5}" srcOrd="0" destOrd="0" presId="urn:microsoft.com/office/officeart/2005/8/layout/matrix1"/>
    <dgm:cxn modelId="{68B6C2F0-61B2-4641-9C0C-7445C9C331A5}" type="presParOf" srcId="{9B77D6E8-27EA-4A86-BAF4-C922ECC02210}" destId="{740FEE15-D7D7-4DB6-A580-F96384EFB763}" srcOrd="0" destOrd="0" presId="urn:microsoft.com/office/officeart/2005/8/layout/matrix1"/>
    <dgm:cxn modelId="{603F5CE9-1439-4F27-B2B9-BE6D55998719}" type="presParOf" srcId="{740FEE15-D7D7-4DB6-A580-F96384EFB763}" destId="{C819D144-5962-43F9-B3AB-E1B674C12118}" srcOrd="0" destOrd="0" presId="urn:microsoft.com/office/officeart/2005/8/layout/matrix1"/>
    <dgm:cxn modelId="{1C9A09BA-B97A-4E52-9287-23A6BC7D3CB3}" type="presParOf" srcId="{740FEE15-D7D7-4DB6-A580-F96384EFB763}" destId="{4C78627A-267B-4DFA-8E75-2DDDE33DC0A7}" srcOrd="1" destOrd="0" presId="urn:microsoft.com/office/officeart/2005/8/layout/matrix1"/>
    <dgm:cxn modelId="{5FD12498-D502-4561-8F14-B470220D425A}" type="presParOf" srcId="{740FEE15-D7D7-4DB6-A580-F96384EFB763}" destId="{E8CB5433-67FD-43DA-AA00-E9078E499061}" srcOrd="2" destOrd="0" presId="urn:microsoft.com/office/officeart/2005/8/layout/matrix1"/>
    <dgm:cxn modelId="{E3EF2F6D-2718-4C05-93C7-C12479D05440}" type="presParOf" srcId="{740FEE15-D7D7-4DB6-A580-F96384EFB763}" destId="{9476FA2B-32A5-4C8F-9D18-9FBD9F3E4D33}" srcOrd="3" destOrd="0" presId="urn:microsoft.com/office/officeart/2005/8/layout/matrix1"/>
    <dgm:cxn modelId="{124D4174-00E5-4D84-A72E-435E7968C764}" type="presParOf" srcId="{740FEE15-D7D7-4DB6-A580-F96384EFB763}" destId="{CFCD139C-2FF2-45E0-B7BF-F02ECB5CDFD1}" srcOrd="4" destOrd="0" presId="urn:microsoft.com/office/officeart/2005/8/layout/matrix1"/>
    <dgm:cxn modelId="{3C2E18F6-35A7-423A-9FA5-5FF572A051E2}" type="presParOf" srcId="{740FEE15-D7D7-4DB6-A580-F96384EFB763}" destId="{A5ABA905-8988-4101-B8D8-94EBC2F22C49}" srcOrd="5" destOrd="0" presId="urn:microsoft.com/office/officeart/2005/8/layout/matrix1"/>
    <dgm:cxn modelId="{405AEF04-4ABF-494B-9678-1969B4919B7D}" type="presParOf" srcId="{740FEE15-D7D7-4DB6-A580-F96384EFB763}" destId="{DE96EC03-196F-4CC3-B702-AB6DEFFBDFAD}" srcOrd="6" destOrd="0" presId="urn:microsoft.com/office/officeart/2005/8/layout/matrix1"/>
    <dgm:cxn modelId="{6C4C4C85-491D-4A78-A384-FB4C2A257570}" type="presParOf" srcId="{740FEE15-D7D7-4DB6-A580-F96384EFB763}" destId="{6FB98131-842A-4D91-8041-272502CE7BB7}" srcOrd="7" destOrd="0" presId="urn:microsoft.com/office/officeart/2005/8/layout/matrix1"/>
    <dgm:cxn modelId="{09E44D2D-772D-4C87-B35A-91132E9C4C03}" type="presParOf" srcId="{9B77D6E8-27EA-4A86-BAF4-C922ECC02210}" destId="{E362D385-04DB-4EA3-8AD6-DCF36A2318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E8819C-0268-4CAB-AB69-0BD66F5570A4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A2D91852-C3DD-48C6-9B0D-003736B6E713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Ενεργειακή αναβάθμιση</a:t>
          </a:r>
        </a:p>
        <a:p>
          <a:pPr algn="ctr"/>
          <a:r>
            <a:rPr lang="el-GR" u="none" dirty="0">
              <a:latin typeface="Arial" panose="020B0604020202020204" pitchFamily="34" charset="0"/>
              <a:cs typeface="Arial" panose="020B0604020202020204" pitchFamily="34" charset="0"/>
            </a:rPr>
            <a:t>ύψους </a:t>
          </a:r>
          <a:r>
            <a:rPr lang="el-GR" b="1" u="none" dirty="0">
              <a:latin typeface="Arial" panose="020B0604020202020204" pitchFamily="34" charset="0"/>
              <a:cs typeface="Arial" panose="020B0604020202020204" pitchFamily="34" charset="0"/>
            </a:rPr>
            <a:t>22.000.000€</a:t>
          </a:r>
          <a:endParaRPr lang="el-GR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E1901-182A-48E8-B581-6F7DE1F3D547}" type="parTrans" cxnId="{89596923-32E8-46D5-A794-E15EB165B17D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B1749-52D0-4A42-9A66-FEB048A41B06}" type="sibTrans" cxnId="{89596923-32E8-46D5-A794-E15EB165B17D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35EB1-E099-47CE-95E1-B3130FC82148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Συντήρηση</a:t>
          </a:r>
          <a:r>
            <a:rPr lang="el-GR" u="none" dirty="0">
              <a:latin typeface="Arial" panose="020B0604020202020204" pitchFamily="34" charset="0"/>
              <a:cs typeface="Arial" panose="020B0604020202020204" pitchFamily="34" charset="0"/>
            </a:rPr>
            <a:t> των αρχιτεκτονικών κατασκευών </a:t>
          </a:r>
          <a:r>
            <a:rPr lang="el-GR" b="0" u="none" dirty="0">
              <a:latin typeface="Arial" panose="020B0604020202020204" pitchFamily="34" charset="0"/>
              <a:cs typeface="Arial" panose="020B0604020202020204" pitchFamily="34" charset="0"/>
            </a:rPr>
            <a:t>Καλατράβα. </a:t>
          </a:r>
          <a:r>
            <a:rPr lang="el-GR" b="1" u="none" dirty="0">
              <a:latin typeface="Arial" panose="020B0604020202020204" pitchFamily="34" charset="0"/>
              <a:cs typeface="Arial" panose="020B0604020202020204" pitchFamily="34" charset="0"/>
            </a:rPr>
            <a:t>Ολοκλήρωση: τέλος του 2024</a:t>
          </a:r>
        </a:p>
      </dgm:t>
    </dgm:pt>
    <dgm:pt modelId="{38E3CAAD-6306-425A-87BE-CB614D55B940}" type="parTrans" cxnId="{62275AB1-75ED-4C19-9E6D-DCE656884FC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8654C-025D-41AC-AB1E-5F6C80648230}" type="sibTrans" cxnId="{62275AB1-75ED-4C19-9E6D-DCE656884FC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753F5-E415-4E9C-B6ED-F7B8BB8646FD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Αναμόρφωση του Περιβάλλοντα Χώρου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Δημιουργία Ολυμπιακού Πάρκου</a:t>
          </a:r>
          <a:endParaRPr lang="el-G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3DEC2-43D0-4727-9C4D-672FE6F57F4D}" type="parTrans" cxnId="{942D1F7E-F767-4C33-A0BF-2B410055AD51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E931A-FFED-401D-9CB5-204170C4352D}" type="sibTrans" cxnId="{942D1F7E-F767-4C33-A0BF-2B410055AD51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35812-B50A-4A7D-B329-CBC18B05A72C}">
      <dgm:prSet phldrT="[Κείμενο]"/>
      <dgm:spPr/>
      <dgm:t>
        <a:bodyPr/>
        <a:lstStyle/>
        <a:p>
          <a:pPr algn="ctr"/>
          <a:r>
            <a:rPr lang="el-GR" u="sng" dirty="0">
              <a:latin typeface="Arial" panose="020B0604020202020204" pitchFamily="34" charset="0"/>
              <a:cs typeface="Arial" panose="020B0604020202020204" pitchFamily="34" charset="0"/>
            </a:rPr>
            <a:t>Στρατηγικός Σχεδιασμός Ανάπτυξης &amp; Βιωσιμότητας </a:t>
          </a:r>
        </a:p>
      </dgm:t>
    </dgm:pt>
    <dgm:pt modelId="{4687A7A7-8347-4607-9460-9A2A647C496F}" type="parTrans" cxnId="{ACDADE98-C2FF-411F-86F2-36601472385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2F9D7-9038-46B2-ADAA-A2EB92E7B573}" type="sibTrans" cxnId="{ACDADE98-C2FF-411F-86F2-366014723850}">
      <dgm:prSet/>
      <dgm:spPr/>
      <dgm:t>
        <a:bodyPr/>
        <a:lstStyle/>
        <a:p>
          <a:pPr algn="ctr"/>
          <a:endParaRPr lang="el-G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438B3-8CAE-42DB-AE39-19950A48F053}" type="pres">
      <dgm:prSet presAssocID="{B2E8819C-0268-4CAB-AB69-0BD66F5570A4}" presName="diagram" presStyleCnt="0">
        <dgm:presLayoutVars>
          <dgm:dir/>
          <dgm:resizeHandles val="exact"/>
        </dgm:presLayoutVars>
      </dgm:prSet>
      <dgm:spPr/>
    </dgm:pt>
    <dgm:pt modelId="{15EC8441-C561-4F52-93B3-0AD12F9B8D4C}" type="pres">
      <dgm:prSet presAssocID="{A2D91852-C3DD-48C6-9B0D-003736B6E713}" presName="node" presStyleLbl="node1" presStyleIdx="0" presStyleCnt="4" custScaleX="41038" custScaleY="53601" custLinFactNeighborX="5886" custLinFactNeighborY="195">
        <dgm:presLayoutVars>
          <dgm:bulletEnabled val="1"/>
        </dgm:presLayoutVars>
      </dgm:prSet>
      <dgm:spPr/>
    </dgm:pt>
    <dgm:pt modelId="{3C1D3373-9892-4A46-9612-021780089FE0}" type="pres">
      <dgm:prSet presAssocID="{C36B1749-52D0-4A42-9A66-FEB048A41B06}" presName="sibTrans" presStyleCnt="0"/>
      <dgm:spPr/>
    </dgm:pt>
    <dgm:pt modelId="{11AD0657-134C-4691-9F49-68A425AEACCD}" type="pres">
      <dgm:prSet presAssocID="{01E35EB1-E099-47CE-95E1-B3130FC82148}" presName="node" presStyleLbl="node1" presStyleIdx="1" presStyleCnt="4" custScaleX="41038" custScaleY="53601" custLinFactNeighborY="148">
        <dgm:presLayoutVars>
          <dgm:bulletEnabled val="1"/>
        </dgm:presLayoutVars>
      </dgm:prSet>
      <dgm:spPr/>
    </dgm:pt>
    <dgm:pt modelId="{27D5D0C0-DE0D-4213-82E7-1440B5B2D920}" type="pres">
      <dgm:prSet presAssocID="{7E88654C-025D-41AC-AB1E-5F6C80648230}" presName="sibTrans" presStyleCnt="0"/>
      <dgm:spPr/>
    </dgm:pt>
    <dgm:pt modelId="{7280A8DB-B780-4197-B7C0-68EF3F079F48}" type="pres">
      <dgm:prSet presAssocID="{8DC753F5-E415-4E9C-B6ED-F7B8BB8646FD}" presName="node" presStyleLbl="node1" presStyleIdx="2" presStyleCnt="4" custScaleX="41038" custScaleY="53601" custLinFactNeighborX="5886" custLinFactNeighborY="-11530">
        <dgm:presLayoutVars>
          <dgm:bulletEnabled val="1"/>
        </dgm:presLayoutVars>
      </dgm:prSet>
      <dgm:spPr/>
    </dgm:pt>
    <dgm:pt modelId="{F7BDAB1B-9162-480A-8BA6-3AFE5ADA1C8C}" type="pres">
      <dgm:prSet presAssocID="{A93E931A-FFED-401D-9CB5-204170C4352D}" presName="sibTrans" presStyleCnt="0"/>
      <dgm:spPr/>
    </dgm:pt>
    <dgm:pt modelId="{5F26EA92-5A56-44C4-8C1B-BE02848D4F00}" type="pres">
      <dgm:prSet presAssocID="{A2E35812-B50A-4A7D-B329-CBC18B05A72C}" presName="node" presStyleLbl="node1" presStyleIdx="3" presStyleCnt="4" custScaleX="41038" custScaleY="53601" custLinFactNeighborY="-11577">
        <dgm:presLayoutVars>
          <dgm:bulletEnabled val="1"/>
        </dgm:presLayoutVars>
      </dgm:prSet>
      <dgm:spPr/>
    </dgm:pt>
  </dgm:ptLst>
  <dgm:cxnLst>
    <dgm:cxn modelId="{4B596614-E313-431E-82BA-199931987BE9}" type="presOf" srcId="{A2E35812-B50A-4A7D-B329-CBC18B05A72C}" destId="{5F26EA92-5A56-44C4-8C1B-BE02848D4F00}" srcOrd="0" destOrd="0" presId="urn:microsoft.com/office/officeart/2005/8/layout/default"/>
    <dgm:cxn modelId="{89596923-32E8-46D5-A794-E15EB165B17D}" srcId="{B2E8819C-0268-4CAB-AB69-0BD66F5570A4}" destId="{A2D91852-C3DD-48C6-9B0D-003736B6E713}" srcOrd="0" destOrd="0" parTransId="{C23E1901-182A-48E8-B581-6F7DE1F3D547}" sibTransId="{C36B1749-52D0-4A42-9A66-FEB048A41B06}"/>
    <dgm:cxn modelId="{A7CB3149-12DA-4541-AFBB-8B1CFFF32A1B}" type="presOf" srcId="{01E35EB1-E099-47CE-95E1-B3130FC82148}" destId="{11AD0657-134C-4691-9F49-68A425AEACCD}" srcOrd="0" destOrd="0" presId="urn:microsoft.com/office/officeart/2005/8/layout/default"/>
    <dgm:cxn modelId="{942D1F7E-F767-4C33-A0BF-2B410055AD51}" srcId="{B2E8819C-0268-4CAB-AB69-0BD66F5570A4}" destId="{8DC753F5-E415-4E9C-B6ED-F7B8BB8646FD}" srcOrd="2" destOrd="0" parTransId="{12F3DEC2-43D0-4727-9C4D-672FE6F57F4D}" sibTransId="{A93E931A-FFED-401D-9CB5-204170C4352D}"/>
    <dgm:cxn modelId="{F8059494-056B-4702-B7C8-7417A6B0E429}" type="presOf" srcId="{A2D91852-C3DD-48C6-9B0D-003736B6E713}" destId="{15EC8441-C561-4F52-93B3-0AD12F9B8D4C}" srcOrd="0" destOrd="0" presId="urn:microsoft.com/office/officeart/2005/8/layout/default"/>
    <dgm:cxn modelId="{ACDADE98-C2FF-411F-86F2-366014723850}" srcId="{B2E8819C-0268-4CAB-AB69-0BD66F5570A4}" destId="{A2E35812-B50A-4A7D-B329-CBC18B05A72C}" srcOrd="3" destOrd="0" parTransId="{4687A7A7-8347-4607-9460-9A2A647C496F}" sibTransId="{02A2F9D7-9038-46B2-ADAA-A2EB92E7B573}"/>
    <dgm:cxn modelId="{94D1BBA6-7701-4162-9899-1B6A430D5DC2}" type="presOf" srcId="{B2E8819C-0268-4CAB-AB69-0BD66F5570A4}" destId="{CAA438B3-8CAE-42DB-AE39-19950A48F053}" srcOrd="0" destOrd="0" presId="urn:microsoft.com/office/officeart/2005/8/layout/default"/>
    <dgm:cxn modelId="{62275AB1-75ED-4C19-9E6D-DCE656884FC0}" srcId="{B2E8819C-0268-4CAB-AB69-0BD66F5570A4}" destId="{01E35EB1-E099-47CE-95E1-B3130FC82148}" srcOrd="1" destOrd="0" parTransId="{38E3CAAD-6306-425A-87BE-CB614D55B940}" sibTransId="{7E88654C-025D-41AC-AB1E-5F6C80648230}"/>
    <dgm:cxn modelId="{3B5862D5-9707-4F39-A3C4-901CA82AD59A}" type="presOf" srcId="{8DC753F5-E415-4E9C-B6ED-F7B8BB8646FD}" destId="{7280A8DB-B780-4197-B7C0-68EF3F079F48}" srcOrd="0" destOrd="0" presId="urn:microsoft.com/office/officeart/2005/8/layout/default"/>
    <dgm:cxn modelId="{14DBA655-22BF-4971-A3F8-012D6ED05576}" type="presParOf" srcId="{CAA438B3-8CAE-42DB-AE39-19950A48F053}" destId="{15EC8441-C561-4F52-93B3-0AD12F9B8D4C}" srcOrd="0" destOrd="0" presId="urn:microsoft.com/office/officeart/2005/8/layout/default"/>
    <dgm:cxn modelId="{AD954DBA-F96C-4460-9CC6-DF8D9AD34818}" type="presParOf" srcId="{CAA438B3-8CAE-42DB-AE39-19950A48F053}" destId="{3C1D3373-9892-4A46-9612-021780089FE0}" srcOrd="1" destOrd="0" presId="urn:microsoft.com/office/officeart/2005/8/layout/default"/>
    <dgm:cxn modelId="{B5E46684-0D6D-47F0-BAFB-175B46E238FE}" type="presParOf" srcId="{CAA438B3-8CAE-42DB-AE39-19950A48F053}" destId="{11AD0657-134C-4691-9F49-68A425AEACCD}" srcOrd="2" destOrd="0" presId="urn:microsoft.com/office/officeart/2005/8/layout/default"/>
    <dgm:cxn modelId="{8DE67B96-14D1-470F-8F11-330CCA5F5683}" type="presParOf" srcId="{CAA438B3-8CAE-42DB-AE39-19950A48F053}" destId="{27D5D0C0-DE0D-4213-82E7-1440B5B2D920}" srcOrd="3" destOrd="0" presId="urn:microsoft.com/office/officeart/2005/8/layout/default"/>
    <dgm:cxn modelId="{D22F8ED8-E42B-49BE-8994-B2F1009FD535}" type="presParOf" srcId="{CAA438B3-8CAE-42DB-AE39-19950A48F053}" destId="{7280A8DB-B780-4197-B7C0-68EF3F079F48}" srcOrd="4" destOrd="0" presId="urn:microsoft.com/office/officeart/2005/8/layout/default"/>
    <dgm:cxn modelId="{66183C86-8703-46B0-91F5-DB2D4C071A11}" type="presParOf" srcId="{CAA438B3-8CAE-42DB-AE39-19950A48F053}" destId="{F7BDAB1B-9162-480A-8BA6-3AFE5ADA1C8C}" srcOrd="5" destOrd="0" presId="urn:microsoft.com/office/officeart/2005/8/layout/default"/>
    <dgm:cxn modelId="{51D96705-EE80-4A7F-A8EC-C16D33337DD8}" type="presParOf" srcId="{CAA438B3-8CAE-42DB-AE39-19950A48F053}" destId="{5F26EA92-5A56-44C4-8C1B-BE02848D4F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Αλλαγή 5 ταρτάν στο Κεντρικό Στάδιο και στα Προπονητήρια του στίβου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υνεργασία με Περιφέρεια Αττικής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6.000.000€</a:t>
          </a: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BACC9-79AD-49A8-AFDC-4CBB1F03ADF6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Νέο κλειστό γυμναστήριο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προϋπολογισμού 7.000.000€ (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Εθνικό Πρόγραμμα Ανάπτυξης - Υφυπουργείο Αθλητισμού)</a:t>
          </a:r>
          <a:endParaRPr lang="el-GR" sz="16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3C1C7-EAE0-42FE-A229-645C86BFB975}" type="par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D5E2B-D9EA-41C2-9D42-1DADF2D9F5FD}" type="sibTrans" cxnId="{37B00995-CC97-458D-8213-B3B4C8E9CF43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E4E0A-0943-4F7D-B041-4CA63AB5975C}">
      <dgm:prSet phldrT="[Κείμενο]"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Νέα αίθουσα προπονήσεων και πολυχώρου στην αίθουσα Κασιμάτη</a:t>
          </a:r>
        </a:p>
      </dgm:t>
    </dgm:pt>
    <dgm:pt modelId="{BE91AF2A-C212-458B-AC99-7891E48912AB}" type="par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133D9-980A-4999-B81F-3C1F4929DDF8}" type="sibTrans" cxnId="{5DCD0E4F-6EF0-4704-9B01-EB4EEEA6FB44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4BAC-FE75-4220-A269-2A16A77A23BB}">
      <dgm:prSet custT="1"/>
      <dgm:spPr/>
      <dgm:t>
        <a:bodyPr/>
        <a:lstStyle/>
        <a:p>
          <a:r>
            <a:rPr lang="en-US" sz="1600" b="1" u="none" dirty="0">
              <a:latin typeface="Arial" panose="020B0604020202020204" pitchFamily="34" charset="0"/>
              <a:cs typeface="Arial" panose="020B0604020202020204" pitchFamily="34" charset="0"/>
            </a:rPr>
            <a:t>Smart OAKA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Ψηφιακή αναβάθμιση του συγκροτήματος σε συνεργασία με το Υπουργείο Ψηφιακής Διακυβέρνησης</a:t>
          </a:r>
        </a:p>
      </dgm:t>
    </dgm:pt>
    <dgm:pt modelId="{E31F7F39-E8D5-4ED8-AA34-32A65DCF4E93}" type="parTrans" cxnId="{78435D88-792D-4B8D-8A0E-20D35D12D80D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09718-FFBB-46B1-B35D-F26A874F4350}" type="sibTrans" cxnId="{78435D88-792D-4B8D-8A0E-20D35D12D80D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7ADDC-FAC2-4443-A491-8D3EDEE70D87}">
      <dgm:prSet custT="1"/>
      <dgm:spPr/>
      <dgm:t>
        <a:bodyPr/>
        <a:lstStyle/>
        <a:p>
          <a:r>
            <a:rPr lang="el-GR" sz="1600" b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Παραχώρηση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του κλειστού γυμναστηρίου καλαθοσφαίρισης στην ΚΑΕ Παναθηναϊκός (σε εξέλιξη)</a:t>
          </a:r>
          <a:endParaRPr lang="el-GR" sz="1600" b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F7BD608-F030-4BCE-92D9-2A35B80D14EC}" type="parTrans" cxnId="{67A50E5A-5349-4E53-A79B-C37C7C2AB21F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9C400-9345-4517-8490-FDA4E323ABB6}" type="sibTrans" cxnId="{67A50E5A-5349-4E53-A79B-C37C7C2AB21F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Κατασκευή 3 τοίχων αναρρίχησης ολυμπιακών προδιαγραφών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προϋπολογισμού 1.000.000€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b="0" u="none" dirty="0">
              <a:latin typeface="Arial" panose="020B0604020202020204" pitchFamily="34" charset="0"/>
              <a:cs typeface="Arial" panose="020B0604020202020204" pitchFamily="34" charset="0"/>
            </a:rPr>
            <a:t>Υλοποίηση </a:t>
          </a:r>
          <a:r>
            <a:rPr lang="el-GR" sz="1600" b="1" u="none" dirty="0">
              <a:latin typeface="Arial" panose="020B0604020202020204" pitchFamily="34" charset="0"/>
              <a:cs typeface="Arial" panose="020B0604020202020204" pitchFamily="34" charset="0"/>
            </a:rPr>
            <a:t>εντός 9 μηνών</a:t>
          </a: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6"/>
      <dgm:spPr/>
    </dgm:pt>
    <dgm:pt modelId="{1C7463C3-3C7A-4AEF-BD4E-E3A34F8A7B19}" type="pres">
      <dgm:prSet presAssocID="{FAA25915-662D-4188-9939-0AB7C581A31B}" presName="parentText" presStyleLbl="node1" presStyleIdx="0" presStyleCnt="6" custScaleX="144694" custScaleY="334239" custLinFactX="7573" custLinFactNeighborX="100000" custLinFactNeighborY="-6668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6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6"/>
      <dgm:spPr/>
    </dgm:pt>
    <dgm:pt modelId="{AE1998E5-2E73-464B-A8BA-64134CD7BEDC}" type="pres">
      <dgm:prSet presAssocID="{A3FA4B7F-6D64-49A4-AC3F-76148FDB028F}" presName="parentText" presStyleLbl="node1" presStyleIdx="1" presStyleCnt="6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6">
        <dgm:presLayoutVars>
          <dgm:bulletEnabled val="1"/>
        </dgm:presLayoutVars>
      </dgm:prSet>
      <dgm:spPr/>
    </dgm:pt>
    <dgm:pt modelId="{49A88724-14D9-4376-B3EB-0F9E795F06CE}" type="pres">
      <dgm:prSet presAssocID="{0FCD9055-50AD-44D9-AB72-3750F8E2A8AE}" presName="spaceBetweenRectangles" presStyleCnt="0"/>
      <dgm:spPr/>
    </dgm:pt>
    <dgm:pt modelId="{A6CDF37A-22F4-491D-94E0-942FD9B47B3D}" type="pres">
      <dgm:prSet presAssocID="{779BACC9-79AD-49A8-AFDC-4CBB1F03ADF6}" presName="parentLin" presStyleCnt="0"/>
      <dgm:spPr/>
    </dgm:pt>
    <dgm:pt modelId="{9D0FB4CE-DA16-4CC0-BFE0-6B2C422E28B0}" type="pres">
      <dgm:prSet presAssocID="{779BACC9-79AD-49A8-AFDC-4CBB1F03ADF6}" presName="parentLeftMargin" presStyleLbl="node1" presStyleIdx="1" presStyleCnt="6"/>
      <dgm:spPr/>
    </dgm:pt>
    <dgm:pt modelId="{86379ABB-9CDC-4B60-9A36-5ACB34AEC00D}" type="pres">
      <dgm:prSet presAssocID="{779BACC9-79AD-49A8-AFDC-4CBB1F03ADF6}" presName="parentText" presStyleLbl="node1" presStyleIdx="2" presStyleCnt="6" custScaleX="144694" custScaleY="334239">
        <dgm:presLayoutVars>
          <dgm:chMax val="0"/>
          <dgm:bulletEnabled val="1"/>
        </dgm:presLayoutVars>
      </dgm:prSet>
      <dgm:spPr/>
    </dgm:pt>
    <dgm:pt modelId="{92533A66-CD60-4809-B834-069885743726}" type="pres">
      <dgm:prSet presAssocID="{779BACC9-79AD-49A8-AFDC-4CBB1F03ADF6}" presName="negativeSpace" presStyleCnt="0"/>
      <dgm:spPr/>
    </dgm:pt>
    <dgm:pt modelId="{BD107130-C5F0-4B4A-BF83-77FE3A7F44B9}" type="pres">
      <dgm:prSet presAssocID="{779BACC9-79AD-49A8-AFDC-4CBB1F03ADF6}" presName="childText" presStyleLbl="conFgAcc1" presStyleIdx="2" presStyleCnt="6">
        <dgm:presLayoutVars>
          <dgm:bulletEnabled val="1"/>
        </dgm:presLayoutVars>
      </dgm:prSet>
      <dgm:spPr/>
    </dgm:pt>
    <dgm:pt modelId="{01624D24-9995-4E57-8753-6E65CB68E74D}" type="pres">
      <dgm:prSet presAssocID="{241D5E2B-D9EA-41C2-9D42-1DADF2D9F5FD}" presName="spaceBetweenRectangles" presStyleCnt="0"/>
      <dgm:spPr/>
    </dgm:pt>
    <dgm:pt modelId="{671B62E4-236B-43A1-A338-309038495572}" type="pres">
      <dgm:prSet presAssocID="{164E4E0A-0943-4F7D-B041-4CA63AB5975C}" presName="parentLin" presStyleCnt="0"/>
      <dgm:spPr/>
    </dgm:pt>
    <dgm:pt modelId="{3711A0A0-0C98-4788-97C0-73EBEFA4A0C2}" type="pres">
      <dgm:prSet presAssocID="{164E4E0A-0943-4F7D-B041-4CA63AB5975C}" presName="parentLeftMargin" presStyleLbl="node1" presStyleIdx="2" presStyleCnt="6"/>
      <dgm:spPr/>
    </dgm:pt>
    <dgm:pt modelId="{E6C4B72F-F881-4BE0-B0AC-4734775BB627}" type="pres">
      <dgm:prSet presAssocID="{164E4E0A-0943-4F7D-B041-4CA63AB5975C}" presName="parentText" presStyleLbl="node1" presStyleIdx="3" presStyleCnt="6" custScaleX="144694" custScaleY="334239">
        <dgm:presLayoutVars>
          <dgm:chMax val="0"/>
          <dgm:bulletEnabled val="1"/>
        </dgm:presLayoutVars>
      </dgm:prSet>
      <dgm:spPr/>
    </dgm:pt>
    <dgm:pt modelId="{688FEB75-980C-4365-8B1D-389ED29839F9}" type="pres">
      <dgm:prSet presAssocID="{164E4E0A-0943-4F7D-B041-4CA63AB5975C}" presName="negativeSpace" presStyleCnt="0"/>
      <dgm:spPr/>
    </dgm:pt>
    <dgm:pt modelId="{825D981E-5734-4AD9-8A52-A39B2AB7A9CB}" type="pres">
      <dgm:prSet presAssocID="{164E4E0A-0943-4F7D-B041-4CA63AB5975C}" presName="childText" presStyleLbl="conFgAcc1" presStyleIdx="3" presStyleCnt="6">
        <dgm:presLayoutVars>
          <dgm:bulletEnabled val="1"/>
        </dgm:presLayoutVars>
      </dgm:prSet>
      <dgm:spPr/>
    </dgm:pt>
    <dgm:pt modelId="{823BE0C4-1D2B-442F-8945-524C24109E3E}" type="pres">
      <dgm:prSet presAssocID="{1ED133D9-980A-4999-B81F-3C1F4929DDF8}" presName="spaceBetweenRectangles" presStyleCnt="0"/>
      <dgm:spPr/>
    </dgm:pt>
    <dgm:pt modelId="{101C3128-422A-4D9C-B295-23AD7747149A}" type="pres">
      <dgm:prSet presAssocID="{58C7ADDC-FAC2-4443-A491-8D3EDEE70D87}" presName="parentLin" presStyleCnt="0"/>
      <dgm:spPr/>
    </dgm:pt>
    <dgm:pt modelId="{76122FC1-8069-4F28-B253-CB99F062041C}" type="pres">
      <dgm:prSet presAssocID="{58C7ADDC-FAC2-4443-A491-8D3EDEE70D87}" presName="parentLeftMargin" presStyleLbl="node1" presStyleIdx="3" presStyleCnt="6"/>
      <dgm:spPr/>
    </dgm:pt>
    <dgm:pt modelId="{5EC0EF1F-D67A-49EB-9264-AE81AA76C3EB}" type="pres">
      <dgm:prSet presAssocID="{58C7ADDC-FAC2-4443-A491-8D3EDEE70D87}" presName="parentText" presStyleLbl="node1" presStyleIdx="4" presStyleCnt="6" custScaleX="144694" custScaleY="334239">
        <dgm:presLayoutVars>
          <dgm:chMax val="0"/>
          <dgm:bulletEnabled val="1"/>
        </dgm:presLayoutVars>
      </dgm:prSet>
      <dgm:spPr>
        <a:xfrm>
          <a:off x="382190" y="3069992"/>
          <a:ext cx="7742096" cy="592004"/>
        </a:xfrm>
        <a:prstGeom prst="roundRect">
          <a:avLst/>
        </a:prstGeom>
      </dgm:spPr>
    </dgm:pt>
    <dgm:pt modelId="{D8A8DDC2-C007-4EF9-8A57-5CE6D8B22FE5}" type="pres">
      <dgm:prSet presAssocID="{58C7ADDC-FAC2-4443-A491-8D3EDEE70D87}" presName="negativeSpace" presStyleCnt="0"/>
      <dgm:spPr/>
    </dgm:pt>
    <dgm:pt modelId="{344B9338-2A62-4547-B84B-A1CECA5F791F}" type="pres">
      <dgm:prSet presAssocID="{58C7ADDC-FAC2-4443-A491-8D3EDEE70D87}" presName="childText" presStyleLbl="conFgAcc1" presStyleIdx="4" presStyleCnt="6">
        <dgm:presLayoutVars>
          <dgm:bulletEnabled val="1"/>
        </dgm:presLayoutVars>
      </dgm:prSet>
      <dgm:spPr/>
    </dgm:pt>
    <dgm:pt modelId="{87DDD086-24E9-4D2A-8FAA-D7378E035AAA}" type="pres">
      <dgm:prSet presAssocID="{AD79C400-9345-4517-8490-FDA4E323ABB6}" presName="spaceBetweenRectangles" presStyleCnt="0"/>
      <dgm:spPr/>
    </dgm:pt>
    <dgm:pt modelId="{08854652-FCCE-49DB-92F4-6CCB9172F847}" type="pres">
      <dgm:prSet presAssocID="{512A4BAC-FE75-4220-A269-2A16A77A23BB}" presName="parentLin" presStyleCnt="0"/>
      <dgm:spPr/>
    </dgm:pt>
    <dgm:pt modelId="{5A657655-2C79-4AC0-A933-607ECCAA8AEF}" type="pres">
      <dgm:prSet presAssocID="{512A4BAC-FE75-4220-A269-2A16A77A23BB}" presName="parentLeftMargin" presStyleLbl="node1" presStyleIdx="4" presStyleCnt="6"/>
      <dgm:spPr/>
    </dgm:pt>
    <dgm:pt modelId="{F04E76B2-078D-425C-A901-13C100176DD6}" type="pres">
      <dgm:prSet presAssocID="{512A4BAC-FE75-4220-A269-2A16A77A23BB}" presName="parentText" presStyleLbl="node1" presStyleIdx="5" presStyleCnt="6" custScaleX="144694" custScaleY="334239">
        <dgm:presLayoutVars>
          <dgm:chMax val="0"/>
          <dgm:bulletEnabled val="1"/>
        </dgm:presLayoutVars>
      </dgm:prSet>
      <dgm:spPr/>
    </dgm:pt>
    <dgm:pt modelId="{C1F3DA93-D440-4B5E-8B51-1092794290A8}" type="pres">
      <dgm:prSet presAssocID="{512A4BAC-FE75-4220-A269-2A16A77A23BB}" presName="negativeSpace" presStyleCnt="0"/>
      <dgm:spPr/>
    </dgm:pt>
    <dgm:pt modelId="{931311E2-3111-42CC-B9B4-9B2D1A16EE86}" type="pres">
      <dgm:prSet presAssocID="{512A4BAC-FE75-4220-A269-2A16A77A23B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CC9AA0A-BE3C-49F4-8ABF-D9F1DB492A9C}" type="presOf" srcId="{779BACC9-79AD-49A8-AFDC-4CBB1F03ADF6}" destId="{9D0FB4CE-DA16-4CC0-BFE0-6B2C422E28B0}" srcOrd="0" destOrd="0" presId="urn:microsoft.com/office/officeart/2005/8/layout/list1"/>
    <dgm:cxn modelId="{961A450B-51A1-4E4F-9706-EF0DF7B7F84D}" type="presOf" srcId="{164E4E0A-0943-4F7D-B041-4CA63AB5975C}" destId="{E6C4B72F-F881-4BE0-B0AC-4734775BB627}" srcOrd="1" destOrd="0" presId="urn:microsoft.com/office/officeart/2005/8/layout/list1"/>
    <dgm:cxn modelId="{048F700C-2AFF-41DC-93B3-337B3AB98EF5}" type="presOf" srcId="{164E4E0A-0943-4F7D-B041-4CA63AB5975C}" destId="{3711A0A0-0C98-4788-97C0-73EBEFA4A0C2}" srcOrd="0" destOrd="0" presId="urn:microsoft.com/office/officeart/2005/8/layout/list1"/>
    <dgm:cxn modelId="{935B2C15-F272-4BAA-9351-135712E2E8F9}" type="presOf" srcId="{58C7ADDC-FAC2-4443-A491-8D3EDEE70D87}" destId="{76122FC1-8069-4F28-B253-CB99F062041C}" srcOrd="0" destOrd="0" presId="urn:microsoft.com/office/officeart/2005/8/layout/list1"/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C781D05D-95D4-4090-B9AF-604B77DBC0B7}" type="presOf" srcId="{512A4BAC-FE75-4220-A269-2A16A77A23BB}" destId="{F04E76B2-078D-425C-A901-13C100176DD6}" srcOrd="1" destOrd="0" presId="urn:microsoft.com/office/officeart/2005/8/layout/list1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5DCD0E4F-6EF0-4704-9B01-EB4EEEA6FB44}" srcId="{EB47ED1E-5CC8-4229-A333-B10E93ACA1EA}" destId="{164E4E0A-0943-4F7D-B041-4CA63AB5975C}" srcOrd="3" destOrd="0" parTransId="{BE91AF2A-C212-458B-AC99-7891E48912AB}" sibTransId="{1ED133D9-980A-4999-B81F-3C1F4929DDF8}"/>
    <dgm:cxn modelId="{67A50E5A-5349-4E53-A79B-C37C7C2AB21F}" srcId="{EB47ED1E-5CC8-4229-A333-B10E93ACA1EA}" destId="{58C7ADDC-FAC2-4443-A491-8D3EDEE70D87}" srcOrd="4" destOrd="0" parTransId="{CF7BD608-F030-4BCE-92D9-2A35B80D14EC}" sibTransId="{AD79C400-9345-4517-8490-FDA4E323ABB6}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8435D88-792D-4B8D-8A0E-20D35D12D80D}" srcId="{EB47ED1E-5CC8-4229-A333-B10E93ACA1EA}" destId="{512A4BAC-FE75-4220-A269-2A16A77A23BB}" srcOrd="5" destOrd="0" parTransId="{E31F7F39-E8D5-4ED8-AA34-32A65DCF4E93}" sibTransId="{95209718-FFBB-46B1-B35D-F26A874F4350}"/>
    <dgm:cxn modelId="{EF8CC990-909B-4A3A-BEFB-4E3FC460BDFB}" type="presOf" srcId="{512A4BAC-FE75-4220-A269-2A16A77A23BB}" destId="{5A657655-2C79-4AC0-A933-607ECCAA8AEF}" srcOrd="0" destOrd="0" presId="urn:microsoft.com/office/officeart/2005/8/layout/list1"/>
    <dgm:cxn modelId="{37B00995-CC97-458D-8213-B3B4C8E9CF43}" srcId="{EB47ED1E-5CC8-4229-A333-B10E93ACA1EA}" destId="{779BACC9-79AD-49A8-AFDC-4CBB1F03ADF6}" srcOrd="2" destOrd="0" parTransId="{9A83C1C7-EAE0-42FE-A229-645C86BFB975}" sibTransId="{241D5E2B-D9EA-41C2-9D42-1DADF2D9F5FD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C2604FB7-5A8A-4AB8-A7A4-A29B62502EEE}" type="presOf" srcId="{58C7ADDC-FAC2-4443-A491-8D3EDEE70D87}" destId="{5EC0EF1F-D67A-49EB-9264-AE81AA76C3EB}" srcOrd="1" destOrd="0" presId="urn:microsoft.com/office/officeart/2005/8/layout/list1"/>
    <dgm:cxn modelId="{169E50C2-F414-4380-BF81-77934FC1F1B8}" type="presOf" srcId="{779BACC9-79AD-49A8-AFDC-4CBB1F03ADF6}" destId="{86379ABB-9CDC-4B60-9A36-5ACB34AEC00D}" srcOrd="1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  <dgm:cxn modelId="{0F6EC3CD-E9DB-4DFE-BB02-E6DBFE7661CC}" type="presParOf" srcId="{5628400C-6C22-44E0-B683-78F1010ADA9B}" destId="{49A88724-14D9-4376-B3EB-0F9E795F06CE}" srcOrd="7" destOrd="0" presId="urn:microsoft.com/office/officeart/2005/8/layout/list1"/>
    <dgm:cxn modelId="{A6402CD8-795A-4C96-8695-DA1FFE67661C}" type="presParOf" srcId="{5628400C-6C22-44E0-B683-78F1010ADA9B}" destId="{A6CDF37A-22F4-491D-94E0-942FD9B47B3D}" srcOrd="8" destOrd="0" presId="urn:microsoft.com/office/officeart/2005/8/layout/list1"/>
    <dgm:cxn modelId="{558617B5-FF03-4648-BF60-B82E704AE472}" type="presParOf" srcId="{A6CDF37A-22F4-491D-94E0-942FD9B47B3D}" destId="{9D0FB4CE-DA16-4CC0-BFE0-6B2C422E28B0}" srcOrd="0" destOrd="0" presId="urn:microsoft.com/office/officeart/2005/8/layout/list1"/>
    <dgm:cxn modelId="{D13BE6AA-9AC8-43CA-B5C4-E277844D103E}" type="presParOf" srcId="{A6CDF37A-22F4-491D-94E0-942FD9B47B3D}" destId="{86379ABB-9CDC-4B60-9A36-5ACB34AEC00D}" srcOrd="1" destOrd="0" presId="urn:microsoft.com/office/officeart/2005/8/layout/list1"/>
    <dgm:cxn modelId="{FE1D2B01-0BE3-4103-8883-403B84102707}" type="presParOf" srcId="{5628400C-6C22-44E0-B683-78F1010ADA9B}" destId="{92533A66-CD60-4809-B834-069885743726}" srcOrd="9" destOrd="0" presId="urn:microsoft.com/office/officeart/2005/8/layout/list1"/>
    <dgm:cxn modelId="{DFCEC6EF-5D2F-43BA-B2B6-4C55078EBB27}" type="presParOf" srcId="{5628400C-6C22-44E0-B683-78F1010ADA9B}" destId="{BD107130-C5F0-4B4A-BF83-77FE3A7F44B9}" srcOrd="10" destOrd="0" presId="urn:microsoft.com/office/officeart/2005/8/layout/list1"/>
    <dgm:cxn modelId="{03A30C60-126D-4AF9-A506-05978F24BC19}" type="presParOf" srcId="{5628400C-6C22-44E0-B683-78F1010ADA9B}" destId="{01624D24-9995-4E57-8753-6E65CB68E74D}" srcOrd="11" destOrd="0" presId="urn:microsoft.com/office/officeart/2005/8/layout/list1"/>
    <dgm:cxn modelId="{1F7A43FE-35EC-4A24-914B-1C86F600DF36}" type="presParOf" srcId="{5628400C-6C22-44E0-B683-78F1010ADA9B}" destId="{671B62E4-236B-43A1-A338-309038495572}" srcOrd="12" destOrd="0" presId="urn:microsoft.com/office/officeart/2005/8/layout/list1"/>
    <dgm:cxn modelId="{F1C1E46F-A980-4D60-AE1A-64FE31B17B03}" type="presParOf" srcId="{671B62E4-236B-43A1-A338-309038495572}" destId="{3711A0A0-0C98-4788-97C0-73EBEFA4A0C2}" srcOrd="0" destOrd="0" presId="urn:microsoft.com/office/officeart/2005/8/layout/list1"/>
    <dgm:cxn modelId="{0E4FE66C-7057-462C-8400-A15467B28C5C}" type="presParOf" srcId="{671B62E4-236B-43A1-A338-309038495572}" destId="{E6C4B72F-F881-4BE0-B0AC-4734775BB627}" srcOrd="1" destOrd="0" presId="urn:microsoft.com/office/officeart/2005/8/layout/list1"/>
    <dgm:cxn modelId="{262F76B4-D602-4AED-8C9E-23F9BD62D31F}" type="presParOf" srcId="{5628400C-6C22-44E0-B683-78F1010ADA9B}" destId="{688FEB75-980C-4365-8B1D-389ED29839F9}" srcOrd="13" destOrd="0" presId="urn:microsoft.com/office/officeart/2005/8/layout/list1"/>
    <dgm:cxn modelId="{7FD72CA0-933D-41F4-9B9B-BF713404A7B6}" type="presParOf" srcId="{5628400C-6C22-44E0-B683-78F1010ADA9B}" destId="{825D981E-5734-4AD9-8A52-A39B2AB7A9CB}" srcOrd="14" destOrd="0" presId="urn:microsoft.com/office/officeart/2005/8/layout/list1"/>
    <dgm:cxn modelId="{543F5D67-33CC-45EE-A610-3B4B6F88A30B}" type="presParOf" srcId="{5628400C-6C22-44E0-B683-78F1010ADA9B}" destId="{823BE0C4-1D2B-442F-8945-524C24109E3E}" srcOrd="15" destOrd="0" presId="urn:microsoft.com/office/officeart/2005/8/layout/list1"/>
    <dgm:cxn modelId="{15B39297-0ED3-403C-B37B-234DC32C40D4}" type="presParOf" srcId="{5628400C-6C22-44E0-B683-78F1010ADA9B}" destId="{101C3128-422A-4D9C-B295-23AD7747149A}" srcOrd="16" destOrd="0" presId="urn:microsoft.com/office/officeart/2005/8/layout/list1"/>
    <dgm:cxn modelId="{7E4D1C1F-61D9-43BE-806D-4D4A5228717E}" type="presParOf" srcId="{101C3128-422A-4D9C-B295-23AD7747149A}" destId="{76122FC1-8069-4F28-B253-CB99F062041C}" srcOrd="0" destOrd="0" presId="urn:microsoft.com/office/officeart/2005/8/layout/list1"/>
    <dgm:cxn modelId="{4125578E-08B4-4F44-9A9B-41C8206160FF}" type="presParOf" srcId="{101C3128-422A-4D9C-B295-23AD7747149A}" destId="{5EC0EF1F-D67A-49EB-9264-AE81AA76C3EB}" srcOrd="1" destOrd="0" presId="urn:microsoft.com/office/officeart/2005/8/layout/list1"/>
    <dgm:cxn modelId="{8D6900A3-01F9-4536-AA2E-E88BA82305C6}" type="presParOf" srcId="{5628400C-6C22-44E0-B683-78F1010ADA9B}" destId="{D8A8DDC2-C007-4EF9-8A57-5CE6D8B22FE5}" srcOrd="17" destOrd="0" presId="urn:microsoft.com/office/officeart/2005/8/layout/list1"/>
    <dgm:cxn modelId="{CB0338D7-833F-4A11-BA95-23CE22D47BD5}" type="presParOf" srcId="{5628400C-6C22-44E0-B683-78F1010ADA9B}" destId="{344B9338-2A62-4547-B84B-A1CECA5F791F}" srcOrd="18" destOrd="0" presId="urn:microsoft.com/office/officeart/2005/8/layout/list1"/>
    <dgm:cxn modelId="{245773DC-6151-4D02-B561-D8313C21E727}" type="presParOf" srcId="{5628400C-6C22-44E0-B683-78F1010ADA9B}" destId="{87DDD086-24E9-4D2A-8FAA-D7378E035AAA}" srcOrd="19" destOrd="0" presId="urn:microsoft.com/office/officeart/2005/8/layout/list1"/>
    <dgm:cxn modelId="{38066A7C-AF2A-4490-AE1C-EFF4F785E975}" type="presParOf" srcId="{5628400C-6C22-44E0-B683-78F1010ADA9B}" destId="{08854652-FCCE-49DB-92F4-6CCB9172F847}" srcOrd="20" destOrd="0" presId="urn:microsoft.com/office/officeart/2005/8/layout/list1"/>
    <dgm:cxn modelId="{20E47485-3B31-46D4-91C4-DC5D05416102}" type="presParOf" srcId="{08854652-FCCE-49DB-92F4-6CCB9172F847}" destId="{5A657655-2C79-4AC0-A933-607ECCAA8AEF}" srcOrd="0" destOrd="0" presId="urn:microsoft.com/office/officeart/2005/8/layout/list1"/>
    <dgm:cxn modelId="{DF884EC5-72DC-4BA0-990E-76056037D5AA}" type="presParOf" srcId="{08854652-FCCE-49DB-92F4-6CCB9172F847}" destId="{F04E76B2-078D-425C-A901-13C100176DD6}" srcOrd="1" destOrd="0" presId="urn:microsoft.com/office/officeart/2005/8/layout/list1"/>
    <dgm:cxn modelId="{FE4FF6C0-B150-427C-B702-6484E4D17DFC}" type="presParOf" srcId="{5628400C-6C22-44E0-B683-78F1010ADA9B}" destId="{C1F3DA93-D440-4B5E-8B51-1092794290A8}" srcOrd="21" destOrd="0" presId="urn:microsoft.com/office/officeart/2005/8/layout/list1"/>
    <dgm:cxn modelId="{05E233E5-8387-446A-BB3E-BA46FE613014}" type="presParOf" srcId="{5628400C-6C22-44E0-B683-78F1010ADA9B}" destId="{931311E2-3111-42CC-B9B4-9B2D1A16EE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47ED1E-5CC8-4229-A333-B10E93ACA1E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FAA25915-662D-4188-9939-0AB7C581A31B}">
      <dgm:prSet phldrT="[Κείμενο]" custT="1"/>
      <dgm:spPr/>
      <dgm:t>
        <a:bodyPr/>
        <a:lstStyle/>
        <a:p>
          <a:r>
            <a:rPr lang="el-GR" sz="1800" b="0" u="none" dirty="0">
              <a:latin typeface="Arial" panose="020B0604020202020204" pitchFamily="34" charset="0"/>
              <a:cs typeface="Arial" panose="020B0604020202020204" pitchFamily="34" charset="0"/>
            </a:rPr>
            <a:t>Πλήρης ανακαίνιση του προπονητηρίου της Άρσης Βαρών </a:t>
          </a:r>
          <a:r>
            <a:rPr lang="el-GR" sz="1800" b="0" u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Υλοποίηση εντός Α’ τριμήνου 2023</a:t>
          </a:r>
          <a:endParaRPr lang="el-GR" sz="18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090ED-4642-4C04-9738-851AC7F83B5E}" type="par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AF7B-DDD3-4838-8AA1-29D34C97F083}" type="sibTrans" cxnId="{85633786-CA07-45D0-A466-A3D4534BCF0B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4B7F-6D64-49A4-AC3F-76148FDB028F}">
      <dgm:prSet custT="1"/>
      <dgm:spPr/>
      <dgm:t>
        <a:bodyPr/>
        <a:lstStyle/>
        <a:p>
          <a:r>
            <a:rPr lang="el-GR" sz="1800" b="0" u="none" dirty="0">
              <a:latin typeface="Arial" panose="020B0604020202020204" pitchFamily="34" charset="0"/>
              <a:cs typeface="Arial" panose="020B0604020202020204" pitchFamily="34" charset="0"/>
            </a:rPr>
            <a:t>Ανακατασκευή των 5 κτιρίων - ξενώνων που σήμερα χρησιμοποιούν μη αθλητικοί φορείς και απόδοσή τους στην αθλητική οικογένεια!</a:t>
          </a:r>
        </a:p>
      </dgm:t>
    </dgm:pt>
    <dgm:pt modelId="{40E38243-EE37-49FD-A964-2438C90D9A98}" type="par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9055-50AD-44D9-AB72-3750F8E2A8AE}" type="sibTrans" cxnId="{38C99B5C-2224-4B2C-B07D-DE4255D3BF61}">
      <dgm:prSet/>
      <dgm:spPr/>
      <dgm:t>
        <a:bodyPr/>
        <a:lstStyle/>
        <a:p>
          <a:endParaRPr lang="el-GR" sz="1600" b="0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8400C-6C22-44E0-B683-78F1010ADA9B}" type="pres">
      <dgm:prSet presAssocID="{EB47ED1E-5CC8-4229-A333-B10E93ACA1EA}" presName="linear" presStyleCnt="0">
        <dgm:presLayoutVars>
          <dgm:dir/>
          <dgm:animLvl val="lvl"/>
          <dgm:resizeHandles val="exact"/>
        </dgm:presLayoutVars>
      </dgm:prSet>
      <dgm:spPr/>
    </dgm:pt>
    <dgm:pt modelId="{8D2AFC99-75EF-4B9A-88AC-B717BBE73961}" type="pres">
      <dgm:prSet presAssocID="{FAA25915-662D-4188-9939-0AB7C581A31B}" presName="parentLin" presStyleCnt="0"/>
      <dgm:spPr/>
    </dgm:pt>
    <dgm:pt modelId="{9528128C-49AA-41F3-90FB-484F6E0B1243}" type="pres">
      <dgm:prSet presAssocID="{FAA25915-662D-4188-9939-0AB7C581A31B}" presName="parentLeftMargin" presStyleLbl="node1" presStyleIdx="0" presStyleCnt="2"/>
      <dgm:spPr/>
    </dgm:pt>
    <dgm:pt modelId="{1C7463C3-3C7A-4AEF-BD4E-E3A34F8A7B19}" type="pres">
      <dgm:prSet presAssocID="{FAA25915-662D-4188-9939-0AB7C581A31B}" presName="parentText" presStyleLbl="node1" presStyleIdx="0" presStyleCnt="2" custScaleX="144694" custScaleY="334239" custLinFactNeighborX="75284" custLinFactNeighborY="-56716">
        <dgm:presLayoutVars>
          <dgm:chMax val="0"/>
          <dgm:bulletEnabled val="1"/>
        </dgm:presLayoutVars>
      </dgm:prSet>
      <dgm:spPr/>
    </dgm:pt>
    <dgm:pt modelId="{FC8C6CB0-8335-4481-AFBF-F5EB05BF0A52}" type="pres">
      <dgm:prSet presAssocID="{FAA25915-662D-4188-9939-0AB7C581A31B}" presName="negativeSpace" presStyleCnt="0"/>
      <dgm:spPr/>
    </dgm:pt>
    <dgm:pt modelId="{1B364A92-C09A-4FFF-AE22-0A18CD176B79}" type="pres">
      <dgm:prSet presAssocID="{FAA25915-662D-4188-9939-0AB7C581A31B}" presName="childText" presStyleLbl="conFgAcc1" presStyleIdx="0" presStyleCnt="2">
        <dgm:presLayoutVars>
          <dgm:bulletEnabled val="1"/>
        </dgm:presLayoutVars>
      </dgm:prSet>
      <dgm:spPr/>
    </dgm:pt>
    <dgm:pt modelId="{924F1F33-3981-47ED-96A1-B0EB1FDEEE29}" type="pres">
      <dgm:prSet presAssocID="{F7B8AF7B-DDD3-4838-8AA1-29D34C97F083}" presName="spaceBetweenRectangles" presStyleCnt="0"/>
      <dgm:spPr/>
    </dgm:pt>
    <dgm:pt modelId="{67288929-09D1-4BD7-B745-D95A9795D552}" type="pres">
      <dgm:prSet presAssocID="{A3FA4B7F-6D64-49A4-AC3F-76148FDB028F}" presName="parentLin" presStyleCnt="0"/>
      <dgm:spPr/>
    </dgm:pt>
    <dgm:pt modelId="{C63F6614-6F6F-4562-9D22-D8E522D1239B}" type="pres">
      <dgm:prSet presAssocID="{A3FA4B7F-6D64-49A4-AC3F-76148FDB028F}" presName="parentLeftMargin" presStyleLbl="node1" presStyleIdx="0" presStyleCnt="2"/>
      <dgm:spPr/>
    </dgm:pt>
    <dgm:pt modelId="{AE1998E5-2E73-464B-A8BA-64134CD7BEDC}" type="pres">
      <dgm:prSet presAssocID="{A3FA4B7F-6D64-49A4-AC3F-76148FDB028F}" presName="parentText" presStyleLbl="node1" presStyleIdx="1" presStyleCnt="2" custScaleX="140179" custScaleY="335297">
        <dgm:presLayoutVars>
          <dgm:chMax val="0"/>
          <dgm:bulletEnabled val="1"/>
        </dgm:presLayoutVars>
      </dgm:prSet>
      <dgm:spPr/>
    </dgm:pt>
    <dgm:pt modelId="{F012D61A-A8A0-4F90-8454-F6BFC2252E7D}" type="pres">
      <dgm:prSet presAssocID="{A3FA4B7F-6D64-49A4-AC3F-76148FDB028F}" presName="negativeSpace" presStyleCnt="0"/>
      <dgm:spPr/>
    </dgm:pt>
    <dgm:pt modelId="{47942A6B-1C9E-43CA-83F8-420C56EBD30A}" type="pres">
      <dgm:prSet presAssocID="{A3FA4B7F-6D64-49A4-AC3F-76148FDB028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998261E-286F-488F-924E-5927398BCB9B}" type="presOf" srcId="{A3FA4B7F-6D64-49A4-AC3F-76148FDB028F}" destId="{AE1998E5-2E73-464B-A8BA-64134CD7BEDC}" srcOrd="1" destOrd="0" presId="urn:microsoft.com/office/officeart/2005/8/layout/list1"/>
    <dgm:cxn modelId="{73E85440-E0A9-4195-9AD2-1843F337DDD3}" type="presOf" srcId="{FAA25915-662D-4188-9939-0AB7C581A31B}" destId="{1C7463C3-3C7A-4AEF-BD4E-E3A34F8A7B19}" srcOrd="1" destOrd="0" presId="urn:microsoft.com/office/officeart/2005/8/layout/list1"/>
    <dgm:cxn modelId="{38C99B5C-2224-4B2C-B07D-DE4255D3BF61}" srcId="{EB47ED1E-5CC8-4229-A333-B10E93ACA1EA}" destId="{A3FA4B7F-6D64-49A4-AC3F-76148FDB028F}" srcOrd="1" destOrd="0" parTransId="{40E38243-EE37-49FD-A964-2438C90D9A98}" sibTransId="{0FCD9055-50AD-44D9-AB72-3750F8E2A8AE}"/>
    <dgm:cxn modelId="{B393AF68-7703-4725-8AFD-5D1A8B51EF32}" type="presOf" srcId="{EB47ED1E-5CC8-4229-A333-B10E93ACA1EA}" destId="{5628400C-6C22-44E0-B683-78F1010ADA9B}" srcOrd="0" destOrd="0" presId="urn:microsoft.com/office/officeart/2005/8/layout/list1"/>
    <dgm:cxn modelId="{85633786-CA07-45D0-A466-A3D4534BCF0B}" srcId="{EB47ED1E-5CC8-4229-A333-B10E93ACA1EA}" destId="{FAA25915-662D-4188-9939-0AB7C581A31B}" srcOrd="0" destOrd="0" parTransId="{540090ED-4642-4C04-9738-851AC7F83B5E}" sibTransId="{F7B8AF7B-DDD3-4838-8AA1-29D34C97F083}"/>
    <dgm:cxn modelId="{7506ACAF-C0F6-4470-AADF-DF47FBC15934}" type="presOf" srcId="{FAA25915-662D-4188-9939-0AB7C581A31B}" destId="{9528128C-49AA-41F3-90FB-484F6E0B1243}" srcOrd="0" destOrd="0" presId="urn:microsoft.com/office/officeart/2005/8/layout/list1"/>
    <dgm:cxn modelId="{EFD3EAC2-38B0-4E7A-B549-2558608099E8}" type="presOf" srcId="{A3FA4B7F-6D64-49A4-AC3F-76148FDB028F}" destId="{C63F6614-6F6F-4562-9D22-D8E522D1239B}" srcOrd="0" destOrd="0" presId="urn:microsoft.com/office/officeart/2005/8/layout/list1"/>
    <dgm:cxn modelId="{43C983DA-EF5F-44AF-94BB-9267EE16EAA1}" type="presParOf" srcId="{5628400C-6C22-44E0-B683-78F1010ADA9B}" destId="{8D2AFC99-75EF-4B9A-88AC-B717BBE73961}" srcOrd="0" destOrd="0" presId="urn:microsoft.com/office/officeart/2005/8/layout/list1"/>
    <dgm:cxn modelId="{9C83A70D-DA8D-45EF-AC9D-449F01FE5BF9}" type="presParOf" srcId="{8D2AFC99-75EF-4B9A-88AC-B717BBE73961}" destId="{9528128C-49AA-41F3-90FB-484F6E0B1243}" srcOrd="0" destOrd="0" presId="urn:microsoft.com/office/officeart/2005/8/layout/list1"/>
    <dgm:cxn modelId="{142DE3C0-B7A3-4233-9415-05F6A74C4CA8}" type="presParOf" srcId="{8D2AFC99-75EF-4B9A-88AC-B717BBE73961}" destId="{1C7463C3-3C7A-4AEF-BD4E-E3A34F8A7B19}" srcOrd="1" destOrd="0" presId="urn:microsoft.com/office/officeart/2005/8/layout/list1"/>
    <dgm:cxn modelId="{DEDC232B-9859-46CA-9E71-E7F00B86FEE5}" type="presParOf" srcId="{5628400C-6C22-44E0-B683-78F1010ADA9B}" destId="{FC8C6CB0-8335-4481-AFBF-F5EB05BF0A52}" srcOrd="1" destOrd="0" presId="urn:microsoft.com/office/officeart/2005/8/layout/list1"/>
    <dgm:cxn modelId="{AA87FB81-72A0-401A-9846-4878ED4CF098}" type="presParOf" srcId="{5628400C-6C22-44E0-B683-78F1010ADA9B}" destId="{1B364A92-C09A-4FFF-AE22-0A18CD176B79}" srcOrd="2" destOrd="0" presId="urn:microsoft.com/office/officeart/2005/8/layout/list1"/>
    <dgm:cxn modelId="{D215899E-76B9-4D2C-80D6-88E8082C0721}" type="presParOf" srcId="{5628400C-6C22-44E0-B683-78F1010ADA9B}" destId="{924F1F33-3981-47ED-96A1-B0EB1FDEEE29}" srcOrd="3" destOrd="0" presId="urn:microsoft.com/office/officeart/2005/8/layout/list1"/>
    <dgm:cxn modelId="{57939455-9D65-4670-9BE0-D171B5CEE492}" type="presParOf" srcId="{5628400C-6C22-44E0-B683-78F1010ADA9B}" destId="{67288929-09D1-4BD7-B745-D95A9795D552}" srcOrd="4" destOrd="0" presId="urn:microsoft.com/office/officeart/2005/8/layout/list1"/>
    <dgm:cxn modelId="{74844B30-E2A6-4B6E-A506-D01B00C26756}" type="presParOf" srcId="{67288929-09D1-4BD7-B745-D95A9795D552}" destId="{C63F6614-6F6F-4562-9D22-D8E522D1239B}" srcOrd="0" destOrd="0" presId="urn:microsoft.com/office/officeart/2005/8/layout/list1"/>
    <dgm:cxn modelId="{55E0B543-D9FE-4AA2-B591-B87E2387A7D0}" type="presParOf" srcId="{67288929-09D1-4BD7-B745-D95A9795D552}" destId="{AE1998E5-2E73-464B-A8BA-64134CD7BEDC}" srcOrd="1" destOrd="0" presId="urn:microsoft.com/office/officeart/2005/8/layout/list1"/>
    <dgm:cxn modelId="{E4E126DE-78C6-4A6F-B955-D2271445A5D1}" type="presParOf" srcId="{5628400C-6C22-44E0-B683-78F1010ADA9B}" destId="{F012D61A-A8A0-4F90-8454-F6BFC2252E7D}" srcOrd="5" destOrd="0" presId="urn:microsoft.com/office/officeart/2005/8/layout/list1"/>
    <dgm:cxn modelId="{4DB52EAA-211E-4758-975F-971070DA7023}" type="presParOf" srcId="{5628400C-6C22-44E0-B683-78F1010ADA9B}" destId="{47942A6B-1C9E-43CA-83F8-420C56EBD3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B08412-854E-434C-8896-BC6176D73F01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CC65417-DA03-4B9A-B76A-A6DB0DCD9F25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Επέκταση των εγκαταστάσεών μας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κατά 47 στρέμματα από τον Δήμο Αχαρνών </a:t>
          </a:r>
        </a:p>
        <a:p>
          <a:pPr algn="l">
            <a:buFont typeface="Wingdings" panose="05000000000000000000" pitchFamily="2" charset="2"/>
            <a:buChar char="ü"/>
          </a:pP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Αναμένεται αντίστοιχη παραχώρηση αρκετών επιπλέον στρεμμάτων και από το ΥΠΕΝ</a:t>
          </a:r>
          <a:endParaRPr lang="el-GR" sz="1400" dirty="0"/>
        </a:p>
      </dgm:t>
    </dgm:pt>
    <dgm:pt modelId="{09BFB382-498F-4401-B0B9-A61A60C7FD4E}" type="parTrans" cxnId="{F5A5195F-3AF5-4547-B470-50502FCA04C4}">
      <dgm:prSet/>
      <dgm:spPr/>
      <dgm:t>
        <a:bodyPr/>
        <a:lstStyle/>
        <a:p>
          <a:pPr algn="l"/>
          <a:endParaRPr lang="el-GR" sz="1400"/>
        </a:p>
      </dgm:t>
    </dgm:pt>
    <dgm:pt modelId="{937FB5AC-B276-4A39-A476-BF20DF90F458}" type="sibTrans" cxnId="{F5A5195F-3AF5-4547-B470-50502FCA04C4}">
      <dgm:prSet/>
      <dgm:spPr/>
      <dgm:t>
        <a:bodyPr/>
        <a:lstStyle/>
        <a:p>
          <a:pPr algn="l"/>
          <a:endParaRPr lang="el-GR" sz="1400"/>
        </a:p>
      </dgm:t>
    </dgm:pt>
    <dgm:pt modelId="{B28B2331-020F-469A-A2E7-DB31441BE122}">
      <dgm:prSet phldrT="[Κείμενο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Ενέργειες αποκατάστασης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των δύο κλειστών γυμναστηρίων και του ανοιχτού σταδίου στίβου, ώστε να καταστεί λειτουργικό</a:t>
          </a:r>
          <a:endParaRPr lang="el-GR" sz="1400" dirty="0"/>
        </a:p>
      </dgm:t>
    </dgm:pt>
    <dgm:pt modelId="{82512110-AF28-4AD1-B099-EB5B4850039B}" type="parTrans" cxnId="{2250FFD3-582E-4A6A-84B8-B6B85A8DDE57}">
      <dgm:prSet/>
      <dgm:spPr/>
      <dgm:t>
        <a:bodyPr/>
        <a:lstStyle/>
        <a:p>
          <a:pPr algn="l"/>
          <a:endParaRPr lang="el-GR" sz="1400"/>
        </a:p>
      </dgm:t>
    </dgm:pt>
    <dgm:pt modelId="{60B97EC4-A6A3-4B00-852F-CAB3A577EB10}" type="sibTrans" cxnId="{2250FFD3-582E-4A6A-84B8-B6B85A8DDE57}">
      <dgm:prSet/>
      <dgm:spPr/>
      <dgm:t>
        <a:bodyPr/>
        <a:lstStyle/>
        <a:p>
          <a:pPr algn="l"/>
          <a:endParaRPr lang="el-GR" sz="1400"/>
        </a:p>
      </dgm:t>
    </dgm:pt>
    <dgm:pt modelId="{156FE556-E5B3-4A9E-99E0-32B2A099844A}">
      <dgm:prSet custT="1"/>
      <dgm:spPr/>
      <dgm:t>
        <a:bodyPr/>
        <a:lstStyle/>
        <a:p>
          <a:pPr algn="l"/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Δημιουργία του </a:t>
          </a: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πρώτου υπαίθριου γυμναστηρίου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και νέων υποδομών για την ενίσχυση του ερασιτεχνικού αθλητισμού</a:t>
          </a:r>
          <a:endParaRPr lang="el-GR" sz="1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8CE0-7192-49C4-80AE-1F479E44338F}" type="parTrans" cxnId="{246FE7A7-E1C2-4188-8DFC-238B2673C0E2}">
      <dgm:prSet/>
      <dgm:spPr/>
      <dgm:t>
        <a:bodyPr/>
        <a:lstStyle/>
        <a:p>
          <a:pPr algn="l"/>
          <a:endParaRPr lang="el-GR" sz="1400"/>
        </a:p>
      </dgm:t>
    </dgm:pt>
    <dgm:pt modelId="{AD7DCBCD-D6B2-42C9-9368-6FDF77B29C31}" type="sibTrans" cxnId="{246FE7A7-E1C2-4188-8DFC-238B2673C0E2}">
      <dgm:prSet/>
      <dgm:spPr/>
      <dgm:t>
        <a:bodyPr/>
        <a:lstStyle/>
        <a:p>
          <a:pPr algn="l"/>
          <a:endParaRPr lang="el-GR" sz="1400"/>
        </a:p>
      </dgm:t>
    </dgm:pt>
    <dgm:pt modelId="{96686D58-0426-4417-8953-0A3F0F93ACE1}">
      <dgm:prSet custT="1"/>
      <dgm:spPr/>
      <dgm:t>
        <a:bodyPr/>
        <a:lstStyle/>
        <a:p>
          <a:pPr algn="l"/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Δημιουργία </a:t>
          </a:r>
          <a:r>
            <a:rPr lang="el-GR" sz="1400" b="1" dirty="0">
              <a:latin typeface="Arial" panose="020B0604020202020204" pitchFamily="34" charset="0"/>
              <a:cs typeface="Arial" panose="020B0604020202020204" pitchFamily="34" charset="0"/>
            </a:rPr>
            <a:t>πρότυπου Μοντελοδρόμιου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, σε συνεργασία με την Ελληνική Αεραθλητική Ομοσπονδία</a:t>
          </a:r>
          <a:endParaRPr lang="el-G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DE76E-B3F4-4408-AC2C-E5A53A03AA9F}" type="parTrans" cxnId="{BA42A716-83F2-4A20-B6A3-2ED06CDA2F18}">
      <dgm:prSet/>
      <dgm:spPr/>
      <dgm:t>
        <a:bodyPr/>
        <a:lstStyle/>
        <a:p>
          <a:pPr algn="l"/>
          <a:endParaRPr lang="el-GR" sz="1400"/>
        </a:p>
      </dgm:t>
    </dgm:pt>
    <dgm:pt modelId="{58E2C361-4A1F-45D3-A41F-F88DAD0404DB}" type="sibTrans" cxnId="{BA42A716-83F2-4A20-B6A3-2ED06CDA2F18}">
      <dgm:prSet/>
      <dgm:spPr/>
      <dgm:t>
        <a:bodyPr/>
        <a:lstStyle/>
        <a:p>
          <a:pPr algn="l"/>
          <a:endParaRPr lang="el-GR" sz="1400"/>
        </a:p>
      </dgm:t>
    </dgm:pt>
    <dgm:pt modelId="{8D15923E-FE8D-4D3A-9349-A800ABE03F15}" type="pres">
      <dgm:prSet presAssocID="{7AB08412-854E-434C-8896-BC6176D73F01}" presName="Name0" presStyleCnt="0">
        <dgm:presLayoutVars>
          <dgm:dir/>
          <dgm:resizeHandles val="exact"/>
        </dgm:presLayoutVars>
      </dgm:prSet>
      <dgm:spPr/>
    </dgm:pt>
    <dgm:pt modelId="{1FC267A5-0E8E-4467-8411-C409A68ED5B2}" type="pres">
      <dgm:prSet presAssocID="{6CC65417-DA03-4B9A-B76A-A6DB0DCD9F25}" presName="node" presStyleLbl="node1" presStyleIdx="0" presStyleCnt="4">
        <dgm:presLayoutVars>
          <dgm:bulletEnabled val="1"/>
        </dgm:presLayoutVars>
      </dgm:prSet>
      <dgm:spPr/>
    </dgm:pt>
    <dgm:pt modelId="{D9FC8364-35DA-4364-A4FC-9472DD32DF49}" type="pres">
      <dgm:prSet presAssocID="{937FB5AC-B276-4A39-A476-BF20DF90F458}" presName="sibTrans" presStyleCnt="0"/>
      <dgm:spPr/>
    </dgm:pt>
    <dgm:pt modelId="{D57D0580-BB08-46A7-B142-A3174ABFE3E3}" type="pres">
      <dgm:prSet presAssocID="{B28B2331-020F-469A-A2E7-DB31441BE122}" presName="node" presStyleLbl="node1" presStyleIdx="1" presStyleCnt="4">
        <dgm:presLayoutVars>
          <dgm:bulletEnabled val="1"/>
        </dgm:presLayoutVars>
      </dgm:prSet>
      <dgm:spPr/>
    </dgm:pt>
    <dgm:pt modelId="{B5D9E6D2-482A-4606-9116-FAFDA30E1653}" type="pres">
      <dgm:prSet presAssocID="{60B97EC4-A6A3-4B00-852F-CAB3A577EB10}" presName="sibTrans" presStyleCnt="0"/>
      <dgm:spPr/>
    </dgm:pt>
    <dgm:pt modelId="{690F9DB9-23F1-4DA8-8C18-BF50B1552E49}" type="pres">
      <dgm:prSet presAssocID="{156FE556-E5B3-4A9E-99E0-32B2A099844A}" presName="node" presStyleLbl="node1" presStyleIdx="2" presStyleCnt="4">
        <dgm:presLayoutVars>
          <dgm:bulletEnabled val="1"/>
        </dgm:presLayoutVars>
      </dgm:prSet>
      <dgm:spPr/>
    </dgm:pt>
    <dgm:pt modelId="{91C7CBBA-AC9D-4F0F-B406-9B8194A64E5D}" type="pres">
      <dgm:prSet presAssocID="{AD7DCBCD-D6B2-42C9-9368-6FDF77B29C31}" presName="sibTrans" presStyleCnt="0"/>
      <dgm:spPr/>
    </dgm:pt>
    <dgm:pt modelId="{00F82995-6C4B-475F-84CA-07FFA369946D}" type="pres">
      <dgm:prSet presAssocID="{96686D58-0426-4417-8953-0A3F0F93ACE1}" presName="node" presStyleLbl="node1" presStyleIdx="3" presStyleCnt="4">
        <dgm:presLayoutVars>
          <dgm:bulletEnabled val="1"/>
        </dgm:presLayoutVars>
      </dgm:prSet>
      <dgm:spPr/>
    </dgm:pt>
  </dgm:ptLst>
  <dgm:cxnLst>
    <dgm:cxn modelId="{BA42A716-83F2-4A20-B6A3-2ED06CDA2F18}" srcId="{7AB08412-854E-434C-8896-BC6176D73F01}" destId="{96686D58-0426-4417-8953-0A3F0F93ACE1}" srcOrd="3" destOrd="0" parTransId="{C9ADE76E-B3F4-4408-AC2C-E5A53A03AA9F}" sibTransId="{58E2C361-4A1F-45D3-A41F-F88DAD0404DB}"/>
    <dgm:cxn modelId="{BD28202A-FB0F-42CE-8E3F-511ADA6F7C28}" type="presOf" srcId="{6CC65417-DA03-4B9A-B76A-A6DB0DCD9F25}" destId="{1FC267A5-0E8E-4467-8411-C409A68ED5B2}" srcOrd="0" destOrd="0" presId="urn:microsoft.com/office/officeart/2005/8/layout/hList6"/>
    <dgm:cxn modelId="{238FF839-7D6D-4DF4-B167-064EA5BC6F4B}" type="presOf" srcId="{B28B2331-020F-469A-A2E7-DB31441BE122}" destId="{D57D0580-BB08-46A7-B142-A3174ABFE3E3}" srcOrd="0" destOrd="0" presId="urn:microsoft.com/office/officeart/2005/8/layout/hList6"/>
    <dgm:cxn modelId="{F5A5195F-3AF5-4547-B470-50502FCA04C4}" srcId="{7AB08412-854E-434C-8896-BC6176D73F01}" destId="{6CC65417-DA03-4B9A-B76A-A6DB0DCD9F25}" srcOrd="0" destOrd="0" parTransId="{09BFB382-498F-4401-B0B9-A61A60C7FD4E}" sibTransId="{937FB5AC-B276-4A39-A476-BF20DF90F458}"/>
    <dgm:cxn modelId="{246FE7A7-E1C2-4188-8DFC-238B2673C0E2}" srcId="{7AB08412-854E-434C-8896-BC6176D73F01}" destId="{156FE556-E5B3-4A9E-99E0-32B2A099844A}" srcOrd="2" destOrd="0" parTransId="{0E568CE0-7192-49C4-80AE-1F479E44338F}" sibTransId="{AD7DCBCD-D6B2-42C9-9368-6FDF77B29C31}"/>
    <dgm:cxn modelId="{FC1C7DA8-8EBB-4725-8BAE-E338DE4067E0}" type="presOf" srcId="{156FE556-E5B3-4A9E-99E0-32B2A099844A}" destId="{690F9DB9-23F1-4DA8-8C18-BF50B1552E49}" srcOrd="0" destOrd="0" presId="urn:microsoft.com/office/officeart/2005/8/layout/hList6"/>
    <dgm:cxn modelId="{59B2E9B0-B892-45A6-907F-8734B5A297BE}" type="presOf" srcId="{96686D58-0426-4417-8953-0A3F0F93ACE1}" destId="{00F82995-6C4B-475F-84CA-07FFA369946D}" srcOrd="0" destOrd="0" presId="urn:microsoft.com/office/officeart/2005/8/layout/hList6"/>
    <dgm:cxn modelId="{2250FFD3-582E-4A6A-84B8-B6B85A8DDE57}" srcId="{7AB08412-854E-434C-8896-BC6176D73F01}" destId="{B28B2331-020F-469A-A2E7-DB31441BE122}" srcOrd="1" destOrd="0" parTransId="{82512110-AF28-4AD1-B099-EB5B4850039B}" sibTransId="{60B97EC4-A6A3-4B00-852F-CAB3A577EB10}"/>
    <dgm:cxn modelId="{5D354EFC-A78E-4B27-B24F-9D0A21FD457B}" type="presOf" srcId="{7AB08412-854E-434C-8896-BC6176D73F01}" destId="{8D15923E-FE8D-4D3A-9349-A800ABE03F15}" srcOrd="0" destOrd="0" presId="urn:microsoft.com/office/officeart/2005/8/layout/hList6"/>
    <dgm:cxn modelId="{0BB78B0F-19CC-42E4-84F8-55878717EFB7}" type="presParOf" srcId="{8D15923E-FE8D-4D3A-9349-A800ABE03F15}" destId="{1FC267A5-0E8E-4467-8411-C409A68ED5B2}" srcOrd="0" destOrd="0" presId="urn:microsoft.com/office/officeart/2005/8/layout/hList6"/>
    <dgm:cxn modelId="{F42B0255-730C-492A-A8EB-B838AC7B2AB3}" type="presParOf" srcId="{8D15923E-FE8D-4D3A-9349-A800ABE03F15}" destId="{D9FC8364-35DA-4364-A4FC-9472DD32DF49}" srcOrd="1" destOrd="0" presId="urn:microsoft.com/office/officeart/2005/8/layout/hList6"/>
    <dgm:cxn modelId="{2D9FA88C-20DF-4379-BCFD-C713E88C096C}" type="presParOf" srcId="{8D15923E-FE8D-4D3A-9349-A800ABE03F15}" destId="{D57D0580-BB08-46A7-B142-A3174ABFE3E3}" srcOrd="2" destOrd="0" presId="urn:microsoft.com/office/officeart/2005/8/layout/hList6"/>
    <dgm:cxn modelId="{5B841AA4-2C3B-4975-8076-67F06194833A}" type="presParOf" srcId="{8D15923E-FE8D-4D3A-9349-A800ABE03F15}" destId="{B5D9E6D2-482A-4606-9116-FAFDA30E1653}" srcOrd="3" destOrd="0" presId="urn:microsoft.com/office/officeart/2005/8/layout/hList6"/>
    <dgm:cxn modelId="{52AC7F0D-FECE-4AE4-82C3-103B6E846EE5}" type="presParOf" srcId="{8D15923E-FE8D-4D3A-9349-A800ABE03F15}" destId="{690F9DB9-23F1-4DA8-8C18-BF50B1552E49}" srcOrd="4" destOrd="0" presId="urn:microsoft.com/office/officeart/2005/8/layout/hList6"/>
    <dgm:cxn modelId="{09591410-FF19-49F1-8465-4A84D4110269}" type="presParOf" srcId="{8D15923E-FE8D-4D3A-9349-A800ABE03F15}" destId="{91C7CBBA-AC9D-4F0F-B406-9B8194A64E5D}" srcOrd="5" destOrd="0" presId="urn:microsoft.com/office/officeart/2005/8/layout/hList6"/>
    <dgm:cxn modelId="{BAF97495-08DE-4836-8A39-29D82B5F71C2}" type="presParOf" srcId="{8D15923E-FE8D-4D3A-9349-A800ABE03F15}" destId="{00F82995-6C4B-475F-84CA-07FFA369946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823386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85903" y="308131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Ενίσχυση των αθλητών και του ερασιτεχνικού αθλητισμού</a:t>
          </a:r>
        </a:p>
      </dsp:txBody>
      <dsp:txXfrm>
        <a:off x="414802" y="337030"/>
        <a:ext cx="7684298" cy="534206"/>
      </dsp:txXfrm>
    </dsp:sp>
    <dsp:sp modelId="{47942A6B-1C9E-43CA-83F8-420C56EBD30A}">
      <dsp:nvSpPr>
        <dsp:cNvPr id="0" name=""/>
        <dsp:cNvSpPr/>
      </dsp:nvSpPr>
      <dsp:spPr>
        <a:xfrm>
          <a:off x="0" y="1512304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93700" y="1006986"/>
          <a:ext cx="7726386" cy="5938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Φορολογικά κίνητρα για την ανάπτυξη των αθλητικών σωματείων</a:t>
          </a:r>
        </a:p>
      </dsp:txBody>
      <dsp:txXfrm>
        <a:off x="422691" y="1035977"/>
        <a:ext cx="7668404" cy="535896"/>
      </dsp:txXfrm>
    </dsp:sp>
    <dsp:sp modelId="{BD107130-C5F0-4B4A-BF83-77FE3A7F44B9}">
      <dsp:nvSpPr>
        <dsp:cNvPr id="0" name=""/>
        <dsp:cNvSpPr/>
      </dsp:nvSpPr>
      <dsp:spPr>
        <a:xfrm>
          <a:off x="0" y="2199348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82190" y="1695904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Ουσιαστική αντιμετώπιση του ντόπινγκ </a:t>
          </a:r>
        </a:p>
      </dsp:txBody>
      <dsp:txXfrm>
        <a:off x="411089" y="1724803"/>
        <a:ext cx="7684298" cy="534206"/>
      </dsp:txXfrm>
    </dsp:sp>
    <dsp:sp modelId="{825D981E-5734-4AD9-8A52-A39B2AB7A9CB}">
      <dsp:nvSpPr>
        <dsp:cNvPr id="0" name=""/>
        <dsp:cNvSpPr/>
      </dsp:nvSpPr>
      <dsp:spPr>
        <a:xfrm>
          <a:off x="0" y="2886392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82190" y="2382948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Αντιμετώπιση των φαινομένων χειραγώγησης των αγώνων</a:t>
          </a:r>
        </a:p>
      </dsp:txBody>
      <dsp:txXfrm>
        <a:off x="411089" y="2411847"/>
        <a:ext cx="7684298" cy="534206"/>
      </dsp:txXfrm>
    </dsp:sp>
    <dsp:sp modelId="{344B9338-2A62-4547-B84B-A1CECA5F791F}">
      <dsp:nvSpPr>
        <dsp:cNvPr id="0" name=""/>
        <dsp:cNvSpPr/>
      </dsp:nvSpPr>
      <dsp:spPr>
        <a:xfrm>
          <a:off x="0" y="3573436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82190" y="3069992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Αντιμετώπιση της αθλητικής βίας</a:t>
          </a:r>
        </a:p>
      </dsp:txBody>
      <dsp:txXfrm>
        <a:off x="411089" y="3098891"/>
        <a:ext cx="7684298" cy="534206"/>
      </dsp:txXfrm>
    </dsp:sp>
    <dsp:sp modelId="{931311E2-3111-42CC-B9B4-9B2D1A16EE86}">
      <dsp:nvSpPr>
        <dsp:cNvPr id="0" name=""/>
        <dsp:cNvSpPr/>
      </dsp:nvSpPr>
      <dsp:spPr>
        <a:xfrm>
          <a:off x="0" y="4260480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76B2-078D-425C-A901-13C100176DD6}">
      <dsp:nvSpPr>
        <dsp:cNvPr id="0" name=""/>
        <dsp:cNvSpPr/>
      </dsp:nvSpPr>
      <dsp:spPr>
        <a:xfrm>
          <a:off x="382190" y="3757036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Εκσυγχρονισμός των αθλητικών εγκαταστάσεων</a:t>
          </a:r>
        </a:p>
      </dsp:txBody>
      <dsp:txXfrm>
        <a:off x="411089" y="3785935"/>
        <a:ext cx="7684298" cy="534206"/>
      </dsp:txXfrm>
    </dsp:sp>
    <dsp:sp modelId="{B516EA43-3FB0-43D0-9790-36A881D40097}">
      <dsp:nvSpPr>
        <dsp:cNvPr id="0" name=""/>
        <dsp:cNvSpPr/>
      </dsp:nvSpPr>
      <dsp:spPr>
        <a:xfrm>
          <a:off x="0" y="4947524"/>
          <a:ext cx="81280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DD87C-CA4D-4EE5-B4A2-8CFC7BD682BA}">
      <dsp:nvSpPr>
        <dsp:cNvPr id="0" name=""/>
        <dsp:cNvSpPr/>
      </dsp:nvSpPr>
      <dsp:spPr>
        <a:xfrm>
          <a:off x="382190" y="4444080"/>
          <a:ext cx="7742096" cy="5920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Παραολυμπιακού Αθλητικού Κέντρου</a:t>
          </a:r>
        </a:p>
      </dsp:txBody>
      <dsp:txXfrm>
        <a:off x="411089" y="4472979"/>
        <a:ext cx="7684298" cy="534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267A5-0E8E-4467-8411-C409A68ED5B2}">
      <dsp:nvSpPr>
        <dsp:cNvPr id="0" name=""/>
        <dsp:cNvSpPr/>
      </dsp:nvSpPr>
      <dsp:spPr>
        <a:xfrm rot="16200000">
          <a:off x="-793779" y="794659"/>
          <a:ext cx="3878792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της ανοιχτής πισίνας Ολυμπιακών διαστάσεων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Βρίσκονται σε εξέλιξη οι μελέτες και στις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αρχές του 2024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θα είναι έτοιμο.</a:t>
          </a:r>
        </a:p>
      </dsp:txBody>
      <dsp:txXfrm rot="5400000">
        <a:off x="881" y="775757"/>
        <a:ext cx="2289472" cy="2327276"/>
      </dsp:txXfrm>
    </dsp:sp>
    <dsp:sp modelId="{D57D0580-BB08-46A7-B142-A3174ABFE3E3}">
      <dsp:nvSpPr>
        <dsp:cNvPr id="0" name=""/>
        <dsp:cNvSpPr/>
      </dsp:nvSpPr>
      <dsp:spPr>
        <a:xfrm rot="16200000">
          <a:off x="1667403" y="794659"/>
          <a:ext cx="3878792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Δημιουργία κλειστού Προπονητηρίου.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Μεταφορά Εθνικών Ομάδων Πάλης - Τζούντο - Πυγμαχίας από το ΕΑΚΝ Αγίου Κοσμά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Χρονοδιάγραμμα ολοκλήρωσης μέχρι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Μάρτιο 2023</a:t>
          </a:r>
        </a:p>
      </dsp:txBody>
      <dsp:txXfrm rot="5400000">
        <a:off x="2462063" y="775757"/>
        <a:ext cx="2289472" cy="2327276"/>
      </dsp:txXfrm>
    </dsp:sp>
    <dsp:sp modelId="{690F9DB9-23F1-4DA8-8C18-BF50B1552E49}">
      <dsp:nvSpPr>
        <dsp:cNvPr id="0" name=""/>
        <dsp:cNvSpPr/>
      </dsp:nvSpPr>
      <dsp:spPr>
        <a:xfrm rot="16200000">
          <a:off x="4128587" y="794659"/>
          <a:ext cx="3878792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&amp; αξιοποίηση των γηπέδων τένις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(Εθνικό Πρόγραμμα Ανάπτυξης του Υφυπουργείου Αθλητισμού)</a:t>
          </a:r>
          <a:endParaRPr lang="el-GR" sz="16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23247" y="775757"/>
        <a:ext cx="2289472" cy="23272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726448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30774" y="39442"/>
          <a:ext cx="6636084" cy="789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Έργα πλήρους ανακαίνισης και έκδοσης άδειας λειτουργίας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6.500.000€</a:t>
          </a:r>
        </a:p>
      </dsp:txBody>
      <dsp:txXfrm>
        <a:off x="369306" y="77974"/>
        <a:ext cx="6559020" cy="712274"/>
      </dsp:txXfrm>
    </dsp:sp>
    <dsp:sp modelId="{139DD5C1-A1AB-4305-8274-0668E419899C}">
      <dsp:nvSpPr>
        <dsp:cNvPr id="0" name=""/>
        <dsp:cNvSpPr/>
      </dsp:nvSpPr>
      <dsp:spPr>
        <a:xfrm>
          <a:off x="0" y="1655590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AC9D4-5E6B-409F-922B-949F4E1AB512}">
      <dsp:nvSpPr>
        <dsp:cNvPr id="0" name=""/>
        <dsp:cNvSpPr/>
      </dsp:nvSpPr>
      <dsp:spPr>
        <a:xfrm>
          <a:off x="352934" y="971248"/>
          <a:ext cx="6593735" cy="80242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νέου κλειστού για χρήση ως αποθηκευτικός χώρος κι έπειτα ως αθλητική εγκατάσταση</a:t>
          </a:r>
          <a:endParaRPr lang="el-GR" sz="16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105" y="1010419"/>
        <a:ext cx="6515393" cy="724080"/>
      </dsp:txXfrm>
    </dsp:sp>
    <dsp:sp modelId="{47942A6B-1C9E-43CA-83F8-420C56EBD30A}">
      <dsp:nvSpPr>
        <dsp:cNvPr id="0" name=""/>
        <dsp:cNvSpPr/>
      </dsp:nvSpPr>
      <dsp:spPr>
        <a:xfrm>
          <a:off x="0" y="2574148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37457" y="1900390"/>
          <a:ext cx="6622618" cy="7918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16 ξενώνων φιλοξενίας αθλητών</a:t>
          </a:r>
          <a:endParaRPr lang="el-GR" sz="16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111" y="1939044"/>
        <a:ext cx="6545310" cy="714529"/>
      </dsp:txXfrm>
    </dsp:sp>
    <dsp:sp modelId="{BD107130-C5F0-4B4A-BF83-77FE3A7F44B9}">
      <dsp:nvSpPr>
        <dsp:cNvPr id="0" name=""/>
        <dsp:cNvSpPr/>
      </dsp:nvSpPr>
      <dsp:spPr>
        <a:xfrm>
          <a:off x="0" y="3490207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27592" y="2818948"/>
          <a:ext cx="6636084" cy="789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Οι εγκαταστάσεις θα λειτουργήσουν για τη φιλοξενία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διοργανώσεων κλειστού στίβου, γυμναστικής και βόλεϊ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Ολοκλήρωση έργων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 Μέσα 2024</a:t>
          </a:r>
        </a:p>
      </dsp:txBody>
      <dsp:txXfrm>
        <a:off x="366124" y="2857480"/>
        <a:ext cx="6559020" cy="712274"/>
      </dsp:txXfrm>
    </dsp:sp>
    <dsp:sp modelId="{825D981E-5734-4AD9-8A52-A39B2AB7A9CB}">
      <dsp:nvSpPr>
        <dsp:cNvPr id="0" name=""/>
        <dsp:cNvSpPr/>
      </dsp:nvSpPr>
      <dsp:spPr>
        <a:xfrm>
          <a:off x="0" y="4406265"/>
          <a:ext cx="696685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27592" y="3735007"/>
          <a:ext cx="6636084" cy="789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31" tIns="0" rIns="184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Συνεργασία με Περιφέρεια Αττικής &amp; Δήμο Παιανίας για τη δημιουργία ανοιχτών εγκαταστάσεων μπάσκετ, στίβου και άλλων αθλημάτων στον περιβάλλοντα χώρο</a:t>
          </a:r>
          <a:endParaRPr lang="el-GR" sz="16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124" y="3773539"/>
        <a:ext cx="6559020" cy="7122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2561-4680-462C-995E-7EB1890521A0}">
      <dsp:nvSpPr>
        <dsp:cNvPr id="0" name=""/>
        <dsp:cNvSpPr/>
      </dsp:nvSpPr>
      <dsp:spPr>
        <a:xfrm rot="5400000">
          <a:off x="-212805" y="213296"/>
          <a:ext cx="1418701" cy="9930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97037"/>
        <a:ext cx="993091" cy="425610"/>
      </dsp:txXfrm>
    </dsp:sp>
    <dsp:sp modelId="{8DD26E7D-FF04-48AC-8BE5-67AE40105543}">
      <dsp:nvSpPr>
        <dsp:cNvPr id="0" name=""/>
        <dsp:cNvSpPr/>
      </dsp:nvSpPr>
      <dsp:spPr>
        <a:xfrm rot="5400000">
          <a:off x="3677883" y="-2636501"/>
          <a:ext cx="826556" cy="6196141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Ανακαίνιση χώρων στέγασης γραφείων και στις δύο τοποθεσίες</a:t>
          </a:r>
        </a:p>
      </dsp:txBody>
      <dsp:txXfrm rot="-5400000">
        <a:off x="993091" y="88640"/>
        <a:ext cx="6155792" cy="745858"/>
      </dsp:txXfrm>
    </dsp:sp>
    <dsp:sp modelId="{71C050F1-0DBE-4E73-A3AA-8923A1E1ACA4}">
      <dsp:nvSpPr>
        <dsp:cNvPr id="0" name=""/>
        <dsp:cNvSpPr/>
      </dsp:nvSpPr>
      <dsp:spPr>
        <a:xfrm rot="5400000">
          <a:off x="-212805" y="1435303"/>
          <a:ext cx="1418701" cy="9930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719044"/>
        <a:ext cx="993091" cy="425610"/>
      </dsp:txXfrm>
    </dsp:sp>
    <dsp:sp modelId="{128320B3-3B3D-4B30-9AE0-D66124BD0D27}">
      <dsp:nvSpPr>
        <dsp:cNvPr id="0" name=""/>
        <dsp:cNvSpPr/>
      </dsp:nvSpPr>
      <dsp:spPr>
        <a:xfrm rot="5400000">
          <a:off x="3675467" y="-1325442"/>
          <a:ext cx="826556" cy="61961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Με την ολοκλήρωση της ανακαίνισης </a:t>
          </a:r>
          <a:r>
            <a:rPr lang="el-GR" sz="1700" u="none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Μ</a:t>
          </a:r>
          <a:r>
            <a:rPr lang="el-GR" sz="1700" u="none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ετεγκατάσταση  τμήματος του Κτιρίου Διοίκησης του ΕΑΚΝ Αγίου Κοσμά &amp; προμήθεια νέου αθλητικού υλικού</a:t>
          </a:r>
          <a:endParaRPr lang="el-GR" sz="17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0675" y="1399699"/>
        <a:ext cx="6155792" cy="745858"/>
      </dsp:txXfrm>
    </dsp:sp>
    <dsp:sp modelId="{10ED22A1-C149-4DAD-B3F7-C387721BAC56}">
      <dsp:nvSpPr>
        <dsp:cNvPr id="0" name=""/>
        <dsp:cNvSpPr/>
      </dsp:nvSpPr>
      <dsp:spPr>
        <a:xfrm rot="5400000">
          <a:off x="-212805" y="2657310"/>
          <a:ext cx="1418701" cy="9930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41051"/>
        <a:ext cx="993091" cy="425610"/>
      </dsp:txXfrm>
    </dsp:sp>
    <dsp:sp modelId="{D01A4F11-4E64-48EB-94A0-5170661F7092}">
      <dsp:nvSpPr>
        <dsp:cNvPr id="0" name=""/>
        <dsp:cNvSpPr/>
      </dsp:nvSpPr>
      <dsp:spPr>
        <a:xfrm rot="5400000">
          <a:off x="3630084" y="-192488"/>
          <a:ext cx="922156" cy="6196141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0989B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l-GR" sz="17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Χρονικός ορίζοντας ολοκλήρωσης έργων: </a:t>
          </a:r>
          <a:r>
            <a:rPr lang="el-GR" sz="17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Ιούνιος 2023</a:t>
          </a:r>
        </a:p>
      </dsp:txBody>
      <dsp:txXfrm rot="-5400000">
        <a:off x="993092" y="2489520"/>
        <a:ext cx="6151125" cy="8321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267A5-0E8E-4467-8411-C409A68ED5B2}">
      <dsp:nvSpPr>
        <dsp:cNvPr id="0" name=""/>
        <dsp:cNvSpPr/>
      </dsp:nvSpPr>
      <dsp:spPr>
        <a:xfrm rot="16200000">
          <a:off x="-689675" y="690556"/>
          <a:ext cx="3670585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Το διοικητήριο θα συνεχίσει να λειτουργεί σε νέους χώρους, εντός των εγκαταστάσεων</a:t>
          </a:r>
          <a:endParaRPr lang="el-GR" sz="1900" kern="1200" dirty="0"/>
        </a:p>
      </dsp:txBody>
      <dsp:txXfrm rot="5400000">
        <a:off x="882" y="734116"/>
        <a:ext cx="2289472" cy="2202351"/>
      </dsp:txXfrm>
    </dsp:sp>
    <dsp:sp modelId="{D57D0580-BB08-46A7-B142-A3174ABFE3E3}">
      <dsp:nvSpPr>
        <dsp:cNvPr id="0" name=""/>
        <dsp:cNvSpPr/>
      </dsp:nvSpPr>
      <dsp:spPr>
        <a:xfrm rot="16200000">
          <a:off x="1771507" y="690556"/>
          <a:ext cx="3670585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νέων ξενώνων εντός του Πάρκου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Θα συνεχίσουν να φιλοξενούν αθλητές με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ειδική τιμολογιακή πολιτική </a:t>
          </a:r>
          <a:endParaRPr lang="el-GR" sz="1600" b="1" kern="1200" dirty="0"/>
        </a:p>
      </dsp:txBody>
      <dsp:txXfrm rot="5400000">
        <a:off x="2462064" y="734116"/>
        <a:ext cx="2289472" cy="2202351"/>
      </dsp:txXfrm>
    </dsp:sp>
    <dsp:sp modelId="{690F9DB9-23F1-4DA8-8C18-BF50B1552E49}">
      <dsp:nvSpPr>
        <dsp:cNvPr id="0" name=""/>
        <dsp:cNvSpPr/>
      </dsp:nvSpPr>
      <dsp:spPr>
        <a:xfrm rot="16200000">
          <a:off x="4233571" y="690556"/>
          <a:ext cx="3670585" cy="2289472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Προσωρινή φιλοξενία αθλητών με δαπάνες της 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Lamda Development, </a:t>
          </a: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ύψους περίπου 3.500.000€ </a:t>
          </a:r>
          <a:endParaRPr lang="el-GR" sz="19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924128" y="734116"/>
        <a:ext cx="2289472" cy="22023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804729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72371" y="203599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Γήπεδα Ποδοσφαίρου με χρήση και για Χόκεϋ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087" y="237315"/>
        <a:ext cx="7403183" cy="623239"/>
      </dsp:txXfrm>
    </dsp:sp>
    <dsp:sp modelId="{47942A6B-1C9E-43CA-83F8-420C56EBD30A}">
      <dsp:nvSpPr>
        <dsp:cNvPr id="0" name=""/>
        <dsp:cNvSpPr/>
      </dsp:nvSpPr>
      <dsp:spPr>
        <a:xfrm>
          <a:off x="0" y="1608467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79894" y="1018929"/>
          <a:ext cx="7455455" cy="692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Ένα κλειστό γήπεδο μπάσκετ &amp; 3 επιπλέον ανοικτά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716" y="1052751"/>
        <a:ext cx="7387811" cy="625213"/>
      </dsp:txXfrm>
    </dsp:sp>
    <dsp:sp modelId="{BD107130-C5F0-4B4A-BF83-77FE3A7F44B9}">
      <dsp:nvSpPr>
        <dsp:cNvPr id="0" name=""/>
        <dsp:cNvSpPr/>
      </dsp:nvSpPr>
      <dsp:spPr>
        <a:xfrm>
          <a:off x="0" y="2410018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68788" y="1822667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Μία ανοικτή κολυμβητική δεξαμενή 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04" y="1856383"/>
        <a:ext cx="7403183" cy="623239"/>
      </dsp:txXfrm>
    </dsp:sp>
    <dsp:sp modelId="{825D981E-5734-4AD9-8A52-A39B2AB7A9CB}">
      <dsp:nvSpPr>
        <dsp:cNvPr id="0" name=""/>
        <dsp:cNvSpPr/>
      </dsp:nvSpPr>
      <dsp:spPr>
        <a:xfrm>
          <a:off x="0" y="3211570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68788" y="2624218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Εγκαταστάσεις Ανοιχτού Στίβου &amp; Στίβου Ρίψεων 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04" y="2657934"/>
        <a:ext cx="7403183" cy="623239"/>
      </dsp:txXfrm>
    </dsp:sp>
    <dsp:sp modelId="{344B9338-2A62-4547-B84B-A1CECA5F791F}">
      <dsp:nvSpPr>
        <dsp:cNvPr id="0" name=""/>
        <dsp:cNvSpPr/>
      </dsp:nvSpPr>
      <dsp:spPr>
        <a:xfrm>
          <a:off x="0" y="4013121"/>
          <a:ext cx="784298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68788" y="3425770"/>
          <a:ext cx="7470615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12" tIns="0" rIns="20751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Arial" panose="020B0604020202020204" pitchFamily="34" charset="0"/>
              <a:cs typeface="Arial" panose="020B0604020202020204" pitchFamily="34" charset="0"/>
            </a:rPr>
            <a:t>Γήπεδα Αντισφαίρισης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504" y="3459486"/>
        <a:ext cx="7403183" cy="6232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844178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60923" y="71297"/>
          <a:ext cx="7240934" cy="8880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Παραχώρηση με μίσθωση στην ΚΑΕ ΑΕΚ: η </a:t>
          </a:r>
          <a:r>
            <a:rPr lang="el-GR" sz="1700" b="1" kern="1200" dirty="0">
              <a:latin typeface="Arial" panose="020B0604020202020204" pitchFamily="34" charset="0"/>
              <a:cs typeface="Arial" panose="020B0604020202020204" pitchFamily="34" charset="0"/>
            </a:rPr>
            <a:t>ΠΡΩΤΗ παραχώρηση ολυμπιακής εγκατάστασης για ιδιωτική χρήση</a:t>
          </a:r>
        </a:p>
      </dsp:txBody>
      <dsp:txXfrm>
        <a:off x="404272" y="114646"/>
        <a:ext cx="7154236" cy="801308"/>
      </dsp:txXfrm>
    </dsp:sp>
    <dsp:sp modelId="{47942A6B-1C9E-43CA-83F8-420C56EBD30A}">
      <dsp:nvSpPr>
        <dsp:cNvPr id="0" name=""/>
        <dsp:cNvSpPr/>
      </dsp:nvSpPr>
      <dsp:spPr>
        <a:xfrm>
          <a:off x="0" y="1877555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68214" y="1119578"/>
          <a:ext cx="7226241" cy="8908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Ανάληψη εργασιών αναβάθμισης και συντήρησης από την ΚΑΕ ΑΕΚ</a:t>
          </a:r>
          <a:endParaRPr lang="el-GR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700" y="1163064"/>
        <a:ext cx="7139269" cy="803845"/>
      </dsp:txXfrm>
    </dsp:sp>
    <dsp:sp modelId="{BD107130-C5F0-4B4A-BF83-77FE3A7F44B9}">
      <dsp:nvSpPr>
        <dsp:cNvPr id="0" name=""/>
        <dsp:cNvSpPr/>
      </dsp:nvSpPr>
      <dsp:spPr>
        <a:xfrm>
          <a:off x="0" y="2908122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57450" y="2152955"/>
          <a:ext cx="7240934" cy="8880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Συμφωνία μίσθωσης συγκεκριμένων χώρων από </a:t>
          </a: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στελέχη, προπονητές &amp; αθλητές των 7 Ομοσπονδιών μαχητικών αθλημάτων που βρίσκονταν εκεί</a:t>
          </a: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l-GR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799" y="2196304"/>
        <a:ext cx="7154236" cy="801308"/>
      </dsp:txXfrm>
    </dsp:sp>
    <dsp:sp modelId="{825D981E-5734-4AD9-8A52-A39B2AB7A9CB}">
      <dsp:nvSpPr>
        <dsp:cNvPr id="0" name=""/>
        <dsp:cNvSpPr/>
      </dsp:nvSpPr>
      <dsp:spPr>
        <a:xfrm>
          <a:off x="0" y="3938688"/>
          <a:ext cx="7601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57450" y="3183522"/>
          <a:ext cx="7240934" cy="8880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132" tIns="0" rIns="20113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0" kern="1200" dirty="0">
              <a:latin typeface="Arial" panose="020B0604020202020204" pitchFamily="34" charset="0"/>
              <a:cs typeface="Arial" panose="020B0604020202020204" pitchFamily="34" charset="0"/>
            </a:rPr>
            <a:t>Χρηματοδότηση από το Εθνικό Πρόγραμμα Ανάπτυξης του Υφυπουργείου Αθλητισμού για την </a:t>
          </a: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δύο γηπέδων ποδοσφαίρου 5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x</a:t>
          </a:r>
          <a:r>
            <a:rPr lang="el-GR" sz="1700" kern="1200" dirty="0">
              <a:latin typeface="Arial" panose="020B0604020202020204" pitchFamily="34" charset="0"/>
              <a:cs typeface="Arial" panose="020B0604020202020204" pitchFamily="34" charset="0"/>
            </a:rPr>
            <a:t>5, σε συνεργασία με τον Δήμο Φυλής</a:t>
          </a:r>
        </a:p>
      </dsp:txBody>
      <dsp:txXfrm>
        <a:off x="400799" y="3226871"/>
        <a:ext cx="7154236" cy="8013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4AC1F-9016-45BE-99D0-0DC5CA31C136}">
      <dsp:nvSpPr>
        <dsp:cNvPr id="0" name=""/>
        <dsp:cNvSpPr/>
      </dsp:nvSpPr>
      <dsp:spPr>
        <a:xfrm>
          <a:off x="70734" y="372683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Εγκατάσταση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</a:rPr>
            <a:t>χωρίς διοίκηση από το 2012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Παρακμή και υποβάθμιση</a:t>
          </a:r>
        </a:p>
      </dsp:txBody>
      <dsp:txXfrm>
        <a:off x="93261" y="395210"/>
        <a:ext cx="4962832" cy="724063"/>
      </dsp:txXfrm>
    </dsp:sp>
    <dsp:sp modelId="{FBE2B49C-1B8B-47F5-ACEE-8A28697B7638}">
      <dsp:nvSpPr>
        <dsp:cNvPr id="0" name=""/>
        <dsp:cNvSpPr/>
      </dsp:nvSpPr>
      <dsp:spPr>
        <a:xfrm>
          <a:off x="561641" y="1243262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Ορίσαμε Επιτροπή Διοίκησης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Συνεργασία με Ομοσπονδία Σκοποβολής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168" y="1265789"/>
        <a:ext cx="5069597" cy="724063"/>
      </dsp:txXfrm>
    </dsp:sp>
    <dsp:sp modelId="{D25473DC-C680-43EA-9FCC-E72493C69F9D}">
      <dsp:nvSpPr>
        <dsp:cNvPr id="0" name=""/>
        <dsp:cNvSpPr/>
      </dsp:nvSpPr>
      <dsp:spPr>
        <a:xfrm>
          <a:off x="1070166" y="2150021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Ανάκαμψη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Έργα ασφάλειας, συντήρησης, καθαριότητας &amp; λειτουργικότητας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εξυπηρέτηση 70 ερασιτεχνικών Σωματείων Σκοποβολής 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2693" y="2172548"/>
        <a:ext cx="5069597" cy="724063"/>
      </dsp:txXfrm>
    </dsp:sp>
    <dsp:sp modelId="{BCEE18E9-EFE4-4989-9127-BE0C1514B5C2}">
      <dsp:nvSpPr>
        <dsp:cNvPr id="0" name=""/>
        <dsp:cNvSpPr/>
      </dsp:nvSpPr>
      <dsp:spPr>
        <a:xfrm>
          <a:off x="1525837" y="3037802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-μεταξύ άλλων- του πεδίου βολής 25μ,  Χρηματοδότηση από το Υφυπουργείο Αθλητισμού</a:t>
          </a:r>
        </a:p>
      </dsp:txBody>
      <dsp:txXfrm>
        <a:off x="1548364" y="3060329"/>
        <a:ext cx="5069597" cy="724063"/>
      </dsp:txXfrm>
    </dsp:sp>
    <dsp:sp modelId="{C611A78F-B267-4D6C-A4FF-26C246B45BA7}">
      <dsp:nvSpPr>
        <dsp:cNvPr id="0" name=""/>
        <dsp:cNvSpPr/>
      </dsp:nvSpPr>
      <dsp:spPr>
        <a:xfrm>
          <a:off x="2034362" y="3959679"/>
          <a:ext cx="6366279" cy="7691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Οι μελέτες είναι έτοιμες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προϋπολογισμός ύψους σχεδόν </a:t>
          </a:r>
          <a:r>
            <a:rPr lang="el-GR" sz="1600" b="1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1.000.000€</a:t>
          </a:r>
          <a:endParaRPr lang="el-G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889" y="3982206"/>
        <a:ext cx="5069597" cy="724063"/>
      </dsp:txXfrm>
    </dsp:sp>
    <dsp:sp modelId="{FAA95F45-3A5A-4806-837E-5F4A8C9DECCD}">
      <dsp:nvSpPr>
        <dsp:cNvPr id="0" name=""/>
        <dsp:cNvSpPr/>
      </dsp:nvSpPr>
      <dsp:spPr>
        <a:xfrm>
          <a:off x="6084067" y="985539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757" y="985539"/>
        <a:ext cx="163020" cy="330583"/>
      </dsp:txXfrm>
    </dsp:sp>
    <dsp:sp modelId="{66202EA4-BD6D-44CA-8570-6F9A8D6080F7}">
      <dsp:nvSpPr>
        <dsp:cNvPr id="0" name=""/>
        <dsp:cNvSpPr/>
      </dsp:nvSpPr>
      <dsp:spPr>
        <a:xfrm>
          <a:off x="6553445" y="1899288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0135" y="1899288"/>
        <a:ext cx="163020" cy="330583"/>
      </dsp:txXfrm>
    </dsp:sp>
    <dsp:sp modelId="{99F6E1AE-2B7A-4B08-8062-DFE0F9AA2DBB}">
      <dsp:nvSpPr>
        <dsp:cNvPr id="0" name=""/>
        <dsp:cNvSpPr/>
      </dsp:nvSpPr>
      <dsp:spPr>
        <a:xfrm>
          <a:off x="7050780" y="2784334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7470" y="2784334"/>
        <a:ext cx="163020" cy="330583"/>
      </dsp:txXfrm>
    </dsp:sp>
    <dsp:sp modelId="{37B904AA-20BE-4FEB-AAA6-5E41730E56BF}">
      <dsp:nvSpPr>
        <dsp:cNvPr id="0" name=""/>
        <dsp:cNvSpPr/>
      </dsp:nvSpPr>
      <dsp:spPr>
        <a:xfrm>
          <a:off x="7503662" y="3704378"/>
          <a:ext cx="296400" cy="40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0352" y="3704378"/>
        <a:ext cx="163020" cy="330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910930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82190" y="323579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Αντιμετώπιση κακοποίησης και κακοδιοίκησης στον Αθλητισμό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#MeToo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906" y="357295"/>
        <a:ext cx="7674664" cy="623239"/>
      </dsp:txXfrm>
    </dsp:sp>
    <dsp:sp modelId="{BD107130-C5F0-4B4A-BF83-77FE3A7F44B9}">
      <dsp:nvSpPr>
        <dsp:cNvPr id="0" name=""/>
        <dsp:cNvSpPr/>
      </dsp:nvSpPr>
      <dsp:spPr>
        <a:xfrm>
          <a:off x="0" y="1712482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82190" y="1125130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Ψηφιακός Μετασχηματισμός (Μητρώο Αθλητικών Σωματείων, Προπονητών, Εγκαταστάσεων, Πρόγραμμα «ΧΙΛΩΝ»)</a:t>
          </a:r>
        </a:p>
      </dsp:txBody>
      <dsp:txXfrm>
        <a:off x="415906" y="1158846"/>
        <a:ext cx="7674664" cy="623239"/>
      </dsp:txXfrm>
    </dsp:sp>
    <dsp:sp modelId="{825D981E-5734-4AD9-8A52-A39B2AB7A9CB}">
      <dsp:nvSpPr>
        <dsp:cNvPr id="0" name=""/>
        <dsp:cNvSpPr/>
      </dsp:nvSpPr>
      <dsp:spPr>
        <a:xfrm>
          <a:off x="0" y="2514033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82190" y="1926682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Μόνιμος μηχανισμός στήριξης του ερασιτεχνικού &amp; επαγγελματικού αθλητισμού από τη φορολογία των κερδών του στοιχήματος</a:t>
          </a:r>
        </a:p>
      </dsp:txBody>
      <dsp:txXfrm>
        <a:off x="415906" y="1960398"/>
        <a:ext cx="7674664" cy="623239"/>
      </dsp:txXfrm>
    </dsp:sp>
    <dsp:sp modelId="{344B9338-2A62-4547-B84B-A1CECA5F791F}">
      <dsp:nvSpPr>
        <dsp:cNvPr id="0" name=""/>
        <dsp:cNvSpPr/>
      </dsp:nvSpPr>
      <dsp:spPr>
        <a:xfrm>
          <a:off x="0" y="3315584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82190" y="2728233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Ενίσχυση εξωστρέφειας – Διεκδίκηση &amp; Διοργάνωση σπουδαίων αθλητικών διοργανώσεων</a:t>
          </a:r>
        </a:p>
      </dsp:txBody>
      <dsp:txXfrm>
        <a:off x="415906" y="2761949"/>
        <a:ext cx="7674664" cy="623239"/>
      </dsp:txXfrm>
    </dsp:sp>
    <dsp:sp modelId="{931311E2-3111-42CC-B9B4-9B2D1A16EE86}">
      <dsp:nvSpPr>
        <dsp:cNvPr id="0" name=""/>
        <dsp:cNvSpPr/>
      </dsp:nvSpPr>
      <dsp:spPr>
        <a:xfrm>
          <a:off x="0" y="4117136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76B2-078D-425C-A901-13C100176DD6}">
      <dsp:nvSpPr>
        <dsp:cNvPr id="0" name=""/>
        <dsp:cNvSpPr/>
      </dsp:nvSpPr>
      <dsp:spPr>
        <a:xfrm>
          <a:off x="382190" y="3529784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Ζήσε Αθλητικά 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Επένδυση σε εθελοντισμό - αθλητικό τουρισμό - κοινωνία των πολιτών</a:t>
          </a:r>
          <a:endParaRPr lang="el-G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906" y="3563500"/>
        <a:ext cx="7674664" cy="623239"/>
      </dsp:txXfrm>
    </dsp:sp>
    <dsp:sp modelId="{B516EA43-3FB0-43D0-9790-36A881D40097}">
      <dsp:nvSpPr>
        <dsp:cNvPr id="0" name=""/>
        <dsp:cNvSpPr/>
      </dsp:nvSpPr>
      <dsp:spPr>
        <a:xfrm>
          <a:off x="0" y="4918687"/>
          <a:ext cx="812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DD87C-CA4D-4EE5-B4A2-8CFC7BD682BA}">
      <dsp:nvSpPr>
        <dsp:cNvPr id="0" name=""/>
        <dsp:cNvSpPr/>
      </dsp:nvSpPr>
      <dsp:spPr>
        <a:xfrm>
          <a:off x="382190" y="4331336"/>
          <a:ext cx="7742096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Ανάδειξη νέων μορφών αθλητισμού με σύγχρονο νομοθετικό πλαίσιο (Εναλλακτικός, Εργασιακός, Πνευματικός Αθλητισμός, Ε-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sports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Special Olympics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415906" y="4365052"/>
        <a:ext cx="7674664" cy="623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95CE-B466-4278-A4B1-F48CFE80DE09}">
      <dsp:nvSpPr>
        <dsp:cNvPr id="0" name=""/>
        <dsp:cNvSpPr/>
      </dsp:nvSpPr>
      <dsp:spPr>
        <a:xfrm rot="5400000">
          <a:off x="3990133" y="-926107"/>
          <a:ext cx="1058844" cy="43627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Βιωσιμότητα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Λειτουργικότητα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Αποδοτικότητα</a:t>
          </a:r>
        </a:p>
      </dsp:txBody>
      <dsp:txXfrm rot="-5400000">
        <a:off x="2338204" y="777511"/>
        <a:ext cx="4311015" cy="955466"/>
      </dsp:txXfrm>
    </dsp:sp>
    <dsp:sp modelId="{8248C01A-B82F-4510-A800-9D347527CC72}">
      <dsp:nvSpPr>
        <dsp:cNvPr id="0" name=""/>
        <dsp:cNvSpPr/>
      </dsp:nvSpPr>
      <dsp:spPr>
        <a:xfrm>
          <a:off x="100504" y="490736"/>
          <a:ext cx="2237699" cy="15290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Arial" panose="020B0604020202020204" pitchFamily="34" charset="0"/>
              <a:cs typeface="Arial" panose="020B0604020202020204" pitchFamily="34" charset="0"/>
            </a:rPr>
            <a:t>Μικρές-καθημερινές παρεμβάσεις</a:t>
          </a:r>
        </a:p>
      </dsp:txBody>
      <dsp:txXfrm>
        <a:off x="175144" y="565376"/>
        <a:ext cx="2088419" cy="1379737"/>
      </dsp:txXfrm>
    </dsp:sp>
    <dsp:sp modelId="{F3F8BC16-AB3F-4F60-B363-3C84BF1A6A27}">
      <dsp:nvSpPr>
        <dsp:cNvPr id="0" name=""/>
        <dsp:cNvSpPr/>
      </dsp:nvSpPr>
      <dsp:spPr>
        <a:xfrm rot="5400000">
          <a:off x="4005447" y="815516"/>
          <a:ext cx="1058844" cy="43627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Πρακτικές &amp;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Ρεαλιστικές αποφάσεις</a:t>
          </a:r>
        </a:p>
      </dsp:txBody>
      <dsp:txXfrm rot="-5400000">
        <a:off x="2353518" y="2519135"/>
        <a:ext cx="4311015" cy="955466"/>
      </dsp:txXfrm>
    </dsp:sp>
    <dsp:sp modelId="{EC531AAA-001E-4A49-AA9C-5D9968D2AB26}">
      <dsp:nvSpPr>
        <dsp:cNvPr id="0" name=""/>
        <dsp:cNvSpPr/>
      </dsp:nvSpPr>
      <dsp:spPr>
        <a:xfrm>
          <a:off x="100504" y="2232359"/>
          <a:ext cx="2253012" cy="15290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Arial" panose="020B0604020202020204" pitchFamily="34" charset="0"/>
              <a:cs typeface="Arial" panose="020B0604020202020204" pitchFamily="34" charset="0"/>
            </a:rPr>
            <a:t>Μεγάλοι στόχοι</a:t>
          </a:r>
        </a:p>
      </dsp:txBody>
      <dsp:txXfrm>
        <a:off x="175144" y="2306999"/>
        <a:ext cx="2103732" cy="1379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CFCC-D879-4F36-980A-61A7AE0D87F9}">
      <dsp:nvSpPr>
        <dsp:cNvPr id="0" name=""/>
        <dsp:cNvSpPr/>
      </dsp:nvSpPr>
      <dsp:spPr>
        <a:xfrm>
          <a:off x="744" y="27488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21/12/2020 Υπογραφή </a:t>
          </a:r>
          <a:r>
            <a:rPr lang="en-US" sz="1900" kern="1200" dirty="0"/>
            <a:t>MoU </a:t>
          </a:r>
          <a:r>
            <a:rPr lang="el-GR" sz="1900" kern="1200" dirty="0"/>
            <a:t>με </a:t>
          </a:r>
          <a:r>
            <a:rPr lang="en-US" sz="1900" kern="1200" dirty="0"/>
            <a:t>Lamda Development </a:t>
          </a:r>
          <a:r>
            <a:rPr lang="el-GR" sz="1900" kern="1200" dirty="0"/>
            <a:t>για ανακαίνιση &amp; ανακατασκευή των εγκαταστάσεων</a:t>
          </a:r>
        </a:p>
      </dsp:txBody>
      <dsp:txXfrm>
        <a:off x="744" y="274881"/>
        <a:ext cx="2904199" cy="1742519"/>
      </dsp:txXfrm>
    </dsp:sp>
    <dsp:sp modelId="{EEFED4D1-F384-4BA7-8F69-C1A1F728D2D1}">
      <dsp:nvSpPr>
        <dsp:cNvPr id="0" name=""/>
        <dsp:cNvSpPr/>
      </dsp:nvSpPr>
      <dsp:spPr>
        <a:xfrm>
          <a:off x="3195364" y="27488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Εγκαινιάζουμε» </a:t>
          </a: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ένα από τα μεγαλύτερα κέντρα Υγρού Στίβου στην Ευρώπη, </a:t>
          </a: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το Ολυμπιακό Κέντρο Υγρού Στίβου</a:t>
          </a:r>
          <a:endParaRPr lang="el-GR" sz="1900" kern="1200" dirty="0"/>
        </a:p>
      </dsp:txBody>
      <dsp:txXfrm>
        <a:off x="3195364" y="274881"/>
        <a:ext cx="2904199" cy="1742519"/>
      </dsp:txXfrm>
    </dsp:sp>
    <dsp:sp modelId="{BE80CA9B-166A-431E-B222-56487EB006B0}">
      <dsp:nvSpPr>
        <dsp:cNvPr id="0" name=""/>
        <dsp:cNvSpPr/>
      </dsp:nvSpPr>
      <dsp:spPr>
        <a:xfrm>
          <a:off x="744" y="230782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Σύγχρονη εγκατάσταση</a:t>
          </a:r>
          <a:r>
            <a:rPr lang="el-GR" sz="1900" b="1" kern="1200" dirty="0">
              <a:latin typeface="Arial" panose="020B0604020202020204" pitchFamily="34" charset="0"/>
              <a:cs typeface="Arial" panose="020B0604020202020204" pitchFamily="34" charset="0"/>
            </a:rPr>
            <a:t> με 11 κολυμβητικές δεξαμενές</a:t>
          </a:r>
          <a:endParaRPr lang="el-GR" sz="1900" kern="1200" dirty="0"/>
        </a:p>
      </dsp:txBody>
      <dsp:txXfrm>
        <a:off x="744" y="2307821"/>
        <a:ext cx="2904199" cy="1742519"/>
      </dsp:txXfrm>
    </dsp:sp>
    <dsp:sp modelId="{56394AB3-996C-4EE7-AC5C-32B27260AB51}">
      <dsp:nvSpPr>
        <dsp:cNvPr id="0" name=""/>
        <dsp:cNvSpPr/>
      </dsp:nvSpPr>
      <dsp:spPr>
        <a:xfrm>
          <a:off x="3195364" y="2307821"/>
          <a:ext cx="2904199" cy="1742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>
              <a:latin typeface="Arial" panose="020B0604020202020204" pitchFamily="34" charset="0"/>
              <a:cs typeface="Arial" panose="020B0604020202020204" pitchFamily="34" charset="0"/>
            </a:rPr>
            <a:t>Έργο ύψους </a:t>
          </a:r>
          <a:r>
            <a:rPr lang="el-GR" sz="1900" b="1" u="sng" kern="1200">
              <a:latin typeface="Arial" panose="020B0604020202020204" pitchFamily="34" charset="0"/>
              <a:cs typeface="Arial" panose="020B0604020202020204" pitchFamily="34" charset="0"/>
            </a:rPr>
            <a:t>7.000.000€</a:t>
          </a:r>
          <a:r>
            <a:rPr lang="el-GR" sz="19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l-G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5364" y="2307821"/>
        <a:ext cx="2904199" cy="1742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9D144-5962-43F9-B3AB-E1B674C12118}">
      <dsp:nvSpPr>
        <dsp:cNvPr id="0" name=""/>
        <dsp:cNvSpPr/>
      </dsp:nvSpPr>
      <dsp:spPr>
        <a:xfrm rot="16200000">
          <a:off x="391475" y="-391475"/>
          <a:ext cx="1686748" cy="2469700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20 νέα γήπεδα Τένις</a:t>
          </a:r>
        </a:p>
      </dsp:txBody>
      <dsp:txXfrm rot="5400000">
        <a:off x="0" y="0"/>
        <a:ext cx="2469700" cy="1265061"/>
      </dsp:txXfrm>
    </dsp:sp>
    <dsp:sp modelId="{E8CB5433-67FD-43DA-AA00-E9078E499061}">
      <dsp:nvSpPr>
        <dsp:cNvPr id="0" name=""/>
        <dsp:cNvSpPr/>
      </dsp:nvSpPr>
      <dsp:spPr>
        <a:xfrm>
          <a:off x="2469700" y="0"/>
          <a:ext cx="2469700" cy="1686748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6 γήπεδα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Padel</a:t>
          </a: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9700" y="0"/>
        <a:ext cx="2469700" cy="1265061"/>
      </dsp:txXfrm>
    </dsp:sp>
    <dsp:sp modelId="{CFCD139C-2FF2-45E0-B7BF-F02ECB5CDFD1}">
      <dsp:nvSpPr>
        <dsp:cNvPr id="0" name=""/>
        <dsp:cNvSpPr/>
      </dsp:nvSpPr>
      <dsp:spPr>
        <a:xfrm rot="10800000">
          <a:off x="0" y="1686748"/>
          <a:ext cx="2469700" cy="1686748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2 γήπεδα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Beach 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Τένις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108435"/>
        <a:ext cx="2469700" cy="1265061"/>
      </dsp:txXfrm>
    </dsp:sp>
    <dsp:sp modelId="{DE96EC03-196F-4CC3-B702-AB6DEFFBDFAD}">
      <dsp:nvSpPr>
        <dsp:cNvPr id="0" name=""/>
        <dsp:cNvSpPr/>
      </dsp:nvSpPr>
      <dsp:spPr>
        <a:xfrm rot="5400000">
          <a:off x="2861176" y="1295272"/>
          <a:ext cx="1686748" cy="2469700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γήπεδα μίνι Τένις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69701" y="2108435"/>
        <a:ext cx="2469700" cy="1265061"/>
      </dsp:txXfrm>
    </dsp:sp>
    <dsp:sp modelId="{E362D385-04DB-4EA3-8AD6-DCF36A2318A5}">
      <dsp:nvSpPr>
        <dsp:cNvPr id="0" name=""/>
        <dsp:cNvSpPr/>
      </dsp:nvSpPr>
      <dsp:spPr>
        <a:xfrm>
          <a:off x="1325646" y="1159331"/>
          <a:ext cx="2288108" cy="1054833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Ανακατασκευή, Ανακαίνιση &amp; Δημιουργία:</a:t>
          </a:r>
        </a:p>
      </dsp:txBody>
      <dsp:txXfrm>
        <a:off x="1377139" y="1210824"/>
        <a:ext cx="2185122" cy="951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8441-C561-4F52-93B3-0AD12F9B8D4C}">
      <dsp:nvSpPr>
        <dsp:cNvPr id="0" name=""/>
        <dsp:cNvSpPr/>
      </dsp:nvSpPr>
      <dsp:spPr>
        <a:xfrm>
          <a:off x="525901" y="109957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Ενεργειακή αναβάθμιση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none" kern="1200" dirty="0">
              <a:latin typeface="Arial" panose="020B0604020202020204" pitchFamily="34" charset="0"/>
              <a:cs typeface="Arial" panose="020B0604020202020204" pitchFamily="34" charset="0"/>
            </a:rPr>
            <a:t>ύψους </a:t>
          </a:r>
          <a:r>
            <a:rPr lang="el-GR" sz="1900" b="1" u="none" kern="1200" dirty="0">
              <a:latin typeface="Arial" panose="020B0604020202020204" pitchFamily="34" charset="0"/>
              <a:cs typeface="Arial" panose="020B0604020202020204" pitchFamily="34" charset="0"/>
            </a:rPr>
            <a:t>22.000.000€</a:t>
          </a:r>
          <a:endParaRPr lang="el-GR" sz="19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901" y="109957"/>
        <a:ext cx="2191504" cy="1717435"/>
      </dsp:txXfrm>
    </dsp:sp>
    <dsp:sp modelId="{11AD0657-134C-4691-9F49-68A425AEACCD}">
      <dsp:nvSpPr>
        <dsp:cNvPr id="0" name=""/>
        <dsp:cNvSpPr/>
      </dsp:nvSpPr>
      <dsp:spPr>
        <a:xfrm>
          <a:off x="2937101" y="108451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Συντήρηση</a:t>
          </a:r>
          <a:r>
            <a:rPr lang="el-GR" sz="1900" u="none" kern="1200" dirty="0">
              <a:latin typeface="Arial" panose="020B0604020202020204" pitchFamily="34" charset="0"/>
              <a:cs typeface="Arial" panose="020B0604020202020204" pitchFamily="34" charset="0"/>
            </a:rPr>
            <a:t> των αρχιτεκτονικών κατασκευών </a:t>
          </a:r>
          <a:r>
            <a:rPr lang="el-GR" sz="19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Καλατράβα. </a:t>
          </a:r>
          <a:r>
            <a:rPr lang="el-GR" sz="1900" b="1" u="none" kern="1200" dirty="0">
              <a:latin typeface="Arial" panose="020B0604020202020204" pitchFamily="34" charset="0"/>
              <a:cs typeface="Arial" panose="020B0604020202020204" pitchFamily="34" charset="0"/>
            </a:rPr>
            <a:t>Ολοκλήρωση: τέλος του 2024</a:t>
          </a:r>
        </a:p>
      </dsp:txBody>
      <dsp:txXfrm>
        <a:off x="2937101" y="108451"/>
        <a:ext cx="2191504" cy="1717435"/>
      </dsp:txXfrm>
    </dsp:sp>
    <dsp:sp modelId="{7280A8DB-B780-4197-B7C0-68EF3F079F48}">
      <dsp:nvSpPr>
        <dsp:cNvPr id="0" name=""/>
        <dsp:cNvSpPr/>
      </dsp:nvSpPr>
      <dsp:spPr>
        <a:xfrm>
          <a:off x="525901" y="1985728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Αναμόρφωση του Περιβάλλοντα Χώρου</a:t>
          </a: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9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Δημιουργία Ολυμπιακού Πάρκου</a:t>
          </a:r>
          <a:endParaRPr lang="el-G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901" y="1985728"/>
        <a:ext cx="2191504" cy="1717435"/>
      </dsp:txXfrm>
    </dsp:sp>
    <dsp:sp modelId="{5F26EA92-5A56-44C4-8C1B-BE02848D4F00}">
      <dsp:nvSpPr>
        <dsp:cNvPr id="0" name=""/>
        <dsp:cNvSpPr/>
      </dsp:nvSpPr>
      <dsp:spPr>
        <a:xfrm>
          <a:off x="2937101" y="1984222"/>
          <a:ext cx="2191504" cy="1717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u="sng" kern="1200" dirty="0">
              <a:latin typeface="Arial" panose="020B0604020202020204" pitchFamily="34" charset="0"/>
              <a:cs typeface="Arial" panose="020B0604020202020204" pitchFamily="34" charset="0"/>
            </a:rPr>
            <a:t>Στρατηγικός Σχεδιασμός Ανάπτυξης &amp; Βιωσιμότητας </a:t>
          </a:r>
        </a:p>
      </dsp:txBody>
      <dsp:txXfrm>
        <a:off x="2937101" y="1984222"/>
        <a:ext cx="2191504" cy="171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668595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330983" y="67465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Αλλαγή 5 ταρτάν στο Κεντρικό Στάδιο και στα Προπονητήρια του στίβου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Σ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υνεργασία με Περιφέρεια Αττικής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6.000.000€</a:t>
          </a:r>
        </a:p>
      </dsp:txBody>
      <dsp:txXfrm>
        <a:off x="364699" y="101181"/>
        <a:ext cx="6572837" cy="623239"/>
      </dsp:txXfrm>
    </dsp:sp>
    <dsp:sp modelId="{47942A6B-1C9E-43CA-83F8-420C56EBD30A}">
      <dsp:nvSpPr>
        <dsp:cNvPr id="0" name=""/>
        <dsp:cNvSpPr/>
      </dsp:nvSpPr>
      <dsp:spPr>
        <a:xfrm>
          <a:off x="0" y="1472333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337670" y="882795"/>
          <a:ext cx="6626795" cy="692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Κατασκευή 3 τοίχων αναρρίχησης ολυμπιακών προδιαγραφών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προϋπολογισμού 1.000.000€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Υλοποίηση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εντός 9 μηνών</a:t>
          </a:r>
        </a:p>
      </dsp:txBody>
      <dsp:txXfrm>
        <a:off x="371492" y="916617"/>
        <a:ext cx="6559151" cy="625213"/>
      </dsp:txXfrm>
    </dsp:sp>
    <dsp:sp modelId="{BD107130-C5F0-4B4A-BF83-77FE3A7F44B9}">
      <dsp:nvSpPr>
        <dsp:cNvPr id="0" name=""/>
        <dsp:cNvSpPr/>
      </dsp:nvSpPr>
      <dsp:spPr>
        <a:xfrm>
          <a:off x="0" y="2273884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9ABB-9CDC-4B60-9A36-5ACB34AEC00D}">
      <dsp:nvSpPr>
        <dsp:cNvPr id="0" name=""/>
        <dsp:cNvSpPr/>
      </dsp:nvSpPr>
      <dsp:spPr>
        <a:xfrm>
          <a:off x="327798" y="1686533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Νέο κλειστό γυμναστήριο 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προϋπολογισμού 7.000.000€ (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Εθνικό Πρόγραμμα Ανάπτυξης - Υφυπουργείο Αθλητισμού)</a:t>
          </a:r>
          <a:endParaRPr lang="el-GR" sz="16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514" y="1720249"/>
        <a:ext cx="6572837" cy="623239"/>
      </dsp:txXfrm>
    </dsp:sp>
    <dsp:sp modelId="{825D981E-5734-4AD9-8A52-A39B2AB7A9CB}">
      <dsp:nvSpPr>
        <dsp:cNvPr id="0" name=""/>
        <dsp:cNvSpPr/>
      </dsp:nvSpPr>
      <dsp:spPr>
        <a:xfrm>
          <a:off x="0" y="3075436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4B72F-F881-4BE0-B0AC-4734775BB627}">
      <dsp:nvSpPr>
        <dsp:cNvPr id="0" name=""/>
        <dsp:cNvSpPr/>
      </dsp:nvSpPr>
      <dsp:spPr>
        <a:xfrm>
          <a:off x="327798" y="2488084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Νέα αίθουσα προπονήσεων και πολυχώρου στην αίθουσα Κασιμάτη</a:t>
          </a:r>
        </a:p>
      </dsp:txBody>
      <dsp:txXfrm>
        <a:off x="361514" y="2521800"/>
        <a:ext cx="6572837" cy="623239"/>
      </dsp:txXfrm>
    </dsp:sp>
    <dsp:sp modelId="{344B9338-2A62-4547-B84B-A1CECA5F791F}">
      <dsp:nvSpPr>
        <dsp:cNvPr id="0" name=""/>
        <dsp:cNvSpPr/>
      </dsp:nvSpPr>
      <dsp:spPr>
        <a:xfrm>
          <a:off x="0" y="3876987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0EF1F-D67A-49EB-9264-AE81AA76C3EB}">
      <dsp:nvSpPr>
        <dsp:cNvPr id="0" name=""/>
        <dsp:cNvSpPr/>
      </dsp:nvSpPr>
      <dsp:spPr>
        <a:xfrm>
          <a:off x="327798" y="3289636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Παραχώρηση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του κλειστού γυμναστηρίου καλαθοσφαίρισης στην ΚΑΕ Παναθηναϊκός (σε εξέλιξη)</a:t>
          </a:r>
          <a:endParaRPr lang="el-GR" sz="1600" b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1514" y="3323352"/>
        <a:ext cx="6572837" cy="623239"/>
      </dsp:txXfrm>
    </dsp:sp>
    <dsp:sp modelId="{931311E2-3111-42CC-B9B4-9B2D1A16EE86}">
      <dsp:nvSpPr>
        <dsp:cNvPr id="0" name=""/>
        <dsp:cNvSpPr/>
      </dsp:nvSpPr>
      <dsp:spPr>
        <a:xfrm>
          <a:off x="0" y="4678539"/>
          <a:ext cx="6971253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76B2-078D-425C-A901-13C100176DD6}">
      <dsp:nvSpPr>
        <dsp:cNvPr id="0" name=""/>
        <dsp:cNvSpPr/>
      </dsp:nvSpPr>
      <dsp:spPr>
        <a:xfrm>
          <a:off x="327798" y="4091187"/>
          <a:ext cx="6640269" cy="6906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48" tIns="0" rIns="1844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Smart OAKA</a:t>
          </a:r>
          <a:r>
            <a:rPr lang="el-GR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l-GR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Ψηφιακή αναβάθμιση του συγκροτήματος σε συνεργασία με το Υπουργείο Ψηφιακής Διακυβέρνησης</a:t>
          </a:r>
        </a:p>
      </dsp:txBody>
      <dsp:txXfrm>
        <a:off x="361514" y="4124903"/>
        <a:ext cx="6572837" cy="623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4A92-C09A-4FFF-AE22-0A18CD176B79}">
      <dsp:nvSpPr>
        <dsp:cNvPr id="0" name=""/>
        <dsp:cNvSpPr/>
      </dsp:nvSpPr>
      <dsp:spPr>
        <a:xfrm>
          <a:off x="0" y="1308250"/>
          <a:ext cx="61786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3C3-3C7A-4AEF-BD4E-E3A34F8A7B19}">
      <dsp:nvSpPr>
        <dsp:cNvPr id="0" name=""/>
        <dsp:cNvSpPr/>
      </dsp:nvSpPr>
      <dsp:spPr>
        <a:xfrm>
          <a:off x="293352" y="0"/>
          <a:ext cx="5885310" cy="14800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77" tIns="0" rIns="163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u="none" kern="1200" dirty="0">
              <a:latin typeface="Arial" panose="020B0604020202020204" pitchFamily="34" charset="0"/>
              <a:cs typeface="Arial" panose="020B0604020202020204" pitchFamily="34" charset="0"/>
            </a:rPr>
            <a:t>Πλήρης ανακαίνιση του προπονητηρίου της Άρσης Βαρών </a:t>
          </a:r>
          <a:r>
            <a:rPr lang="el-GR" sz="1800" b="0" u="none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Υλοποίηση εντός Α’ τριμήνου 2023</a:t>
          </a:r>
          <a:endParaRPr lang="el-GR" sz="18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600" y="72248"/>
        <a:ext cx="5740814" cy="1335514"/>
      </dsp:txXfrm>
    </dsp:sp>
    <dsp:sp modelId="{47942A6B-1C9E-43CA-83F8-420C56EBD30A}">
      <dsp:nvSpPr>
        <dsp:cNvPr id="0" name=""/>
        <dsp:cNvSpPr/>
      </dsp:nvSpPr>
      <dsp:spPr>
        <a:xfrm>
          <a:off x="0" y="3030545"/>
          <a:ext cx="61786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998E5-2E73-464B-A8BA-64134CD7BEDC}">
      <dsp:nvSpPr>
        <dsp:cNvPr id="0" name=""/>
        <dsp:cNvSpPr/>
      </dsp:nvSpPr>
      <dsp:spPr>
        <a:xfrm>
          <a:off x="299278" y="1767250"/>
          <a:ext cx="5873368" cy="14846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77" tIns="0" rIns="163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u="none" kern="1200" dirty="0">
              <a:latin typeface="Arial" panose="020B0604020202020204" pitchFamily="34" charset="0"/>
              <a:cs typeface="Arial" panose="020B0604020202020204" pitchFamily="34" charset="0"/>
            </a:rPr>
            <a:t>Ανακατασκευή των 5 κτιρίων - ξενώνων που σήμερα χρησιμοποιούν μη αθλητικοί φορείς και απόδοσή τους στην αθλητική οικογένεια!</a:t>
          </a:r>
        </a:p>
      </dsp:txBody>
      <dsp:txXfrm>
        <a:off x="371755" y="1839727"/>
        <a:ext cx="5728414" cy="13397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267A5-0E8E-4467-8411-C409A68ED5B2}">
      <dsp:nvSpPr>
        <dsp:cNvPr id="0" name=""/>
        <dsp:cNvSpPr/>
      </dsp:nvSpPr>
      <dsp:spPr>
        <a:xfrm rot="16200000">
          <a:off x="-1104632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Επέκταση των εγκαταστάσεών μας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κατά 47 στρέμματα από τον Δήμο Αχαρνών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Αναμένεται αντίστοιχη παραχώρηση αρκετών επιπλέον στρεμμάτων και από το ΥΠΕΝ</a:t>
          </a:r>
          <a:endParaRPr lang="el-GR" sz="1400" kern="1200" dirty="0"/>
        </a:p>
      </dsp:txBody>
      <dsp:txXfrm rot="5400000">
        <a:off x="1699" y="775757"/>
        <a:ext cx="1666130" cy="2327276"/>
      </dsp:txXfrm>
    </dsp:sp>
    <dsp:sp modelId="{D57D0580-BB08-46A7-B142-A3174ABFE3E3}">
      <dsp:nvSpPr>
        <dsp:cNvPr id="0" name=""/>
        <dsp:cNvSpPr/>
      </dsp:nvSpPr>
      <dsp:spPr>
        <a:xfrm rot="16200000">
          <a:off x="686457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Ενέργειες αποκατάστασης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των δύο κλειστών γυμναστηρίων και του ανοιχτού σταδίου στίβου, ώστε να καταστεί λειτουργικό</a:t>
          </a:r>
          <a:endParaRPr lang="el-GR" sz="1400" kern="1200" dirty="0"/>
        </a:p>
      </dsp:txBody>
      <dsp:txXfrm rot="5400000">
        <a:off x="1792788" y="775757"/>
        <a:ext cx="1666130" cy="2327276"/>
      </dsp:txXfrm>
    </dsp:sp>
    <dsp:sp modelId="{690F9DB9-23F1-4DA8-8C18-BF50B1552E49}">
      <dsp:nvSpPr>
        <dsp:cNvPr id="0" name=""/>
        <dsp:cNvSpPr/>
      </dsp:nvSpPr>
      <dsp:spPr>
        <a:xfrm rot="16200000">
          <a:off x="2477547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Δημιουργία του </a:t>
          </a: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πρώτου υπαίθριου γυμναστηρίου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και νέων υποδομών για την ενίσχυση του ερασιτεχνικού αθλητισμού</a:t>
          </a:r>
          <a:endParaRPr lang="el-GR" sz="1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583878" y="775757"/>
        <a:ext cx="1666130" cy="2327276"/>
      </dsp:txXfrm>
    </dsp:sp>
    <dsp:sp modelId="{00F82995-6C4B-475F-84CA-07FFA369946D}">
      <dsp:nvSpPr>
        <dsp:cNvPr id="0" name=""/>
        <dsp:cNvSpPr/>
      </dsp:nvSpPr>
      <dsp:spPr>
        <a:xfrm rot="16200000">
          <a:off x="4268637" y="1106330"/>
          <a:ext cx="3878792" cy="166613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Δημιουργία </a:t>
          </a:r>
          <a:r>
            <a:rPr lang="el-GR" sz="1400" b="1" kern="1200" dirty="0">
              <a:latin typeface="Arial" panose="020B0604020202020204" pitchFamily="34" charset="0"/>
              <a:cs typeface="Arial" panose="020B0604020202020204" pitchFamily="34" charset="0"/>
            </a:rPr>
            <a:t>πρότυπου Μοντελοδρόμιου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, σε συνεργασία με την Ελληνική Αεραθλητική Ομοσπονδία</a:t>
          </a:r>
          <a:endParaRPr lang="el-G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74968" y="775757"/>
        <a:ext cx="1666130" cy="232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E692-9372-48D1-A92A-C0AE7064C92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8995-1D9B-4DBC-B478-54E76EE5E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44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9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0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00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1520000" y="6480000"/>
            <a:ext cx="671513" cy="301625"/>
          </a:xfrm>
        </p:spPr>
        <p:txBody>
          <a:bodyPr/>
          <a:lstStyle>
            <a:lvl1pPr>
              <a:defRPr/>
            </a:lvl1pPr>
          </a:lstStyle>
          <a:p>
            <a:fld id="{85631D24-CC5C-46E4-ADA6-B17A76830D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41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88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56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64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1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4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44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47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9D0C56-7E54-4799-89EB-1A8598ABDCAA}" type="datetimeFigureOut">
              <a:rPr lang="el-GR" smtClean="0"/>
              <a:t>13/12/2022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8606DA-6685-45B8-8B31-3AF0D08C70E2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diagramData" Target="../diagrams/data7.xml"/><Relationship Id="rId5" Type="http://schemas.openxmlformats.org/officeDocument/2006/relationships/image" Target="../media/image35.jpeg"/><Relationship Id="rId10" Type="http://schemas.microsoft.com/office/2007/relationships/diagramDrawing" Target="../diagrams/drawing7.xml"/><Relationship Id="rId4" Type="http://schemas.openxmlformats.org/officeDocument/2006/relationships/image" Target="../media/image34.jpe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9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0.jpe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42.jpg"/><Relationship Id="rId4" Type="http://schemas.openxmlformats.org/officeDocument/2006/relationships/image" Target="../media/image41.jpe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43.jpeg"/><Relationship Id="rId7" Type="http://schemas.openxmlformats.org/officeDocument/2006/relationships/diagramLayout" Target="../diagrams/layou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1.xml"/><Relationship Id="rId5" Type="http://schemas.openxmlformats.org/officeDocument/2006/relationships/image" Target="../media/image45.jpeg"/><Relationship Id="rId10" Type="http://schemas.microsoft.com/office/2007/relationships/diagramDrawing" Target="../diagrams/drawing11.xml"/><Relationship Id="rId4" Type="http://schemas.openxmlformats.org/officeDocument/2006/relationships/image" Target="../media/image44.jpeg"/><Relationship Id="rId9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9.jp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0.jpg"/><Relationship Id="rId9" Type="http://schemas.microsoft.com/office/2007/relationships/diagramDrawing" Target="../diagrams/drawing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52.jpe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53.jpeg"/><Relationship Id="rId9" Type="http://schemas.microsoft.com/office/2007/relationships/diagramDrawing" Target="../diagrams/drawin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54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55.jpeg"/><Relationship Id="rId9" Type="http://schemas.microsoft.com/office/2007/relationships/diagramDrawing" Target="../diagrams/drawin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sv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362" y="455033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Πρόγραμμα Αξιοποίησης Ολυμπιακών Εγκαταστάσεων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60" y="1759726"/>
            <a:ext cx="2708059" cy="1523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54" y="3170204"/>
            <a:ext cx="2542551" cy="155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0" y="3147772"/>
            <a:ext cx="2492698" cy="155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22" y="4528104"/>
            <a:ext cx="2503721" cy="145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6" y="4541534"/>
            <a:ext cx="2214797" cy="144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38" y="4541535"/>
            <a:ext cx="2492697" cy="144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-2832" r="661" b="-344"/>
          <a:stretch/>
        </p:blipFill>
        <p:spPr>
          <a:xfrm>
            <a:off x="1715851" y="4522834"/>
            <a:ext cx="2214797" cy="150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962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6AEF1524-3BD5-E716-11E6-028AE47F2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50284" y="561997"/>
            <a:ext cx="73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202" y="1041344"/>
            <a:ext cx="55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Κέντρο Αντισφαίρισης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981" y="1655703"/>
            <a:ext cx="55007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Μίσθωση εγκαταστάσεων στην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«ΣΤΑΔΙΟ 2020»,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μετά από διαγωνισμό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Masterplan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 ξεπερνά τα 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7.000.000€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Στόχος: Διεκδίκηση αγώνων επιπέδου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εντός τριετίας!</a:t>
            </a:r>
          </a:p>
          <a:p>
            <a:endParaRPr lang="el-G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52" y="3648896"/>
            <a:ext cx="3169798" cy="226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55FB3E94-E8C8-4C1B-AF64-EFC52A586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902074"/>
              </p:ext>
            </p:extLst>
          </p:nvPr>
        </p:nvGraphicFramePr>
        <p:xfrm>
          <a:off x="6257595" y="1962147"/>
          <a:ext cx="4939401" cy="337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6BA5FE-7411-4971-8847-A0AF716983C0}"/>
              </a:ext>
            </a:extLst>
          </p:cNvPr>
          <p:cNvSpPr txBox="1"/>
          <p:nvPr/>
        </p:nvSpPr>
        <p:spPr>
          <a:xfrm>
            <a:off x="7373561" y="5411844"/>
            <a:ext cx="270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Χρόνος ολοκλήρωσης: Τέλος του 2024</a:t>
            </a:r>
          </a:p>
        </p:txBody>
      </p:sp>
    </p:spTree>
    <p:extLst>
      <p:ext uri="{BB962C8B-B14F-4D97-AF65-F5344CB8AC3E}">
        <p14:creationId xmlns:p14="http://schemas.microsoft.com/office/powerpoint/2010/main" val="19312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4FECBB-3887-B97B-B49C-D01B26AFB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37341" y="631597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2816" y="1674674"/>
            <a:ext cx="5213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Masterplan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Ο.Α.Κ.Α. 2.0.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Έργα συντήρησης, εκσυγχρονισμού και αναβάθμισης του Ολυμπιακού συγκροτήματος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54.000.000€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το Ταμείο Ανάκαμψης και Ανθεκτικότητας</a:t>
            </a:r>
          </a:p>
        </p:txBody>
      </p:sp>
      <p:graphicFrame>
        <p:nvGraphicFramePr>
          <p:cNvPr id="15" name="Διάγραμμα 14">
            <a:extLst>
              <a:ext uri="{FF2B5EF4-FFF2-40B4-BE49-F238E27FC236}">
                <a16:creationId xmlns:a16="http://schemas.microsoft.com/office/drawing/2014/main" id="{BABB4D0D-F3CE-4B7A-A12A-81C888C1E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957615"/>
              </p:ext>
            </p:extLst>
          </p:nvPr>
        </p:nvGraphicFramePr>
        <p:xfrm>
          <a:off x="6169025" y="1655283"/>
          <a:ext cx="5340184" cy="417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F1BCB690-D215-484D-91D2-0734424D4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0" y="3595817"/>
            <a:ext cx="4012629" cy="2235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82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8C9365FA-7F52-7761-F3BB-071054B21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99194" y="624580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14" y="1480535"/>
            <a:ext cx="4072752" cy="223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56" y="4021738"/>
            <a:ext cx="3437469" cy="200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974995D0-61E6-472F-9B45-27D9F9D4D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856351"/>
              </p:ext>
            </p:extLst>
          </p:nvPr>
        </p:nvGraphicFramePr>
        <p:xfrm>
          <a:off x="209877" y="1288765"/>
          <a:ext cx="6971253" cy="493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2170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E1C88D-7DEF-6941-5352-968C58BCA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838" y="631597"/>
            <a:ext cx="857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Συνεργασία με την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AD7EE-492D-4C2F-BCF5-00D0C9E2BECE}"/>
              </a:ext>
            </a:extLst>
          </p:cNvPr>
          <p:cNvSpPr txBox="1"/>
          <p:nvPr/>
        </p:nvSpPr>
        <p:spPr>
          <a:xfrm>
            <a:off x="594253" y="1720839"/>
            <a:ext cx="5754053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Lamda Development 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χρηματοδοτεί -πέραν των 7 εκ. που έχουν δοθεί για τα κολυμβητήρια- επιπλέον έργα </a:t>
            </a:r>
            <a:r>
              <a:rPr lang="el-GR" sz="2700" b="1" dirty="0">
                <a:latin typeface="Arial" panose="020B0604020202020204" pitchFamily="34" charset="0"/>
                <a:cs typeface="Arial" panose="020B0604020202020204" pitchFamily="34" charset="0"/>
              </a:rPr>
              <a:t>συνολικού ποσού άνω των 15 εκ. ευρώ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για την αναβάθμιση των Ολυμπιακών Εγκαταστάσεων και ξενώνων </a:t>
            </a:r>
            <a:r>
              <a:rPr lang="el-GR" sz="2700" u="sng" dirty="0">
                <a:latin typeface="Arial" panose="020B0604020202020204" pitchFamily="34" charset="0"/>
                <a:cs typeface="Arial" panose="020B0604020202020204" pitchFamily="34" charset="0"/>
              </a:rPr>
              <a:t>σε όλη την Αττική</a:t>
            </a: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7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2FA93F8-D865-4C78-9F3C-E23C0DADA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071901"/>
            <a:ext cx="5186363" cy="271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341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28097" y="445905"/>
            <a:ext cx="733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6375" y="949981"/>
            <a:ext cx="657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Συνεργασία με την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" y="2441095"/>
            <a:ext cx="3812696" cy="254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BD07328E-3B8A-492E-BC1F-52BC280DB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3267"/>
              </p:ext>
            </p:extLst>
          </p:nvPr>
        </p:nvGraphicFramePr>
        <p:xfrm>
          <a:off x="4895737" y="1982901"/>
          <a:ext cx="6178663" cy="345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4AF3E125-44F8-BC23-38A2-2683B5EE34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45" y="736600"/>
            <a:ext cx="5534710" cy="4736200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FF03DD25-F72A-CA93-4789-04582EE6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1DC4D4-BE30-4313-4052-F5371FCC4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4762" y="385376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Αθλητικό - Προπονητικό Κέντρο Ολυμπιακού Χωριού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452" y="1504164"/>
            <a:ext cx="720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Κανένα πλάνο αξιοποίησής του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για 17 ολόκληρα χρόνια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Προχωρήσαμε </a:t>
            </a: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άμεσα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στις ενέργειες: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92" y="3984365"/>
            <a:ext cx="2964960" cy="162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36" y="1951118"/>
            <a:ext cx="2885414" cy="186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74D54965-5D7F-4AA6-912E-6E1114BE9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12326"/>
              </p:ext>
            </p:extLst>
          </p:nvPr>
        </p:nvGraphicFramePr>
        <p:xfrm>
          <a:off x="501003" y="2243506"/>
          <a:ext cx="7042797" cy="387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9A5EC969-91D4-DBB4-F07E-327F3EB05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4762" y="385376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Αθλητικό - Προπονητικό Κέντρο Ολυμπιακού Χωριού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97" y="1441115"/>
            <a:ext cx="478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την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προχωράμε σε: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84C293-C918-4611-ABF2-6CD3CE730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892723"/>
            <a:ext cx="3615713" cy="20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647302C-145D-4B78-A064-23332336E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053861"/>
              </p:ext>
            </p:extLst>
          </p:nvPr>
        </p:nvGraphicFramePr>
        <p:xfrm>
          <a:off x="381000" y="1981973"/>
          <a:ext cx="7213600" cy="387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521B51-E255-4DCA-A4C5-0F9DC0BD15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1647276"/>
            <a:ext cx="3600062" cy="216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5634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6E6A0406-7F25-F1AA-A736-D1BC4D085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65635" y="426473"/>
            <a:ext cx="959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Κλειστό Σπίτι του Στίβου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του Βόλεϊ Παιανίας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9995" y="988392"/>
            <a:ext cx="569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Συμφωνία με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7F9FA21-9BA0-4201-83B4-0D5A9A69D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20" y="4817031"/>
            <a:ext cx="2653017" cy="145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D42F65C-49C7-475F-AB51-3C69F264B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20" y="1666681"/>
            <a:ext cx="2653019" cy="145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33D84C-B7E5-4D57-9763-DA93B1448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72" y="3243070"/>
            <a:ext cx="2653019" cy="145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6" name="Διάγραμμα 15">
            <a:extLst>
              <a:ext uri="{FF2B5EF4-FFF2-40B4-BE49-F238E27FC236}">
                <a16:creationId xmlns:a16="http://schemas.microsoft.com/office/drawing/2014/main" id="{F0FAC48D-8892-41DA-B660-00819D8DC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589610"/>
              </p:ext>
            </p:extLst>
          </p:nvPr>
        </p:nvGraphicFramePr>
        <p:xfrm>
          <a:off x="449941" y="1612326"/>
          <a:ext cx="6966859" cy="466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39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20" y="2087844"/>
            <a:ext cx="2599959" cy="2682311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CB54517D-5472-F1EF-AA98-73FF60EF6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EE1454-F3F1-A9A1-6BD0-37889C9C5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9408" y="623137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Νέα Πνοή στις Αθλητικές Εγκαταστάσεις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3580" y="1590746"/>
            <a:ext cx="101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Αθλητικές εγκαταστάσεις που χάρισαν λάμψη, δόξα, μεγαλειώδεις στιγμές και συγκίνηση...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9742" y="3837293"/>
            <a:ext cx="1035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Αφέθηκαν στην παρακμή, στην απομόνωση. Ξεθώριασαν…αλλά δεν έσβησαν από τη μνήμη!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967" y="2146520"/>
            <a:ext cx="5055586" cy="14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61" y="2146520"/>
            <a:ext cx="2441721" cy="14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3" y="2162734"/>
            <a:ext cx="2455246" cy="145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3" y="4438802"/>
            <a:ext cx="2455246" cy="146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163" y="4438802"/>
            <a:ext cx="2432390" cy="145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484" y="4464528"/>
            <a:ext cx="2427253" cy="143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41" y="4464529"/>
            <a:ext cx="2441721" cy="143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30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54763" y="345177"/>
            <a:ext cx="853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Κλειστό Κολυμβητήριο Πειραιά «Πέτρος Καπαγέρωφ» &amp; Μικρολίμανο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24" y="2103737"/>
            <a:ext cx="2830073" cy="192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36" y="4128779"/>
            <a:ext cx="2830073" cy="202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70715" y="1420107"/>
            <a:ext cx="565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Συμφωνία με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Lamda Development</a:t>
            </a:r>
            <a:endParaRPr lang="el-G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B8341DC8-06FC-46DD-A6DE-58402C4BA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754533"/>
              </p:ext>
            </p:extLst>
          </p:nvPr>
        </p:nvGraphicFramePr>
        <p:xfrm>
          <a:off x="514586" y="2196930"/>
          <a:ext cx="7189233" cy="38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D1AB6021-03B1-7EE8-17E2-E2CB0BB535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47BF2E-2B11-2F05-0A65-D449F05AC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47985" y="631597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Πάρκο ΕΛΛΗΝΙΚΟΥ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767" y="1473201"/>
            <a:ext cx="430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Το Ε.Α.Κ.Ν. Αγίου Κοσμά ΔΕΝ ΚΛΕΙΝΕΙ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44" y="3933805"/>
            <a:ext cx="3055955" cy="187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44" y="1765588"/>
            <a:ext cx="3055955" cy="187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AD9BC438-255C-48DF-A129-816F8F62B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66470"/>
              </p:ext>
            </p:extLst>
          </p:nvPr>
        </p:nvGraphicFramePr>
        <p:xfrm>
          <a:off x="685800" y="2137255"/>
          <a:ext cx="7213600" cy="367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98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E562C0-3B81-4449-D063-6871E29C1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59293" y="631597"/>
            <a:ext cx="891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Αθλητικές εγκαταστάσεις Πάρκου Ελληνικού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091" y="1473201"/>
            <a:ext cx="90855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Δεσμεύσεις της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Lamda Development: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99" y="2913019"/>
            <a:ext cx="3742319" cy="210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CB921AB1-DC65-40EC-B700-1D3A86E8E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389009"/>
              </p:ext>
            </p:extLst>
          </p:nvPr>
        </p:nvGraphicFramePr>
        <p:xfrm>
          <a:off x="107213" y="1762096"/>
          <a:ext cx="7842987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93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3594DF67-F2A0-4863-92A7-65D195E6B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3270" y="493098"/>
            <a:ext cx="8537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Κλειστό Κέντρο Άνω Λιοσίων,</a:t>
            </a:r>
          </a:p>
          <a:p>
            <a:pPr algn="ctr"/>
            <a:r>
              <a:rPr lang="el-G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αρχή της αξιοποίησης του ολυμπιακού μας πλούτου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7" y="1706467"/>
            <a:ext cx="2851461" cy="195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" y="3895835"/>
            <a:ext cx="2876722" cy="195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FF593B87-04A5-443A-875C-F78B9D759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899916"/>
              </p:ext>
            </p:extLst>
          </p:nvPr>
        </p:nvGraphicFramePr>
        <p:xfrm>
          <a:off x="4136571" y="1669141"/>
          <a:ext cx="7601858" cy="42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6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DD3F097B-F076-67F4-5F01-CA11C66FC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27245" y="606883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Εθνικό Σκοπευτήριο Βύρωνα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97" y="1362621"/>
            <a:ext cx="2723483" cy="241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5" y="3846286"/>
            <a:ext cx="3320745" cy="2255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CBD938A-992B-4175-8751-3E0DD849C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925956"/>
              </p:ext>
            </p:extLst>
          </p:nvPr>
        </p:nvGraphicFramePr>
        <p:xfrm>
          <a:off x="1827245" y="1251409"/>
          <a:ext cx="8537510" cy="685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15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4A7D85-D962-9637-6E16-A7E034E0E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A59FAA5-1921-4868-B484-128ECEFA4FC8}"/>
              </a:ext>
            </a:extLst>
          </p:cNvPr>
          <p:cNvSpPr/>
          <p:nvPr/>
        </p:nvSpPr>
        <p:spPr>
          <a:xfrm>
            <a:off x="541404" y="1473201"/>
            <a:ext cx="1110919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αθλητισμός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μας πηγαίνει </a:t>
            </a:r>
            <a:r>
              <a:rPr lang="el-GR" sz="360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-επιτέλους-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360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Ελλάδα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πηγαίνει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36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24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για την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κοινωνία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l-GR" sz="1400" b="0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sz="36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μπροστά</a:t>
            </a:r>
            <a:r>
              <a:rPr lang="el-GR" sz="3600" b="0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για την </a:t>
            </a:r>
            <a:r>
              <a:rPr lang="el-GR" sz="3600" b="0" cap="none" spc="0" dirty="0">
                <a:ln w="0"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γενιά που έρχεται!</a:t>
            </a:r>
          </a:p>
          <a:p>
            <a:pPr algn="ctr"/>
            <a:r>
              <a:rPr lang="el-GR" sz="36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3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22E44572-6D38-A877-CA51-1431EE217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43" y="1910824"/>
            <a:ext cx="4547711" cy="3794494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A59FAA5-1921-4868-B484-128ECEFA4FC8}"/>
              </a:ext>
            </a:extLst>
          </p:cNvPr>
          <p:cNvSpPr/>
          <p:nvPr/>
        </p:nvSpPr>
        <p:spPr>
          <a:xfrm>
            <a:off x="541402" y="797449"/>
            <a:ext cx="111091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Πρόγραμμα Αξιοποίησης </a:t>
            </a:r>
          </a:p>
          <a:p>
            <a:pPr algn="ctr"/>
            <a:r>
              <a:rPr lang="el-G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Ολυμπιακών Εγκαταστάσεων</a:t>
            </a:r>
          </a:p>
        </p:txBody>
      </p:sp>
    </p:spTree>
    <p:extLst>
      <p:ext uri="{BB962C8B-B14F-4D97-AF65-F5344CB8AC3E}">
        <p14:creationId xmlns:p14="http://schemas.microsoft.com/office/powerpoint/2010/main" val="3841867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E4D84B22-3768-EC6C-30C4-C919CB0B9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0868" y="630283"/>
            <a:ext cx="929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Εθνική Πολιτική στον Αθλητισμό (Ιούλιος 2019)</a:t>
            </a:r>
          </a:p>
        </p:txBody>
      </p:sp>
      <p:graphicFrame>
        <p:nvGraphicFramePr>
          <p:cNvPr id="23" name="Διάγραμμα 22">
            <a:extLst>
              <a:ext uri="{FF2B5EF4-FFF2-40B4-BE49-F238E27FC236}">
                <a16:creationId xmlns:a16="http://schemas.microsoft.com/office/drawing/2014/main" id="{49EF0962-B6C3-4107-A3B9-D158D3DDA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923843"/>
              </p:ext>
            </p:extLst>
          </p:nvPr>
        </p:nvGraphicFramePr>
        <p:xfrm>
          <a:off x="2021105" y="11115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Γραφικό 7" descr="Σημάδι ελέγχου">
            <a:extLst>
              <a:ext uri="{FF2B5EF4-FFF2-40B4-BE49-F238E27FC236}">
                <a16:creationId xmlns:a16="http://schemas.microsoft.com/office/drawing/2014/main" id="{13D20265-3504-43ED-8AA7-A18ABC743A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1158898"/>
            <a:ext cx="454336" cy="454336"/>
          </a:xfrm>
          <a:prstGeom prst="rect">
            <a:avLst/>
          </a:prstGeom>
        </p:spPr>
      </p:pic>
      <p:pic>
        <p:nvPicPr>
          <p:cNvPr id="24" name="Γραφικό 23" descr="Σημάδι ελέγχου">
            <a:extLst>
              <a:ext uri="{FF2B5EF4-FFF2-40B4-BE49-F238E27FC236}">
                <a16:creationId xmlns:a16="http://schemas.microsoft.com/office/drawing/2014/main" id="{28D46A81-4397-4F2C-A072-CD57039C13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1849461"/>
            <a:ext cx="454336" cy="454336"/>
          </a:xfrm>
          <a:prstGeom prst="rect">
            <a:avLst/>
          </a:prstGeom>
        </p:spPr>
      </p:pic>
      <p:pic>
        <p:nvPicPr>
          <p:cNvPr id="26" name="Γραφικό 25" descr="Σημάδι ελέγχου">
            <a:extLst>
              <a:ext uri="{FF2B5EF4-FFF2-40B4-BE49-F238E27FC236}">
                <a16:creationId xmlns:a16="http://schemas.microsoft.com/office/drawing/2014/main" id="{0233931A-4382-41A8-86D7-A0738D50F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2540024"/>
            <a:ext cx="454336" cy="454336"/>
          </a:xfrm>
          <a:prstGeom prst="rect">
            <a:avLst/>
          </a:prstGeom>
        </p:spPr>
      </p:pic>
      <p:pic>
        <p:nvPicPr>
          <p:cNvPr id="27" name="Γραφικό 26" descr="Σημάδι ελέγχου">
            <a:extLst>
              <a:ext uri="{FF2B5EF4-FFF2-40B4-BE49-F238E27FC236}">
                <a16:creationId xmlns:a16="http://schemas.microsoft.com/office/drawing/2014/main" id="{66892832-E95C-4B18-9C3A-797BA6BFEE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3230587"/>
            <a:ext cx="454336" cy="454336"/>
          </a:xfrm>
          <a:prstGeom prst="rect">
            <a:avLst/>
          </a:prstGeom>
        </p:spPr>
      </p:pic>
      <p:pic>
        <p:nvPicPr>
          <p:cNvPr id="28" name="Γραφικό 27" descr="Σημάδι ελέγχου">
            <a:extLst>
              <a:ext uri="{FF2B5EF4-FFF2-40B4-BE49-F238E27FC236}">
                <a16:creationId xmlns:a16="http://schemas.microsoft.com/office/drawing/2014/main" id="{F7369CDA-5BBE-4EC4-89A2-4A9990BEA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7275" y="4611713"/>
            <a:ext cx="454336" cy="454336"/>
          </a:xfrm>
          <a:prstGeom prst="rect">
            <a:avLst/>
          </a:prstGeom>
        </p:spPr>
      </p:pic>
      <p:pic>
        <p:nvPicPr>
          <p:cNvPr id="29" name="Γραφικό 28" descr="Σημάδι ελέγχου">
            <a:extLst>
              <a:ext uri="{FF2B5EF4-FFF2-40B4-BE49-F238E27FC236}">
                <a16:creationId xmlns:a16="http://schemas.microsoft.com/office/drawing/2014/main" id="{F6787709-7311-4B01-8788-2E5A41488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6796" y="3921150"/>
            <a:ext cx="454336" cy="4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24384" y="631597"/>
            <a:ext cx="834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Επιπλέον υλοποιημένες μεταρρυθμίσεις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13B01D80-3BE2-41AA-9309-BD5E0CB77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601009"/>
              </p:ext>
            </p:extLst>
          </p:nvPr>
        </p:nvGraphicFramePr>
        <p:xfrm>
          <a:off x="2032000" y="1065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E57298F1-6D5E-D62E-DAC6-66DDA80293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F4031EB-0BC2-4465-834D-327AFA41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D24-CC5C-46E4-ADA6-B17A76830D2F}" type="slidenum">
              <a:rPr lang="el-G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37870-277C-4C58-AA53-2AC4835B35D8}"/>
              </a:ext>
            </a:extLst>
          </p:cNvPr>
          <p:cNvSpPr txBox="1"/>
          <p:nvPr/>
        </p:nvSpPr>
        <p:spPr>
          <a:xfrm>
            <a:off x="1924384" y="631597"/>
            <a:ext cx="834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αναπτυξιακή φιλοσοφία μας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29C7C357-CF83-442D-8ED6-EF39CB27F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994048"/>
              </p:ext>
            </p:extLst>
          </p:nvPr>
        </p:nvGraphicFramePr>
        <p:xfrm>
          <a:off x="3197224" y="1480742"/>
          <a:ext cx="6816726" cy="425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61E6F9-5905-43CF-A899-B150F4081C61}"/>
              </a:ext>
            </a:extLst>
          </p:cNvPr>
          <p:cNvSpPr txBox="1"/>
          <p:nvPr/>
        </p:nvSpPr>
        <p:spPr>
          <a:xfrm>
            <a:off x="873292" y="3191301"/>
            <a:ext cx="17656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Κίνηση σε 2 επίπεδα</a:t>
            </a:r>
          </a:p>
        </p:txBody>
      </p:sp>
      <p:sp>
        <p:nvSpPr>
          <p:cNvPr id="13" name="Βέλος: Με γωνία προς τα επάνω 12">
            <a:extLst>
              <a:ext uri="{FF2B5EF4-FFF2-40B4-BE49-F238E27FC236}">
                <a16:creationId xmlns:a16="http://schemas.microsoft.com/office/drawing/2014/main" id="{97EE52F9-95B3-483F-90F0-97B54C32AB8B}"/>
              </a:ext>
            </a:extLst>
          </p:cNvPr>
          <p:cNvSpPr/>
          <p:nvPr/>
        </p:nvSpPr>
        <p:spPr>
          <a:xfrm rot="5400000">
            <a:off x="1960595" y="3765993"/>
            <a:ext cx="584777" cy="1122888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Βέλος: Με γωνία προς τα επάνω 14">
            <a:extLst>
              <a:ext uri="{FF2B5EF4-FFF2-40B4-BE49-F238E27FC236}">
                <a16:creationId xmlns:a16="http://schemas.microsoft.com/office/drawing/2014/main" id="{80078339-3391-4262-B788-9CFC561F45EB}"/>
              </a:ext>
            </a:extLst>
          </p:cNvPr>
          <p:cNvSpPr/>
          <p:nvPr/>
        </p:nvSpPr>
        <p:spPr>
          <a:xfrm rot="16200000" flipV="1">
            <a:off x="1954705" y="2331649"/>
            <a:ext cx="584777" cy="1122888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" name="Εικόνα 2">
            <a:extLst>
              <a:ext uri="{FF2B5EF4-FFF2-40B4-BE49-F238E27FC236}">
                <a16:creationId xmlns:a16="http://schemas.microsoft.com/office/drawing/2014/main" id="{2C3195ED-3AB6-586E-173B-A50F2310E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93" y="1633005"/>
            <a:ext cx="3195413" cy="359199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279702-D50D-19CE-116A-422810EC7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21840" y="444212"/>
            <a:ext cx="734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8" y="1864998"/>
            <a:ext cx="5383235" cy="404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6914" y="951004"/>
            <a:ext cx="399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θλητικές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Διοργανώσεις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61" y="1748522"/>
            <a:ext cx="3044728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78" y="1748522"/>
            <a:ext cx="3083585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79" y="3867954"/>
            <a:ext cx="3002910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78" y="3867954"/>
            <a:ext cx="3083584" cy="200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CC447489-2F39-A440-F252-1AEE8B8D57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8799" y="444212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9990" y="950469"/>
            <a:ext cx="271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Επισκεψιμότητα</a:t>
            </a: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4" y="1809676"/>
            <a:ext cx="4923260" cy="40915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4519" y="4133460"/>
            <a:ext cx="142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Επισκέπτες τα Σ/Κ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321" y="3789935"/>
            <a:ext cx="142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Επισκέπτες </a:t>
            </a:r>
          </a:p>
          <a:p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τις καθημερινές</a:t>
            </a: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85" y="1662879"/>
            <a:ext cx="2893225" cy="216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04" y="1671345"/>
            <a:ext cx="3124611" cy="216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85" y="3923281"/>
            <a:ext cx="2893226" cy="22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404" y="3923281"/>
            <a:ext cx="3124611" cy="22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08AAA-B995-42DB-A550-4872F366710A}"/>
              </a:ext>
            </a:extLst>
          </p:cNvPr>
          <p:cNvSpPr txBox="1"/>
          <p:nvPr/>
        </p:nvSpPr>
        <p:spPr>
          <a:xfrm>
            <a:off x="1226807" y="3983834"/>
            <a:ext cx="7335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50" b="1" dirty="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2" name="Εικόνα 2">
            <a:extLst>
              <a:ext uri="{FF2B5EF4-FFF2-40B4-BE49-F238E27FC236}">
                <a16:creationId xmlns:a16="http://schemas.microsoft.com/office/drawing/2014/main" id="{C4686E17-01C9-0CF5-7A2C-AE85178F73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5000"/>
              </a:schemeClr>
            </a:gs>
            <a:gs pos="94000">
              <a:srgbClr val="00B0F0"/>
            </a:gs>
            <a:gs pos="74000">
              <a:schemeClr val="bg1"/>
            </a:gs>
            <a:gs pos="92367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43555" y="569647"/>
            <a:ext cx="750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Αθλητικό Κέντρο Αθηνών</a:t>
            </a: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1945" y="4076699"/>
            <a:ext cx="3229355" cy="1705611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1713" y="1978970"/>
            <a:ext cx="3229355" cy="1801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7AE766-F7B2-458A-B807-AAA5623DC5D1}"/>
              </a:ext>
            </a:extLst>
          </p:cNvPr>
          <p:cNvSpPr txBox="1"/>
          <p:nvPr/>
        </p:nvSpPr>
        <p:spPr>
          <a:xfrm>
            <a:off x="3570854" y="1092188"/>
            <a:ext cx="55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Ολυμπιακό Κέντρο Υγρού Στίβου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FD43B4F5-115A-45F8-B1AE-187D74F1F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13476"/>
              </p:ext>
            </p:extLst>
          </p:nvPr>
        </p:nvGraphicFramePr>
        <p:xfrm>
          <a:off x="520700" y="1689100"/>
          <a:ext cx="6100309" cy="432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Εικόνα 2">
            <a:extLst>
              <a:ext uri="{FF2B5EF4-FFF2-40B4-BE49-F238E27FC236}">
                <a16:creationId xmlns:a16="http://schemas.microsoft.com/office/drawing/2014/main" id="{D2D9C1D0-40A9-DFC0-1705-1EE021F15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4797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Ανασκόπηση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Πράσινο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1095</Words>
  <Application>Microsoft Office PowerPoint</Application>
  <PresentationFormat>Ευρεία οθόνη</PresentationFormat>
  <Paragraphs>160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Ανασκόπηση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Liakopoulos</dc:creator>
  <cp:lastModifiedBy>user</cp:lastModifiedBy>
  <cp:revision>218</cp:revision>
  <cp:lastPrinted>2021-09-29T09:37:13Z</cp:lastPrinted>
  <dcterms:created xsi:type="dcterms:W3CDTF">2021-07-19T17:19:35Z</dcterms:created>
  <dcterms:modified xsi:type="dcterms:W3CDTF">2022-12-13T11:04:31Z</dcterms:modified>
</cp:coreProperties>
</file>