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7" r:id="rId2"/>
    <p:sldId id="378" r:id="rId3"/>
    <p:sldId id="368" r:id="rId4"/>
    <p:sldId id="380" r:id="rId5"/>
    <p:sldId id="381" r:id="rId6"/>
    <p:sldId id="382" r:id="rId7"/>
    <p:sldId id="379" r:id="rId8"/>
    <p:sldId id="288" r:id="rId9"/>
    <p:sldId id="280" r:id="rId10"/>
    <p:sldId id="386" r:id="rId11"/>
    <p:sldId id="385" r:id="rId12"/>
    <p:sldId id="369" r:id="rId13"/>
    <p:sldId id="372" r:id="rId14"/>
    <p:sldId id="277" r:id="rId15"/>
    <p:sldId id="370" r:id="rId16"/>
    <p:sldId id="371" r:id="rId17"/>
    <p:sldId id="384" r:id="rId18"/>
    <p:sldId id="376" r:id="rId19"/>
    <p:sldId id="377" r:id="rId20"/>
    <p:sldId id="286" r:id="rId21"/>
  </p:sldIdLst>
  <p:sldSz cx="12193588" cy="6858000"/>
  <p:notesSz cx="6797675" cy="9926638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1143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2286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3429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4572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5715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6858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8001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9144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ela Chryssanthopoulou" initials="LC" lastIdx="4" clrIdx="0">
    <p:extLst>
      <p:ext uri="{19B8F6BF-5375-455C-9EA6-DF929625EA0E}">
        <p15:presenceInfo xmlns:p15="http://schemas.microsoft.com/office/powerpoint/2012/main" userId="98083960868bd6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BE3"/>
    <a:srgbClr val="243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Φωτεινό στυλ 1 - Έμφαση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Φωτεινό στυλ 2 - Έμφαση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Φωτεινό στυλ 3 - Έμφαση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Μεσαίο στυλ 1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Στυλ με θέμα 1 - Έμφαση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53"/>
    <p:restoredTop sz="94697"/>
  </p:normalViewPr>
  <p:slideViewPr>
    <p:cSldViewPr snapToGrid="0" snapToObjects="1">
      <p:cViewPr varScale="1">
        <p:scale>
          <a:sx n="105" d="100"/>
          <a:sy n="105" d="100"/>
        </p:scale>
        <p:origin x="4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9" d="100"/>
          <a:sy n="169" d="100"/>
        </p:scale>
        <p:origin x="59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ADB8255-BCD4-F344-B16E-60C337F369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BCBEAE1-BDFA-C542-B462-0EF14A257A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7FCDB-D301-2E42-BECE-CE86386C06BA}" type="datetimeFigureOut">
              <a:rPr lang="el-GR" smtClean="0"/>
              <a:pPr/>
              <a:t>30/11/2021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0D8CD1D-785E-F442-BB8E-4B44CD2090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D2AC97E-F3CE-A04B-8860-77EF6746B9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B2C02-D641-4A46-AF96-7F9F842FAF5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9643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1pPr>
    <a:lvl2pPr indent="1143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2pPr>
    <a:lvl3pPr indent="2286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3pPr>
    <a:lvl4pPr indent="3429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4pPr>
    <a:lvl5pPr indent="4572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5pPr>
    <a:lvl6pPr indent="5715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6pPr>
    <a:lvl7pPr indent="6858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7pPr>
    <a:lvl8pPr indent="8001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8pPr>
    <a:lvl9pPr indent="9144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A517CE0C-47B8-D143-8B4D-F604A8B4A2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4780"/>
            <a:ext cx="12193588" cy="438207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9531F3F-BE2C-4241-821F-53CF39FE57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223" y="339366"/>
            <a:ext cx="3029901" cy="699208"/>
          </a:xfrm>
          <a:prstGeom prst="rect">
            <a:avLst/>
          </a:prstGeom>
        </p:spPr>
      </p:pic>
      <p:sp>
        <p:nvSpPr>
          <p:cNvPr id="8" name="Τίτλος 7">
            <a:extLst>
              <a:ext uri="{FF2B5EF4-FFF2-40B4-BE49-F238E27FC236}">
                <a16:creationId xmlns:a16="http://schemas.microsoft.com/office/drawing/2014/main" id="{F3FBF81A-CCA1-8B41-B772-69F3CC5BAC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8354" y="2493354"/>
            <a:ext cx="10504268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l-GR" dirty="0"/>
              <a:t>ΤΑ ΠΡΟΒΛΗΜΑΤΑ</a:t>
            </a:r>
            <a:br>
              <a:rPr lang="el-GR" dirty="0"/>
            </a:br>
            <a:r>
              <a:rPr lang="el-GR" dirty="0"/>
              <a:t>ΤΗΣ ΙΣΧΥΟΥΣΑΣ ΝΟΜΟΘΕΣΙΑΣ</a:t>
            </a:r>
          </a:p>
        </p:txBody>
      </p:sp>
      <p:sp>
        <p:nvSpPr>
          <p:cNvPr id="14" name="Θέση κειμένου 13">
            <a:extLst>
              <a:ext uri="{FF2B5EF4-FFF2-40B4-BE49-F238E27FC236}">
                <a16:creationId xmlns:a16="http://schemas.microsoft.com/office/drawing/2014/main" id="{7B9D78EC-FF91-D744-B4A9-2F8A6C055C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5499848"/>
            <a:ext cx="2520950" cy="3370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l-GR" dirty="0"/>
              <a:t>06 / 05 / 2021</a:t>
            </a:r>
          </a:p>
        </p:txBody>
      </p:sp>
      <p:sp>
        <p:nvSpPr>
          <p:cNvPr id="26" name="Θέση κειμένου 25">
            <a:extLst>
              <a:ext uri="{FF2B5EF4-FFF2-40B4-BE49-F238E27FC236}">
                <a16:creationId xmlns:a16="http://schemas.microsoft.com/office/drawing/2014/main" id="{C036A572-0979-2E4D-993E-A464910FD5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7738" y="3832225"/>
            <a:ext cx="6427974" cy="11572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2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" dirty="0"/>
              <a:t>Lorem ipsum dolor sit </a:t>
            </a:r>
            <a:r>
              <a:rPr lang="en" dirty="0" err="1"/>
              <a:t>amet</a:t>
            </a:r>
            <a:r>
              <a:rPr lang="en" dirty="0"/>
              <a:t>, </a:t>
            </a:r>
            <a:r>
              <a:rPr lang="en" dirty="0" err="1"/>
              <a:t>consectetur</a:t>
            </a:r>
            <a:r>
              <a:rPr lang="en" dirty="0"/>
              <a:t> </a:t>
            </a:r>
            <a:r>
              <a:rPr lang="en" dirty="0" err="1"/>
              <a:t>adipisici</a:t>
            </a:r>
            <a:r>
              <a:rPr lang="en" dirty="0"/>
              <a:t> </a:t>
            </a:r>
            <a:r>
              <a:rPr lang="en" dirty="0" err="1"/>
              <a:t>elit</a:t>
            </a:r>
            <a:r>
              <a:rPr lang="en" dirty="0"/>
              <a:t>, </a:t>
            </a:r>
            <a:r>
              <a:rPr lang="en" dirty="0" err="1"/>
              <a:t>sed</a:t>
            </a:r>
            <a:r>
              <a:rPr lang="en" dirty="0"/>
              <a:t> do </a:t>
            </a:r>
            <a:r>
              <a:rPr lang="en" dirty="0" err="1"/>
              <a:t>eiusmod</a:t>
            </a:r>
            <a:r>
              <a:rPr lang="en" dirty="0"/>
              <a:t> </a:t>
            </a:r>
            <a:r>
              <a:rPr lang="en" dirty="0" err="1"/>
              <a:t>tempor</a:t>
            </a:r>
            <a:r>
              <a:rPr lang="en" dirty="0"/>
              <a:t> </a:t>
            </a:r>
            <a:r>
              <a:rPr lang="en" dirty="0" err="1"/>
              <a:t>incididunt</a:t>
            </a:r>
            <a:r>
              <a:rPr lang="en" dirty="0"/>
              <a:t> </a:t>
            </a:r>
            <a:r>
              <a:rPr lang="en" dirty="0" err="1"/>
              <a:t>ut</a:t>
            </a:r>
            <a:r>
              <a:rPr lang="en" dirty="0"/>
              <a:t> </a:t>
            </a:r>
            <a:r>
              <a:rPr lang="en" dirty="0" err="1"/>
              <a:t>labore</a:t>
            </a:r>
            <a:r>
              <a:rPr lang="en" dirty="0"/>
              <a:t> et dolore magna </a:t>
            </a:r>
            <a:r>
              <a:rPr lang="en" dirty="0" err="1"/>
              <a:t>aliqua</a:t>
            </a:r>
            <a:r>
              <a:rPr lang="en" dirty="0"/>
              <a:t>. Ut </a:t>
            </a:r>
            <a:r>
              <a:rPr lang="en" dirty="0" err="1"/>
              <a:t>enim</a:t>
            </a:r>
            <a:r>
              <a:rPr lang="en" dirty="0"/>
              <a:t> ad minim </a:t>
            </a:r>
            <a:r>
              <a:rPr lang="en" dirty="0" err="1"/>
              <a:t>veniam</a:t>
            </a:r>
            <a:r>
              <a:rPr lang="en" dirty="0"/>
              <a:t>, </a:t>
            </a:r>
            <a:r>
              <a:rPr lang="en" dirty="0" err="1"/>
              <a:t>quis</a:t>
            </a:r>
            <a:r>
              <a:rPr lang="en" dirty="0"/>
              <a:t> </a:t>
            </a:r>
            <a:r>
              <a:rPr lang="en" dirty="0" err="1"/>
              <a:t>nostrud</a:t>
            </a:r>
            <a:r>
              <a:rPr lang="en" dirty="0"/>
              <a:t> exercitation </a:t>
            </a:r>
            <a:r>
              <a:rPr lang="en" dirty="0" err="1"/>
              <a:t>ullamco</a:t>
            </a:r>
            <a:r>
              <a:rPr lang="en" dirty="0"/>
              <a:t> </a:t>
            </a:r>
            <a:r>
              <a:rPr lang="en" dirty="0" err="1"/>
              <a:t>laboris</a:t>
            </a:r>
            <a:r>
              <a:rPr lang="en" dirty="0"/>
              <a:t> nisi </a:t>
            </a:r>
            <a:r>
              <a:rPr lang="en" dirty="0" err="1"/>
              <a:t>ut</a:t>
            </a:r>
            <a:r>
              <a:rPr lang="en" dirty="0"/>
              <a:t> </a:t>
            </a:r>
            <a:r>
              <a:rPr lang="en" dirty="0" err="1"/>
              <a:t>aliquip</a:t>
            </a:r>
            <a:r>
              <a:rPr lang="en" dirty="0"/>
              <a:t> ex </a:t>
            </a:r>
            <a:r>
              <a:rPr lang="en" dirty="0" err="1"/>
              <a:t>ea</a:t>
            </a:r>
            <a:r>
              <a:rPr lang="en" dirty="0"/>
              <a:t> </a:t>
            </a:r>
            <a:r>
              <a:rPr lang="en" dirty="0" err="1"/>
              <a:t>commodo</a:t>
            </a:r>
            <a:r>
              <a:rPr lang="en" dirty="0"/>
              <a:t> </a:t>
            </a:r>
            <a:r>
              <a:rPr lang="en" dirty="0" err="1"/>
              <a:t>consequat</a:t>
            </a:r>
            <a:r>
              <a:rPr lang="en" dirty="0"/>
              <a:t>. Duis </a:t>
            </a:r>
            <a:r>
              <a:rPr lang="en" dirty="0" err="1"/>
              <a:t>aute</a:t>
            </a:r>
            <a:r>
              <a:rPr lang="en" dirty="0"/>
              <a:t> </a:t>
            </a:r>
            <a:r>
              <a:rPr lang="en" dirty="0" err="1"/>
              <a:t>irure</a:t>
            </a:r>
            <a:r>
              <a:rPr lang="en" dirty="0"/>
              <a:t> dolor in </a:t>
            </a:r>
            <a:r>
              <a:rPr lang="en" dirty="0" err="1"/>
              <a:t>reprehenderit</a:t>
            </a:r>
            <a:r>
              <a:rPr lang="en" dirty="0"/>
              <a:t> in </a:t>
            </a:r>
            <a:r>
              <a:rPr lang="en" dirty="0" err="1"/>
              <a:t>voluptate</a:t>
            </a:r>
            <a:r>
              <a:rPr lang="en" dirty="0"/>
              <a:t> </a:t>
            </a:r>
            <a:endParaRPr lang="el-GR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r 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6394B45D-E86C-B147-9C6E-809F74B84D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192000" cy="6858000"/>
          </a:xfrm>
          <a:prstGeom prst="rect">
            <a:avLst/>
          </a:prstGeom>
        </p:spPr>
      </p:pic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6CAE11BA-80CC-894F-BB53-BA1384A8E8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214" y="1754281"/>
            <a:ext cx="8909050" cy="5921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0" i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T</a:t>
            </a:r>
            <a:r>
              <a:rPr lang="el-GR" dirty="0"/>
              <a:t>ΙΤΛΟΣ </a:t>
            </a:r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l-GR" dirty="0"/>
          </a:p>
        </p:txBody>
      </p:sp>
      <p:sp>
        <p:nvSpPr>
          <p:cNvPr id="8" name="Θέση κειμένου 7">
            <a:extLst>
              <a:ext uri="{FF2B5EF4-FFF2-40B4-BE49-F238E27FC236}">
                <a16:creationId xmlns:a16="http://schemas.microsoft.com/office/drawing/2014/main" id="{2B55413A-9B3B-B545-B71F-98642217566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1700" y="2589213"/>
            <a:ext cx="10306050" cy="352901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. </a:t>
            </a:r>
          </a:p>
          <a:p>
            <a:r>
              <a:rPr lang="en-US" dirty="0"/>
              <a:t>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. </a:t>
            </a:r>
          </a:p>
          <a:p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. </a:t>
            </a:r>
            <a:endParaRPr lang="el-GR" dirty="0"/>
          </a:p>
        </p:txBody>
      </p:sp>
      <p:sp>
        <p:nvSpPr>
          <p:cNvPr id="5" name="Shape 41">
            <a:extLst>
              <a:ext uri="{FF2B5EF4-FFF2-40B4-BE49-F238E27FC236}">
                <a16:creationId xmlns:a16="http://schemas.microsoft.com/office/drawing/2014/main" id="{299CB96A-0CB1-5C48-A633-81C1F61EBF2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1673887" y="6540500"/>
            <a:ext cx="306174" cy="28725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r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D835D5C-2CF2-2849-AB2D-2783350480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192000" cy="6858000"/>
          </a:xfrm>
          <a:prstGeom prst="rect">
            <a:avLst/>
          </a:prstGeom>
        </p:spPr>
      </p:pic>
      <p:sp>
        <p:nvSpPr>
          <p:cNvPr id="9" name="Θέση κειμένου 5">
            <a:extLst>
              <a:ext uri="{FF2B5EF4-FFF2-40B4-BE49-F238E27FC236}">
                <a16:creationId xmlns:a16="http://schemas.microsoft.com/office/drawing/2014/main" id="{E75775A0-96F2-5B43-BBA8-4540722B7D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5829" y="3039035"/>
            <a:ext cx="5794936" cy="10018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T</a:t>
            </a:r>
            <a:r>
              <a:rPr lang="el-GR" dirty="0"/>
              <a:t>ΙΤΛΟΣ ΕΝΟΤΗΤΑΣ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&amp; table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137C45A-D90B-8D47-9DC6-B60C4CB9DE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192000" cy="6858000"/>
          </a:xfrm>
          <a:prstGeom prst="rect">
            <a:avLst/>
          </a:prstGeom>
        </p:spPr>
      </p:pic>
      <p:sp>
        <p:nvSpPr>
          <p:cNvPr id="11" name="Θέση κειμένου 7">
            <a:extLst>
              <a:ext uri="{FF2B5EF4-FFF2-40B4-BE49-F238E27FC236}">
                <a16:creationId xmlns:a16="http://schemas.microsoft.com/office/drawing/2014/main" id="{7DB2E8C8-E40A-4F4B-A4B7-5D960DC65B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61768" y="3246001"/>
            <a:ext cx="4025900" cy="287539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1200"/>
              </a:spcBef>
              <a:buNone/>
              <a:defRPr sz="1600"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. </a:t>
            </a:r>
          </a:p>
          <a:p>
            <a:r>
              <a:rPr lang="en-US" dirty="0"/>
              <a:t>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  <a:endParaRPr lang="el-GR" dirty="0"/>
          </a:p>
        </p:txBody>
      </p:sp>
      <p:sp>
        <p:nvSpPr>
          <p:cNvPr id="13" name="Θέση κειμένου 5">
            <a:extLst>
              <a:ext uri="{FF2B5EF4-FFF2-40B4-BE49-F238E27FC236}">
                <a16:creationId xmlns:a16="http://schemas.microsoft.com/office/drawing/2014/main" id="{ADFE79B0-2BB5-7A44-A5C5-ACD63EF53A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61768" y="1771214"/>
            <a:ext cx="3551765" cy="117045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3600" b="0" i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T</a:t>
            </a:r>
            <a:r>
              <a:rPr lang="el-GR" dirty="0"/>
              <a:t>ΙΤΛΟΣ </a:t>
            </a:r>
            <a:r>
              <a:rPr lang="en-US" dirty="0"/>
              <a:t>Lorem ipsum dolor</a:t>
            </a:r>
            <a:endParaRPr lang="el-GR" dirty="0"/>
          </a:p>
        </p:txBody>
      </p:sp>
      <p:sp>
        <p:nvSpPr>
          <p:cNvPr id="14" name="Θέση γραφήματος 2">
            <a:extLst>
              <a:ext uri="{FF2B5EF4-FFF2-40B4-BE49-F238E27FC236}">
                <a16:creationId xmlns:a16="http://schemas.microsoft.com/office/drawing/2014/main" id="{70B376AC-5737-9849-BD3C-9A659787EA3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794" y="340347"/>
            <a:ext cx="6797939" cy="616205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l-GR" dirty="0"/>
              <a:t>Θέση </a:t>
            </a:r>
            <a:r>
              <a:rPr lang="en" dirty="0"/>
              <a:t>infographic</a:t>
            </a:r>
            <a:endParaRPr lang="el-GR" dirty="0"/>
          </a:p>
        </p:txBody>
      </p:sp>
      <p:sp>
        <p:nvSpPr>
          <p:cNvPr id="6" name="Shape 41">
            <a:extLst>
              <a:ext uri="{FF2B5EF4-FFF2-40B4-BE49-F238E27FC236}">
                <a16:creationId xmlns:a16="http://schemas.microsoft.com/office/drawing/2014/main" id="{B867B1B4-D92E-CD44-B6C1-B4257ABDD5E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1673887" y="6540500"/>
            <a:ext cx="306174" cy="28725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5FA993F8-2B6C-DF41-9ECA-C2581CBE4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192000" cy="6858000"/>
          </a:xfrm>
          <a:prstGeom prst="rect">
            <a:avLst/>
          </a:prstGeom>
        </p:spPr>
      </p:pic>
      <p:sp>
        <p:nvSpPr>
          <p:cNvPr id="5" name="Θέση κειμένου 5">
            <a:extLst>
              <a:ext uri="{FF2B5EF4-FFF2-40B4-BE49-F238E27FC236}">
                <a16:creationId xmlns:a16="http://schemas.microsoft.com/office/drawing/2014/main" id="{8671DEE3-6A51-D149-AC6B-D8E9C108F7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9966" y="3134347"/>
            <a:ext cx="5304367" cy="75185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l-GR" dirty="0"/>
              <a:t>Ευχαριστούμε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5940532" y="6540500"/>
            <a:ext cx="306174" cy="28725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8" r:id="rId4"/>
    <p:sldLayoutId id="2147483660" r:id="rId5"/>
  </p:sldLayoutIdLst>
  <p:transition spd="med"/>
  <p:hf hdr="0" ftr="0" dt="0"/>
  <p:txStyles>
    <p:title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3175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6350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9525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2700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15875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19050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22225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25400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28575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0">
            <a:extLst>
              <a:ext uri="{FF2B5EF4-FFF2-40B4-BE49-F238E27FC236}">
                <a16:creationId xmlns:a16="http://schemas.microsoft.com/office/drawing/2014/main" id="{F689794A-2ED5-D04A-8D0C-C153C0D5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Αρχές του Νομοσχεδίου για τον </a:t>
            </a:r>
            <a:br>
              <a:rPr lang="el-GR" dirty="0"/>
            </a:br>
            <a:r>
              <a:rPr lang="el-GR" dirty="0"/>
              <a:t>εκσυγχρονισμό του ΕΦΚΑ</a:t>
            </a:r>
          </a:p>
        </p:txBody>
      </p:sp>
      <p:sp>
        <p:nvSpPr>
          <p:cNvPr id="12" name="Θέση κειμένου 11">
            <a:extLst>
              <a:ext uri="{FF2B5EF4-FFF2-40B4-BE49-F238E27FC236}">
                <a16:creationId xmlns:a16="http://schemas.microsoft.com/office/drawing/2014/main" id="{68ECE14A-3A1F-8744-BEE8-B39A294AA4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/>
              <a:t>30</a:t>
            </a:r>
            <a:r>
              <a:rPr lang="el-GR"/>
              <a:t> </a:t>
            </a:r>
            <a:r>
              <a:rPr lang="el-GR" dirty="0"/>
              <a:t>/ 11 / 2021</a:t>
            </a:r>
          </a:p>
        </p:txBody>
      </p:sp>
    </p:spTree>
    <p:extLst>
      <p:ext uri="{BB962C8B-B14F-4D97-AF65-F5344CB8AC3E}">
        <p14:creationId xmlns:p14="http://schemas.microsoft.com/office/powerpoint/2010/main" val="2127871293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A5235604-0514-4C0B-9FD6-72796AF6DA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214" y="944656"/>
            <a:ext cx="8909050" cy="592138"/>
          </a:xfrm>
        </p:spPr>
        <p:txBody>
          <a:bodyPr/>
          <a:lstStyle/>
          <a:p>
            <a:r>
              <a:rPr lang="el-GR" dirty="0"/>
              <a:t>Οι πιο πρόσφατες αλλαγές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51CDF94-9A61-4F40-884B-6B89468149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214" y="2929226"/>
            <a:ext cx="10549240" cy="3244754"/>
          </a:xfrm>
        </p:spPr>
        <p:txBody>
          <a:bodyPr/>
          <a:lstStyle/>
          <a:p>
            <a:r>
              <a:rPr lang="en-US" sz="2800" b="1" dirty="0">
                <a:solidFill>
                  <a:srgbClr val="26BBE3"/>
                </a:solidFill>
              </a:rPr>
              <a:t>1. </a:t>
            </a:r>
            <a:r>
              <a:rPr lang="el-GR" sz="2450" dirty="0"/>
              <a:t>Ενιαίος Αριθμός Εξυπηρέτησης των Πολιτών </a:t>
            </a:r>
            <a:r>
              <a:rPr lang="el-GR" sz="2450" b="1" dirty="0"/>
              <a:t>1555</a:t>
            </a:r>
          </a:p>
          <a:p>
            <a:r>
              <a:rPr lang="el-GR" sz="2800" b="1" dirty="0">
                <a:solidFill>
                  <a:srgbClr val="26BBE3"/>
                </a:solidFill>
              </a:rPr>
              <a:t>2. </a:t>
            </a:r>
            <a:r>
              <a:rPr lang="el-GR" sz="2450" b="1" dirty="0"/>
              <a:t>Μονιμοποίηση των ηλεκτρονικών ραντεβού </a:t>
            </a:r>
            <a:r>
              <a:rPr lang="el-GR" sz="2450" dirty="0"/>
              <a:t>στα υποκαταστήματα του ΕΦΚΑ</a:t>
            </a:r>
          </a:p>
          <a:p>
            <a:r>
              <a:rPr lang="el-GR" sz="2800" b="1" dirty="0">
                <a:solidFill>
                  <a:srgbClr val="26BBE3"/>
                </a:solidFill>
              </a:rPr>
              <a:t>3. </a:t>
            </a:r>
            <a:r>
              <a:rPr lang="el-GR" sz="2450" dirty="0"/>
              <a:t>Προμήθεια </a:t>
            </a:r>
            <a:r>
              <a:rPr lang="el-GR" sz="2450" b="1" dirty="0"/>
              <a:t>3.000 ηλεκτρονικών υπολογιστών</a:t>
            </a:r>
            <a:r>
              <a:rPr lang="el-GR" sz="2450" dirty="0"/>
              <a:t> + 3.000 τους επόμενους μήνες</a:t>
            </a:r>
          </a:p>
          <a:p>
            <a:pPr algn="just"/>
            <a:r>
              <a:rPr lang="el-GR" sz="2800" b="1" dirty="0">
                <a:solidFill>
                  <a:srgbClr val="26BBE3"/>
                </a:solidFill>
              </a:rPr>
              <a:t>4. </a:t>
            </a:r>
            <a:r>
              <a:rPr lang="en-US" sz="2450" b="1" dirty="0">
                <a:solidFill>
                  <a:schemeClr val="tx1"/>
                </a:solidFill>
              </a:rPr>
              <a:t>Bonus</a:t>
            </a:r>
            <a:r>
              <a:rPr lang="el-GR" sz="2450" b="1" dirty="0"/>
              <a:t> για τους υπαλλήλους </a:t>
            </a:r>
            <a:r>
              <a:rPr lang="el-GR" sz="2450" dirty="0"/>
              <a:t>που βγάζουν περισσότερες συντάξεις</a:t>
            </a:r>
          </a:p>
          <a:p>
            <a:pPr algn="just"/>
            <a:r>
              <a:rPr lang="el-GR" sz="2800" b="1" dirty="0">
                <a:solidFill>
                  <a:srgbClr val="26BBE3"/>
                </a:solidFill>
              </a:rPr>
              <a:t>5.</a:t>
            </a:r>
            <a:r>
              <a:rPr lang="el-GR" sz="2800" dirty="0"/>
              <a:t> </a:t>
            </a:r>
            <a:r>
              <a:rPr lang="el-GR" sz="2450" dirty="0"/>
              <a:t>Εισαγωγή του μέτρου των </a:t>
            </a:r>
            <a:r>
              <a:rPr lang="el-GR" sz="2450" b="1" dirty="0"/>
              <a:t>πιστοποιημένων δικηγόρων και λογιστών </a:t>
            </a:r>
            <a:r>
              <a:rPr lang="el-GR" sz="2450" dirty="0"/>
              <a:t>για την έκδοση συντάξεων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635B174-B842-4371-BBD4-91004698B5E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5" name="Θέση κειμένου 1">
            <a:extLst>
              <a:ext uri="{FF2B5EF4-FFF2-40B4-BE49-F238E27FC236}">
                <a16:creationId xmlns:a16="http://schemas.microsoft.com/office/drawing/2014/main" id="{6AC65705-A557-4822-8FD3-A516F7D154E1}"/>
              </a:ext>
            </a:extLst>
          </p:cNvPr>
          <p:cNvSpPr txBox="1">
            <a:spLocks/>
          </p:cNvSpPr>
          <p:nvPr/>
        </p:nvSpPr>
        <p:spPr>
          <a:xfrm>
            <a:off x="914214" y="1536793"/>
            <a:ext cx="8909050" cy="103495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  <a:sym typeface="Helvetica Light"/>
              </a:defRPr>
            </a:lvl1pPr>
            <a:lvl2pPr marL="6350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9525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12700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15875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19050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22225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25400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28575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hangingPunct="1"/>
            <a:r>
              <a:rPr lang="el-GR" sz="3200" i="1" dirty="0"/>
              <a:t>για εξυπηρέτηση των πολίτων και καλύτερες συνθήκες εργασίας των υπαλλήλων </a:t>
            </a:r>
          </a:p>
        </p:txBody>
      </p:sp>
    </p:spTree>
    <p:extLst>
      <p:ext uri="{BB962C8B-B14F-4D97-AF65-F5344CB8AC3E}">
        <p14:creationId xmlns:p14="http://schemas.microsoft.com/office/powerpoint/2010/main" val="305731203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5474453E-0720-784D-8CED-4A9FB2B846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l-GR" dirty="0"/>
              <a:t>Οι 8 νέες μεγάλες αλλαγές</a:t>
            </a:r>
          </a:p>
        </p:txBody>
      </p:sp>
    </p:spTree>
    <p:extLst>
      <p:ext uri="{BB962C8B-B14F-4D97-AF65-F5344CB8AC3E}">
        <p14:creationId xmlns:p14="http://schemas.microsoft.com/office/powerpoint/2010/main" val="24916638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15206D-CB12-8F4E-99CE-63D7668E0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213" y="991892"/>
            <a:ext cx="10293537" cy="1146874"/>
          </a:xfrm>
        </p:spPr>
        <p:txBody>
          <a:bodyPr/>
          <a:lstStyle/>
          <a:p>
            <a:r>
              <a:rPr lang="el-GR" dirty="0"/>
              <a:t>1. Νέα επιλεγμένα Διευθυντικά Στελέχη από δημόσιο και ιδιωτικό τομέα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996B1B-42F4-1B47-AB2E-05F471369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6432" y="2267712"/>
            <a:ext cx="10306050" cy="3792125"/>
          </a:xfrm>
        </p:spPr>
        <p:txBody>
          <a:bodyPr/>
          <a:lstStyle/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/>
              <a:t>Δυνατότητα πρόσληψης </a:t>
            </a:r>
            <a:r>
              <a:rPr lang="el-GR" sz="2400" b="1" dirty="0"/>
              <a:t>επιλεγμένων Διευθυντικών Στελεχών με τριετείς συμβάσεις </a:t>
            </a:r>
            <a:r>
              <a:rPr lang="el-GR" sz="2400" dirty="0"/>
              <a:t>με δυνατότητα ανανέωσης άπαξ</a:t>
            </a:r>
          </a:p>
          <a:p>
            <a:pPr marL="977900" lvl="1" indent="-342900" algn="just">
              <a:spcBef>
                <a:spcPts val="0"/>
              </a:spcBef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Με διαφανείς διαδικασίες (Δημόσια Προκήρυξη) </a:t>
            </a:r>
          </a:p>
          <a:p>
            <a:pPr marL="977900" lvl="1" indent="-342900" algn="just">
              <a:spcBef>
                <a:spcPts val="0"/>
              </a:spcBef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Δυνατότητα συμμετοχής στελεχών του ΕΦΚΑ, του υπόλοιπου δημόσιου τομέα, αλλά και του ιδιωτικού τομέα</a:t>
            </a:r>
          </a:p>
          <a:p>
            <a:pPr marL="977900" lvl="1" indent="-342900" algn="just">
              <a:spcBef>
                <a:spcPts val="600"/>
              </a:spcBef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Ειδικό σύστημα πρόσθετων ανταμοιβών με βάση στόχους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b="1" u="sng" dirty="0"/>
              <a:t>Στόχος</a:t>
            </a:r>
            <a:r>
              <a:rPr lang="el-GR" sz="2400" dirty="0"/>
              <a:t> </a:t>
            </a:r>
            <a:r>
              <a:rPr lang="el-GR" sz="2400" dirty="0">
                <a:solidFill>
                  <a:srgbClr val="26BBE3"/>
                </a:solidFill>
                <a:sym typeface="Wingdings" panose="05000000000000000000" pitchFamily="2" charset="2"/>
              </a:rPr>
              <a:t>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r>
              <a:rPr lang="el-GR" sz="2400" dirty="0"/>
              <a:t>η προσέλκυση των καλύτερων στελεχών από τον δημόσιο ή τον ιδιωτικό τομέα για να βελτιωθεί η αποτελεσματικότητα του ΕΦΚΑ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6F25CA72-3CFA-4910-99E8-EEDFAB56010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11048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15206D-CB12-8F4E-99CE-63D7668E0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213" y="991892"/>
            <a:ext cx="10293537" cy="821410"/>
          </a:xfrm>
        </p:spPr>
        <p:txBody>
          <a:bodyPr/>
          <a:lstStyle/>
          <a:p>
            <a:r>
              <a:rPr lang="el-GR" dirty="0"/>
              <a:t>2. Νέο μοντέλο διακυβέρνησης, </a:t>
            </a:r>
            <a:br>
              <a:rPr lang="el-GR" dirty="0"/>
            </a:br>
            <a:r>
              <a:rPr lang="el-GR" dirty="0"/>
              <a:t>με νέο οργανόγραμμα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996B1B-42F4-1B47-AB2E-05F471369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276474"/>
            <a:ext cx="10306050" cy="3841751"/>
          </a:xfrm>
        </p:spPr>
        <p:txBody>
          <a:bodyPr/>
          <a:lstStyle/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b="1" dirty="0"/>
              <a:t>Νέα διαδικασία ανάδειξης του Διοικητή και των Υποδιοικητών </a:t>
            </a:r>
            <a:r>
              <a:rPr lang="el-GR" sz="2400" dirty="0"/>
              <a:t>με επιλογή του Υπουργού Εργασίας και Κοινωνικών Υποθέσεων και προηγούμενη  γνωμοδότηση της Επιτροπής Θεσμών και Διαφάνειας της Βουλής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/>
              <a:t>Ανασχεδιασμός αρμοδιοτήτων ΔΣ </a:t>
            </a:r>
            <a:r>
              <a:rPr lang="el-GR" sz="2400" dirty="0">
                <a:sym typeface="Wingdings" panose="05000000000000000000" pitchFamily="2" charset="2"/>
              </a:rPr>
              <a:t>με μεταβίβαση αρμοδιοτήτων του ΔΣ </a:t>
            </a:r>
            <a:r>
              <a:rPr lang="el-GR" sz="2400" dirty="0"/>
              <a:t>στον Διοικητή, τους Υποδιοικητές και τους Γενικούς Διευθυντές για να αποφεύγεται το </a:t>
            </a:r>
            <a:r>
              <a:rPr lang="el-GR" sz="2400" dirty="0" err="1"/>
              <a:t>micromanagement</a:t>
            </a:r>
            <a:endParaRPr lang="el-GR" sz="2400" dirty="0"/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b="1" dirty="0"/>
              <a:t>Κατάρτιση νέου</a:t>
            </a:r>
            <a:r>
              <a:rPr lang="el-GR" sz="2400" dirty="0"/>
              <a:t> </a:t>
            </a:r>
            <a:r>
              <a:rPr lang="el-GR" sz="2400" b="1" dirty="0"/>
              <a:t>οργανογράμματος</a:t>
            </a:r>
            <a:r>
              <a:rPr lang="el-GR" sz="2400" dirty="0"/>
              <a:t> σε συνεργασία με εξειδικευμένο σύμβουλο για την αντιμετώπιση των δυσλειτουργιών από την πρόχειρη συγχώνευση των ταμείων στον ΕΦΚΑ, για την καλύτερη  παρακολούθηση των περιφερειακών υπηρεσιών κ.λπ.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endParaRPr lang="el-GR" sz="2400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33A024FF-8C49-407D-B56B-7C5AABBCFA8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102959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15206D-CB12-8F4E-99CE-63D7668E0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214" y="991892"/>
            <a:ext cx="8909050" cy="1146874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3. Άμεσες προσλήψεις μόνιμου και έκτακτου προσωπικού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996B1B-42F4-1B47-AB2E-05F471369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615184"/>
            <a:ext cx="10306050" cy="3503041"/>
          </a:xfrm>
        </p:spPr>
        <p:txBody>
          <a:bodyPr/>
          <a:lstStyle/>
          <a:p>
            <a:pPr marL="285750" indent="-28575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Άμεσες διαδικασίες </a:t>
            </a:r>
            <a:r>
              <a:rPr lang="el-GR" sz="2400" b="1" dirty="0">
                <a:solidFill>
                  <a:schemeClr val="tx1"/>
                </a:solidFill>
              </a:rPr>
              <a:t>πρόσληψης 500 μόνιμων υπαλλήλων </a:t>
            </a:r>
            <a:r>
              <a:rPr lang="el-GR" sz="2400" dirty="0">
                <a:solidFill>
                  <a:schemeClr val="tx1"/>
                </a:solidFill>
              </a:rPr>
              <a:t>εντός του 1</a:t>
            </a:r>
            <a:r>
              <a:rPr lang="el-GR" sz="2400" baseline="30000" dirty="0">
                <a:solidFill>
                  <a:schemeClr val="tx1"/>
                </a:solidFill>
              </a:rPr>
              <a:t>ου</a:t>
            </a:r>
            <a:r>
              <a:rPr lang="el-GR" sz="2400" dirty="0">
                <a:solidFill>
                  <a:schemeClr val="tx1"/>
                </a:solidFill>
              </a:rPr>
              <a:t> εξαμήνου του 2022 (κυρίως από επιλαχόντες προηγούμενων διαγωνισμών του ΑΣΕΠ)</a:t>
            </a:r>
          </a:p>
          <a:p>
            <a:pPr marL="285750" indent="-28575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b="1" dirty="0" err="1">
                <a:solidFill>
                  <a:schemeClr val="tx1"/>
                </a:solidFill>
              </a:rPr>
              <a:t>Προτεραιοποίηση</a:t>
            </a:r>
            <a:r>
              <a:rPr lang="el-GR" sz="2400" b="1" dirty="0">
                <a:solidFill>
                  <a:schemeClr val="tx1"/>
                </a:solidFill>
              </a:rPr>
              <a:t> προσλήψεων</a:t>
            </a:r>
            <a:r>
              <a:rPr lang="el-GR" sz="2400" dirty="0">
                <a:solidFill>
                  <a:schemeClr val="tx1"/>
                </a:solidFill>
              </a:rPr>
              <a:t> βάσει </a:t>
            </a:r>
            <a:r>
              <a:rPr lang="el-GR" sz="2400" dirty="0" err="1">
                <a:solidFill>
                  <a:schemeClr val="tx1"/>
                </a:solidFill>
              </a:rPr>
              <a:t>στοχευμένων</a:t>
            </a:r>
            <a:r>
              <a:rPr lang="el-GR" sz="2400" dirty="0">
                <a:solidFill>
                  <a:schemeClr val="tx1"/>
                </a:solidFill>
              </a:rPr>
              <a:t> αναγκών (Πληροφορικοί, ΠΕ Διοικητικού- Οικονομικού)</a:t>
            </a:r>
          </a:p>
          <a:p>
            <a:pPr marL="285750" indent="-28575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Άμεσες </a:t>
            </a:r>
            <a:r>
              <a:rPr lang="el-GR" sz="2400" b="1" dirty="0">
                <a:solidFill>
                  <a:schemeClr val="tx1"/>
                </a:solidFill>
              </a:rPr>
              <a:t>προσλήψεις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b="1" dirty="0">
                <a:solidFill>
                  <a:schemeClr val="tx1"/>
                </a:solidFill>
              </a:rPr>
              <a:t>100 υπαλλήλων </a:t>
            </a:r>
            <a:r>
              <a:rPr lang="el-GR" sz="2400" dirty="0">
                <a:solidFill>
                  <a:schemeClr val="tx1"/>
                </a:solidFill>
              </a:rPr>
              <a:t>με συμβάσεις έργου για την επιτάχυνση της απονομής συντάξεων 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85712FB3-2EDF-46BE-85F2-2B5FA6DE5A2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137717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15206D-CB12-8F4E-99CE-63D7668E0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213" y="991892"/>
            <a:ext cx="10293537" cy="1146874"/>
          </a:xfrm>
        </p:spPr>
        <p:txBody>
          <a:bodyPr/>
          <a:lstStyle/>
          <a:p>
            <a:r>
              <a:rPr lang="el-GR" dirty="0"/>
              <a:t>4. Καθιέρωση πριμ παραγωγικότητας για τους υπαλλήλους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996B1B-42F4-1B47-AB2E-05F471369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309247"/>
            <a:ext cx="10306050" cy="3808978"/>
          </a:xfrm>
        </p:spPr>
        <p:txBody>
          <a:bodyPr/>
          <a:lstStyle/>
          <a:p>
            <a:pPr marL="285750" indent="-285750" algn="just">
              <a:lnSpc>
                <a:spcPct val="120000"/>
              </a:lnSpc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Τροποποίηση της καταβολής του </a:t>
            </a:r>
            <a:r>
              <a:rPr lang="en-US" sz="2400" dirty="0">
                <a:solidFill>
                  <a:schemeClr val="tx1"/>
                </a:solidFill>
              </a:rPr>
              <a:t>bonus</a:t>
            </a:r>
            <a:r>
              <a:rPr lang="el-GR" sz="2400" dirty="0">
                <a:solidFill>
                  <a:schemeClr val="tx1"/>
                </a:solidFill>
              </a:rPr>
              <a:t> για την έκδοση συντάξεων, έτσι ώστε να είναι περισσότερο συνδεδεμένο με τα αποτελέσματα της δουλειάς τους</a:t>
            </a:r>
          </a:p>
          <a:p>
            <a:pPr marL="285750" indent="-285750" algn="just">
              <a:lnSpc>
                <a:spcPct val="120000"/>
              </a:lnSpc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Καταβολή πριμ συνδεδεμένου με τα αποτελέσματα της δουλειάς τους στους υπαλλήλους που εργάζονται στο </a:t>
            </a:r>
            <a:r>
              <a:rPr lang="en-US" sz="2400" dirty="0">
                <a:solidFill>
                  <a:schemeClr val="tx1"/>
                </a:solidFill>
              </a:rPr>
              <a:t>back office</a:t>
            </a:r>
            <a:r>
              <a:rPr lang="el-GR" sz="2400" dirty="0">
                <a:solidFill>
                  <a:schemeClr val="tx1"/>
                </a:solidFill>
              </a:rPr>
              <a:t> του τηλεφωνικού κέντρου</a:t>
            </a:r>
          </a:p>
          <a:p>
            <a:pPr marL="285750" indent="-285750" algn="just">
              <a:lnSpc>
                <a:spcPct val="120000"/>
              </a:lnSpc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/>
              <a:t>Καθιέρωση </a:t>
            </a:r>
            <a:r>
              <a:rPr lang="el-GR" sz="2400" b="1" dirty="0"/>
              <a:t>πριμ παραγωγικότητας </a:t>
            </a:r>
            <a:r>
              <a:rPr lang="el-GR" sz="2400" dirty="0"/>
              <a:t>μέσω μεθοδολογίας/δεικτών που θα ορίζεται με ΚΥΑ των ΥΠΕΚΥ και ΥΠΟΙΚ – Σύνδεση με μετρήσιμους στόχους (και συντελεστές βαρύτητας), που θα τίθενται ανά Γενική Διεύθυνση, ανάλογα με το αντικείμενο και τις προτεραιότητες του Οργανισμού</a:t>
            </a:r>
            <a:endParaRPr lang="el-GR" sz="2200" b="1" u="sng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29529F62-79FB-4DBB-BC52-D167EF3CD21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3656259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15206D-CB12-8F4E-99CE-63D7668E0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213" y="991892"/>
            <a:ext cx="10293537" cy="1146874"/>
          </a:xfrm>
        </p:spPr>
        <p:txBody>
          <a:bodyPr/>
          <a:lstStyle/>
          <a:p>
            <a:r>
              <a:rPr lang="el-GR" dirty="0"/>
              <a:t>5.  Άμεση διερεύνηση των καταγγελιών των πολιτών από τη νέα Μονάδα Εσωτερικών Υποθέσεων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996B1B-42F4-1B47-AB2E-05F471369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809875"/>
            <a:ext cx="10306050" cy="3366990"/>
          </a:xfrm>
        </p:spPr>
        <p:txBody>
          <a:bodyPr/>
          <a:lstStyle/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/>
              <a:t>Συστήνεται </a:t>
            </a:r>
            <a:r>
              <a:rPr lang="el-GR" sz="2400" b="1" dirty="0"/>
              <a:t>νέα Μονάδα Εσωτερικών Υποθέσεων</a:t>
            </a:r>
            <a:r>
              <a:rPr lang="el-GR" sz="2400" dirty="0"/>
              <a:t>, με επικεφαλής πρώην ανώτατο δικαστικό (π.χ. πρώην Αντιεισαγγελέας Αρείου Πάγου)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/>
              <a:t>Επιφορτισμένη με την άμεση διερεύνηση καταγγελιών και αιτημάτων και τη διενέργεια αυτεπάγγελτων ελέγχων, π.χ. επί υπέρμετρων καθυστερήσεων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/>
              <a:t>Σε συνεργασία με την Εθνική Αρχή Διαφάνειας και με εξουσίες αντίστοιχες με της Εθνικής Αρχής Διαφάνειας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/>
              <a:t>Εάν το πόρισμα καταλήγει σε πειθαρχική δίωξη, αυτό θα δεσμεύει το πειθαρχικό όργανο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E12F4784-CB94-4880-8BCC-BE02EDE7693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14179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15206D-CB12-8F4E-99CE-63D7668E0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213" y="991892"/>
            <a:ext cx="10293537" cy="1146874"/>
          </a:xfrm>
        </p:spPr>
        <p:txBody>
          <a:bodyPr/>
          <a:lstStyle/>
          <a:p>
            <a:r>
              <a:rPr lang="el-GR" dirty="0"/>
              <a:t>6. Ταχύτερη και αποτελεσματικότερη πειθαρχική διαδικασία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996B1B-42F4-1B47-AB2E-05F471369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510725"/>
            <a:ext cx="10306050" cy="3607500"/>
          </a:xfrm>
        </p:spPr>
        <p:txBody>
          <a:bodyPr/>
          <a:lstStyle/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1"/>
                </a:solidFill>
              </a:rPr>
              <a:t>Ταχύτερες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b="1" dirty="0">
                <a:solidFill>
                  <a:schemeClr val="tx1"/>
                </a:solidFill>
              </a:rPr>
              <a:t>προθεσμίες για τη διενέργεια της πειθαρχικής διαδικασίας </a:t>
            </a:r>
            <a:r>
              <a:rPr lang="el-GR" sz="2400" dirty="0">
                <a:solidFill>
                  <a:schemeClr val="tx1"/>
                </a:solidFill>
              </a:rPr>
              <a:t>(άσκηση πειθαρχικής δίωξης εντός 1 αντί 3 μηνών, ολοκλήρωση εντός 1 μήνα από την κλήση σε απολογία αντί 2 μηνών)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Διενέργεια ΕΔΕ υποχρεωτικά από υπάλληλο άλλου Υπουργείου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Συγκρότηση του Πειθαρχικού Συμβουλίου με τρία μέλη (δικαστικό, πάρεδρο ΝΣΚ και μόνιμο υπάλληλο εκτός ΥΠΕΚΥ): κατάργηση της συμμετοχής των αιρετών εκπροσώπων εργαζομένων του ΕΦΚΑ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E12F4784-CB94-4880-8BCC-BE02EDE7693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841725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15206D-CB12-8F4E-99CE-63D7668E0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213" y="991892"/>
            <a:ext cx="10293537" cy="1146874"/>
          </a:xfrm>
        </p:spPr>
        <p:txBody>
          <a:bodyPr/>
          <a:lstStyle/>
          <a:p>
            <a:r>
              <a:rPr lang="el-GR" dirty="0"/>
              <a:t>7. Πιο ευέλικτο σύστημα προμηθειών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996B1B-42F4-1B47-AB2E-05F471369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138766"/>
            <a:ext cx="10306050" cy="3979459"/>
          </a:xfrm>
        </p:spPr>
        <p:txBody>
          <a:bodyPr/>
          <a:lstStyle/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200" dirty="0"/>
              <a:t>Το σύστημα των προμηθειών γίνεται πιο ευέλικτο ώστε να δοθεί </a:t>
            </a:r>
            <a:r>
              <a:rPr lang="el-GR" sz="2200" b="1" dirty="0"/>
              <a:t>τέλος σε φαινόμενα όπως η μη έγκαιρη προμήθεια αναλώσιμων</a:t>
            </a:r>
            <a:r>
              <a:rPr lang="el-GR" sz="2200" dirty="0"/>
              <a:t>, ανταλλακτικών και η δυσκολία αντικατάστασης παρωχημένου εξοπλισμού (π.χ. Η/Υ, κλιματιστικά κ.λπ.)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200" dirty="0"/>
              <a:t>Εξαίρεση από τις διαδικασίες του ν. 4412/2016 – εντός των ορίων που θέτει η ευρωπαϊκή οδηγία – και ανάθεση έργων, υπηρεσιών και προμηθειών με Κανονισμό Προμηθειών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200" dirty="0"/>
              <a:t>Κατάργηση των παρωχημένων και χρονοβόρων διαδικασιών έγκρισης από το Υπουργείο Εργασίας για δαπάνες που αφορούν στον ΕΦΚΑ (π.χ. έγκριση για ανάθεση υπηρεσιών μηχανοργάνωσης, εργασιών συντήρησης κ.λπ.)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729A1A20-74BA-4DAE-BA6C-5C61272E295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0891847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15206D-CB12-8F4E-99CE-63D7668E0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213" y="991892"/>
            <a:ext cx="10293537" cy="1146874"/>
          </a:xfrm>
        </p:spPr>
        <p:txBody>
          <a:bodyPr/>
          <a:lstStyle/>
          <a:p>
            <a:r>
              <a:rPr lang="el-GR" dirty="0"/>
              <a:t>8. Εταιρεία Ειδικού Σκοπού για την αξιοποίηση της ακίνητης περιουσίας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996B1B-42F4-1B47-AB2E-05F471369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407298"/>
            <a:ext cx="10306050" cy="3710927"/>
          </a:xfrm>
        </p:spPr>
        <p:txBody>
          <a:bodyPr/>
          <a:lstStyle/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200" b="1" dirty="0"/>
              <a:t>Συστήνεται Εταιρεία Ειδικού Σκοπού </a:t>
            </a:r>
            <a:r>
              <a:rPr lang="el-GR" sz="2200" dirty="0"/>
              <a:t>για την αξιοποίηση και την διαχείριση της ακίνητης περιουσίας, με διαχωρισμό των ακινήτων για ιδιόχρηση και για αξιοποίηση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200" dirty="0"/>
              <a:t>Θα υπόκειται σε αυστηρό πλαίσιο εταιρικής διακυβέρνησης, με αυξημένα εχέγγυα διαφάνειας και λογοδοσίας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200" dirty="0"/>
              <a:t>Θα έχει τη δυνατότητα αξιοποίησης των καλών πρακτικών του ιδιωτικού τομέα για τη διαχείριση του χαρτοφυλακίου ακινήτων που θα διαθέτει</a:t>
            </a:r>
            <a:endParaRPr lang="el-GR" sz="2200" b="1" dirty="0"/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200" b="1" dirty="0"/>
              <a:t>Ενδεικτικά: </a:t>
            </a:r>
            <a:r>
              <a:rPr lang="el-GR" sz="2200" dirty="0"/>
              <a:t>Ο ΕΦΚΑ διαθέτει 400 ακίνητα σε όλη τη χώρα, συνολικής αντικειμενικής αξίας άνω του 1 δισ. ευρώ και τουλάχιστον το 20% -που αφορά ακίνητα μεγάλης αξίας- μένει τελείως αναξιοποίητο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6D6C2D01-21E5-4F09-8A31-64E7460CD6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779049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15206D-CB12-8F4E-99CE-63D7668E0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1700" y="792435"/>
            <a:ext cx="9947114" cy="1126388"/>
          </a:xfrm>
        </p:spPr>
        <p:txBody>
          <a:bodyPr/>
          <a:lstStyle/>
          <a:p>
            <a:r>
              <a:rPr lang="el-GR" sz="3500" dirty="0"/>
              <a:t>ΕΦΚΑ: </a:t>
            </a:r>
            <a:r>
              <a:rPr lang="en-US" sz="3500" dirty="0"/>
              <a:t>T</a:t>
            </a:r>
            <a:r>
              <a:rPr lang="el-GR" sz="3500" dirty="0"/>
              <a:t>ο πιο μεγάλο πρόβλημα στην ελληνική δημόσια διοίκηση</a:t>
            </a:r>
          </a:p>
          <a:p>
            <a:endParaRPr lang="el-GR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670C32C1-94E5-41AA-A293-A6334F63BA2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2</a:t>
            </a:fld>
            <a:endParaRPr lang="el-GR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81F14462-50BA-4DC1-A375-1BEB4EBCFA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84" y="1695159"/>
            <a:ext cx="6411382" cy="47892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03E547-3E20-46E2-B1DC-5F61184ECBC2}"/>
              </a:ext>
            </a:extLst>
          </p:cNvPr>
          <p:cNvSpPr txBox="1"/>
          <p:nvPr/>
        </p:nvSpPr>
        <p:spPr>
          <a:xfrm>
            <a:off x="6829571" y="6529589"/>
            <a:ext cx="2557221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15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Helvetica Light"/>
              </a:rPr>
              <a:t>Πηγή: Συνήγορος του Πολίτη</a:t>
            </a:r>
          </a:p>
        </p:txBody>
      </p:sp>
      <p:sp>
        <p:nvSpPr>
          <p:cNvPr id="10" name="Θέση κειμένου 4">
            <a:extLst>
              <a:ext uri="{FF2B5EF4-FFF2-40B4-BE49-F238E27FC236}">
                <a16:creationId xmlns:a16="http://schemas.microsoft.com/office/drawing/2014/main" id="{6FB785A7-EA7D-448A-B2AC-13FBA8001B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123267"/>
            <a:ext cx="4548123" cy="4390824"/>
          </a:xfrm>
        </p:spPr>
        <p:txBody>
          <a:bodyPr/>
          <a:lstStyle/>
          <a:p>
            <a:pPr algn="just"/>
            <a:r>
              <a:rPr lang="en-US" sz="2200" b="1" dirty="0">
                <a:solidFill>
                  <a:srgbClr val="26BBE3"/>
                </a:solidFill>
              </a:rPr>
              <a:t>1. </a:t>
            </a:r>
            <a:r>
              <a:rPr lang="el-GR" sz="2200" dirty="0"/>
              <a:t>Ο ΕΦΚΑ εξυπηρετεί άμεσα </a:t>
            </a:r>
            <a:r>
              <a:rPr lang="el-GR" sz="2200" b="1" dirty="0"/>
              <a:t>6,5 εκατομμύρια Έλληνες </a:t>
            </a:r>
            <a:r>
              <a:rPr lang="el-GR" sz="2200" dirty="0"/>
              <a:t>(2,5 εκατ. συνταξιούχους, 4 εκατ. εργαζόμενους και αυτοαπασχολούμενους)</a:t>
            </a:r>
          </a:p>
          <a:p>
            <a:pPr algn="just"/>
            <a:r>
              <a:rPr lang="en-US" sz="2200" b="1" dirty="0">
                <a:solidFill>
                  <a:srgbClr val="26BBE3"/>
                </a:solidFill>
              </a:rPr>
              <a:t>2. </a:t>
            </a:r>
            <a:r>
              <a:rPr lang="el-GR" sz="2200" b="1" dirty="0"/>
              <a:t>Πρώτο το Υπουργείο Εργασίας (ακόμη περισσότερο ο ΕΦΚΑ) στα παράπονα</a:t>
            </a:r>
            <a:r>
              <a:rPr lang="el-GR" sz="2200" dirty="0"/>
              <a:t> – διαμαρτυρίες στον Συνήγορο του Πολίτη – Οι συντάξεις είναι η κορυφή του παγόβουνου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798810157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B3E0FB84-905C-BD4C-AF2E-7151D6432C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l-GR" dirty="0" err="1"/>
              <a:t>Ευχαριστο</a:t>
            </a:r>
            <a:r>
              <a:rPr lang="en-US" dirty="0" err="1"/>
              <a:t>ύ</a:t>
            </a:r>
            <a:r>
              <a:rPr lang="el-GR" dirty="0"/>
              <a:t>με</a:t>
            </a:r>
          </a:p>
        </p:txBody>
      </p:sp>
    </p:spTree>
    <p:extLst>
      <p:ext uri="{BB962C8B-B14F-4D97-AF65-F5344CB8AC3E}">
        <p14:creationId xmlns:p14="http://schemas.microsoft.com/office/powerpoint/2010/main" val="421920882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>
            <a:extLst>
              <a:ext uri="{FF2B5EF4-FFF2-40B4-BE49-F238E27FC236}">
                <a16:creationId xmlns:a16="http://schemas.microsoft.com/office/drawing/2014/main" id="{0B03E1BF-43CC-4881-8293-245B642054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28" y="395940"/>
            <a:ext cx="5707782" cy="6012705"/>
          </a:xfrm>
          <a:prstGeom prst="rect">
            <a:avLst/>
          </a:prstGeom>
        </p:spPr>
      </p:pic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7616A9DC-8503-426B-8800-4BC3D8AFFB3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9" name="Θέση κειμένου 1">
            <a:extLst>
              <a:ext uri="{FF2B5EF4-FFF2-40B4-BE49-F238E27FC236}">
                <a16:creationId xmlns:a16="http://schemas.microsoft.com/office/drawing/2014/main" id="{07883736-5B5F-4D4F-8BCF-0DEC16B489CC}"/>
              </a:ext>
            </a:extLst>
          </p:cNvPr>
          <p:cNvSpPr txBox="1">
            <a:spLocks/>
          </p:cNvSpPr>
          <p:nvPr/>
        </p:nvSpPr>
        <p:spPr>
          <a:xfrm>
            <a:off x="7439025" y="2227881"/>
            <a:ext cx="4234862" cy="240223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  <a:sym typeface="Helvetica Light"/>
              </a:defRPr>
            </a:lvl1pPr>
            <a:lvl2pPr marL="6350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9525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12700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15875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19050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22225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25400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2857500" marR="0" indent="-317500" algn="l" defTabSz="412750" rtl="0" latinLnBrk="0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el-GR" dirty="0"/>
              <a:t>ΕΦΚΑ: Μόνος του τα μισά παράπονα του ευρύτερου δημόσιου τομέα</a:t>
            </a:r>
          </a:p>
          <a:p>
            <a:pPr algn="ctr" hangingPunct="1"/>
            <a:endParaRPr lang="el-GR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30468F-55BB-42BF-B230-C02DDF8DF42F}"/>
              </a:ext>
            </a:extLst>
          </p:cNvPr>
          <p:cNvSpPr txBox="1"/>
          <p:nvPr/>
        </p:nvSpPr>
        <p:spPr>
          <a:xfrm>
            <a:off x="-91440" y="6165211"/>
            <a:ext cx="2557221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15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Helvetica Light"/>
              </a:rPr>
              <a:t>Πηγή: Συνήγορος του Πολίτη</a:t>
            </a:r>
          </a:p>
        </p:txBody>
      </p:sp>
    </p:spTree>
    <p:extLst>
      <p:ext uri="{BB962C8B-B14F-4D97-AF65-F5344CB8AC3E}">
        <p14:creationId xmlns:p14="http://schemas.microsoft.com/office/powerpoint/2010/main" val="101077819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670C32C1-94E5-41AA-A293-A6334F63BA2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8" name="Θέση κειμένου 3">
            <a:extLst>
              <a:ext uri="{FF2B5EF4-FFF2-40B4-BE49-F238E27FC236}">
                <a16:creationId xmlns:a16="http://schemas.microsoft.com/office/drawing/2014/main" id="{1A72F6DC-EDA8-444C-B497-456A468F69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00200" y="945396"/>
            <a:ext cx="8909050" cy="1141341"/>
          </a:xfrm>
        </p:spPr>
        <p:txBody>
          <a:bodyPr/>
          <a:lstStyle/>
          <a:p>
            <a:pPr algn="ctr"/>
            <a:r>
              <a:rPr lang="el-GR" dirty="0"/>
              <a:t>ΕΦΚΑ: </a:t>
            </a:r>
            <a:r>
              <a:rPr lang="en-US" dirty="0"/>
              <a:t>T</a:t>
            </a:r>
            <a:r>
              <a:rPr lang="el-GR" dirty="0"/>
              <a:t>ο πιο μεγάλο πρόβλημα στην ελληνική δημόσια διοίκηση</a:t>
            </a:r>
          </a:p>
          <a:p>
            <a:endParaRPr lang="el-GR" dirty="0"/>
          </a:p>
        </p:txBody>
      </p:sp>
      <p:sp>
        <p:nvSpPr>
          <p:cNvPr id="12" name="Θέση κειμένου 4">
            <a:extLst>
              <a:ext uri="{FF2B5EF4-FFF2-40B4-BE49-F238E27FC236}">
                <a16:creationId xmlns:a16="http://schemas.microsoft.com/office/drawing/2014/main" id="{C0D409AC-8FE4-4885-A118-B805C9BF8E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417735"/>
            <a:ext cx="10306050" cy="4065359"/>
          </a:xfrm>
        </p:spPr>
        <p:txBody>
          <a:bodyPr/>
          <a:lstStyle/>
          <a:p>
            <a:pPr algn="just"/>
            <a:r>
              <a:rPr lang="en-US" sz="2200" b="1" dirty="0">
                <a:solidFill>
                  <a:srgbClr val="26BBE3"/>
                </a:solidFill>
              </a:rPr>
              <a:t>3.</a:t>
            </a:r>
            <a:r>
              <a:rPr lang="en-US" sz="2200" b="1" dirty="0"/>
              <a:t> </a:t>
            </a:r>
            <a:r>
              <a:rPr lang="el-GR" sz="2200" b="1" dirty="0"/>
              <a:t>Επιπτώσεις στην οικονομία και στις επιχειρήσεις</a:t>
            </a:r>
            <a:r>
              <a:rPr lang="el-GR" sz="2200" dirty="0"/>
              <a:t> (ασφαλιστική ενημερότητα, εισφορές, κ.λπ.)</a:t>
            </a:r>
            <a:endParaRPr lang="en-US" sz="2200" dirty="0"/>
          </a:p>
          <a:p>
            <a:pPr algn="just"/>
            <a:r>
              <a:rPr lang="en-US" sz="2200" b="1" dirty="0">
                <a:solidFill>
                  <a:srgbClr val="26BBE3"/>
                </a:solidFill>
              </a:rPr>
              <a:t>4.</a:t>
            </a:r>
            <a:r>
              <a:rPr lang="en-US" sz="2200" dirty="0"/>
              <a:t> </a:t>
            </a:r>
            <a:r>
              <a:rPr lang="el-GR" sz="2200" dirty="0"/>
              <a:t>Χωρίς αρχές και κανόνες συγχώνευση το 2016</a:t>
            </a:r>
            <a:r>
              <a:rPr lang="en-US" sz="2200" dirty="0"/>
              <a:t> – </a:t>
            </a:r>
            <a:r>
              <a:rPr lang="el-GR" sz="2200" dirty="0"/>
              <a:t>Απουσία σύγχρονου οργανογράμματος</a:t>
            </a:r>
          </a:p>
          <a:p>
            <a:pPr algn="just"/>
            <a:r>
              <a:rPr lang="el-GR" sz="2200" b="1" dirty="0">
                <a:solidFill>
                  <a:srgbClr val="26BBE3"/>
                </a:solidFill>
              </a:rPr>
              <a:t>5. </a:t>
            </a:r>
            <a:r>
              <a:rPr lang="el-GR" sz="2200" b="1" dirty="0"/>
              <a:t>Ανάγκη για υψηλού επιπέδου στελέχη</a:t>
            </a:r>
            <a:r>
              <a:rPr lang="el-GR" sz="2200" dirty="0"/>
              <a:t>, λόγω της πολυπλοκότητας στην έκδοση των συντάξεων και άλλων διαδικασιών</a:t>
            </a:r>
          </a:p>
          <a:p>
            <a:pPr algn="just"/>
            <a:r>
              <a:rPr lang="el-GR" sz="2200" b="1" dirty="0">
                <a:solidFill>
                  <a:srgbClr val="26BBE3"/>
                </a:solidFill>
              </a:rPr>
              <a:t>6.</a:t>
            </a:r>
            <a:r>
              <a:rPr lang="el-GR" sz="2200" dirty="0"/>
              <a:t> Περιορισμένος αριθμός στελεχών εξειδικευμένων στην πληροφορική</a:t>
            </a:r>
          </a:p>
          <a:p>
            <a:pPr algn="just"/>
            <a:r>
              <a:rPr lang="el-GR" sz="2200" b="1" dirty="0">
                <a:solidFill>
                  <a:srgbClr val="26BBE3"/>
                </a:solidFill>
              </a:rPr>
              <a:t>7. </a:t>
            </a:r>
            <a:r>
              <a:rPr lang="el-GR" sz="2200" b="1" dirty="0"/>
              <a:t>Γραφειοκρατικές διαδικασίες </a:t>
            </a:r>
            <a:r>
              <a:rPr lang="el-GR" sz="2200" dirty="0"/>
              <a:t>στη λήψη αποφάσεων (συνεχείς έλεγχοι από Υπουργείο κ.λπ.)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90326415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670C32C1-94E5-41AA-A293-A6334F63BA2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98EFE87E-A639-4826-8D9E-266184F0A4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9" t="16009" r="8946" b="20119"/>
          <a:stretch/>
        </p:blipFill>
        <p:spPr>
          <a:xfrm>
            <a:off x="9353456" y="6027168"/>
            <a:ext cx="2311587" cy="786923"/>
          </a:xfrm>
          <a:prstGeom prst="rect">
            <a:avLst/>
          </a:prstGeom>
        </p:spPr>
      </p:pic>
      <p:sp>
        <p:nvSpPr>
          <p:cNvPr id="8" name="Θέση κειμένου 3">
            <a:extLst>
              <a:ext uri="{FF2B5EF4-FFF2-40B4-BE49-F238E27FC236}">
                <a16:creationId xmlns:a16="http://schemas.microsoft.com/office/drawing/2014/main" id="{1A72F6DC-EDA8-444C-B497-456A468F69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00200" y="945396"/>
            <a:ext cx="8909050" cy="1141341"/>
          </a:xfrm>
        </p:spPr>
        <p:txBody>
          <a:bodyPr/>
          <a:lstStyle/>
          <a:p>
            <a:pPr algn="ctr"/>
            <a:r>
              <a:rPr lang="el-GR" dirty="0"/>
              <a:t>ΕΦΚΑ: </a:t>
            </a:r>
            <a:r>
              <a:rPr lang="en-US" dirty="0"/>
              <a:t>T</a:t>
            </a:r>
            <a:r>
              <a:rPr lang="el-GR" dirty="0"/>
              <a:t>ο πιο μεγάλο πρόβλημα στην ελληνική δημόσια διοίκηση</a:t>
            </a:r>
          </a:p>
          <a:p>
            <a:endParaRPr lang="el-GR" dirty="0"/>
          </a:p>
        </p:txBody>
      </p:sp>
      <p:sp>
        <p:nvSpPr>
          <p:cNvPr id="9" name="Θέση κειμένου 4">
            <a:extLst>
              <a:ext uri="{FF2B5EF4-FFF2-40B4-BE49-F238E27FC236}">
                <a16:creationId xmlns:a16="http://schemas.microsoft.com/office/drawing/2014/main" id="{EE816331-F47A-4D0B-8E49-FBE8850319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340244"/>
            <a:ext cx="5080645" cy="3812583"/>
          </a:xfrm>
        </p:spPr>
        <p:txBody>
          <a:bodyPr/>
          <a:lstStyle/>
          <a:p>
            <a:pPr algn="just"/>
            <a:r>
              <a:rPr lang="en-US" sz="2200" b="1" dirty="0">
                <a:solidFill>
                  <a:srgbClr val="26BBE3"/>
                </a:solidFill>
              </a:rPr>
              <a:t>8. </a:t>
            </a:r>
            <a:r>
              <a:rPr lang="el-GR" sz="2200" b="1" dirty="0"/>
              <a:t>Καθυστερήσεις στις προμήθειες </a:t>
            </a:r>
            <a:r>
              <a:rPr lang="el-GR" sz="2200" dirty="0"/>
              <a:t>(αντιφατικές διατάξεις: κατακερματισμός, αλλά και εγκρίσεις υπουργού για όλα, πρόβλημα με κλιματιστικά, υπολογιστές, αγοράζουν γραφική ύλη κ.λπ.)</a:t>
            </a:r>
            <a:endParaRPr lang="en-US" sz="2200" dirty="0"/>
          </a:p>
          <a:p>
            <a:pPr algn="just"/>
            <a:r>
              <a:rPr lang="en-US" sz="2200" b="1" dirty="0">
                <a:solidFill>
                  <a:srgbClr val="26BBE3"/>
                </a:solidFill>
              </a:rPr>
              <a:t>9. </a:t>
            </a:r>
            <a:r>
              <a:rPr lang="el-GR" sz="2200" b="1" dirty="0"/>
              <a:t>Απουσία αποτελεσματικού συστήματος επιβράβευσης και κυρώσεων για τους υπαλλήλους</a:t>
            </a:r>
            <a:r>
              <a:rPr lang="el-GR" sz="2200" dirty="0"/>
              <a:t> (π.χ. εισηγητές συντάξεων)</a:t>
            </a:r>
            <a:endParaRPr lang="en-US" sz="2200" dirty="0"/>
          </a:p>
        </p:txBody>
      </p:sp>
      <p:graphicFrame>
        <p:nvGraphicFramePr>
          <p:cNvPr id="5" name="Πίνακας 6">
            <a:extLst>
              <a:ext uri="{FF2B5EF4-FFF2-40B4-BE49-F238E27FC236}">
                <a16:creationId xmlns:a16="http://schemas.microsoft.com/office/drawing/2014/main" id="{68598C26-A91C-4C11-8874-451C4F1E5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52135"/>
              </p:ext>
            </p:extLst>
          </p:nvPr>
        </p:nvGraphicFramePr>
        <p:xfrm>
          <a:off x="6474717" y="2390487"/>
          <a:ext cx="5226508" cy="333293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206441">
                  <a:extLst>
                    <a:ext uri="{9D8B030D-6E8A-4147-A177-3AD203B41FA5}">
                      <a16:colId xmlns:a16="http://schemas.microsoft.com/office/drawing/2014/main" val="2871684566"/>
                    </a:ext>
                  </a:extLst>
                </a:gridCol>
                <a:gridCol w="3020067">
                  <a:extLst>
                    <a:ext uri="{9D8B030D-6E8A-4147-A177-3AD203B41FA5}">
                      <a16:colId xmlns:a16="http://schemas.microsoft.com/office/drawing/2014/main" val="3341017844"/>
                    </a:ext>
                  </a:extLst>
                </a:gridCol>
              </a:tblGrid>
              <a:tr h="666586">
                <a:tc>
                  <a:txBody>
                    <a:bodyPr/>
                    <a:lstStyle/>
                    <a:p>
                      <a:r>
                        <a:rPr lang="el-GR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Εισηγητές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Έκδοση συντάξεων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8766449"/>
                  </a:ext>
                </a:extLst>
              </a:tr>
              <a:tr h="666586">
                <a:tc>
                  <a:txBody>
                    <a:bodyPr/>
                    <a:lstStyle/>
                    <a:p>
                      <a:r>
                        <a:rPr lang="el-GR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25%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l-GR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συντάξεις/ μήνα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61358"/>
                  </a:ext>
                </a:extLst>
              </a:tr>
              <a:tr h="666586">
                <a:tc>
                  <a:txBody>
                    <a:bodyPr/>
                    <a:lstStyle/>
                    <a:p>
                      <a:pPr marL="0" marR="0" lvl="0" indent="0" algn="ctr" defTabSz="412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25%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συντάξεις/ μήνα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9471597"/>
                  </a:ext>
                </a:extLst>
              </a:tr>
              <a:tr h="666586">
                <a:tc>
                  <a:txBody>
                    <a:bodyPr/>
                    <a:lstStyle/>
                    <a:p>
                      <a:pPr marL="0" marR="0" lvl="0" indent="0" algn="ctr" defTabSz="412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25%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συντάξεις/ μήνα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86549726"/>
                  </a:ext>
                </a:extLst>
              </a:tr>
              <a:tr h="666586">
                <a:tc>
                  <a:txBody>
                    <a:bodyPr/>
                    <a:lstStyle/>
                    <a:p>
                      <a:pPr marL="0" marR="0" lvl="0" indent="0" algn="ctr" defTabSz="412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25%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r>
                        <a:rPr lang="el-GR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συντάξεις/ μήνα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751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87258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670C32C1-94E5-41AA-A293-A6334F63BA2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8" name="Θέση κειμένου 3">
            <a:extLst>
              <a:ext uri="{FF2B5EF4-FFF2-40B4-BE49-F238E27FC236}">
                <a16:creationId xmlns:a16="http://schemas.microsoft.com/office/drawing/2014/main" id="{1A72F6DC-EDA8-444C-B497-456A468F69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00200" y="945396"/>
            <a:ext cx="8909050" cy="1141341"/>
          </a:xfrm>
        </p:spPr>
        <p:txBody>
          <a:bodyPr/>
          <a:lstStyle/>
          <a:p>
            <a:pPr algn="ctr"/>
            <a:r>
              <a:rPr lang="el-GR" dirty="0"/>
              <a:t>ΕΦΚΑ: </a:t>
            </a:r>
            <a:r>
              <a:rPr lang="en-US" dirty="0"/>
              <a:t>T</a:t>
            </a:r>
            <a:r>
              <a:rPr lang="el-GR" dirty="0"/>
              <a:t>ο πιο μεγάλο πρόβλημα στην ελληνική δημόσια διοίκηση</a:t>
            </a:r>
          </a:p>
          <a:p>
            <a:endParaRPr lang="el-GR" dirty="0"/>
          </a:p>
        </p:txBody>
      </p:sp>
      <p:sp>
        <p:nvSpPr>
          <p:cNvPr id="9" name="Θέση κειμένου 4">
            <a:extLst>
              <a:ext uri="{FF2B5EF4-FFF2-40B4-BE49-F238E27FC236}">
                <a16:creationId xmlns:a16="http://schemas.microsoft.com/office/drawing/2014/main" id="{EE816331-F47A-4D0B-8E49-FBE8850319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2340244"/>
            <a:ext cx="4456684" cy="4142852"/>
          </a:xfrm>
        </p:spPr>
        <p:txBody>
          <a:bodyPr/>
          <a:lstStyle/>
          <a:p>
            <a:pPr algn="just"/>
            <a:r>
              <a:rPr lang="en-US" sz="2200" b="1" dirty="0">
                <a:solidFill>
                  <a:srgbClr val="26BBE3"/>
                </a:solidFill>
              </a:rPr>
              <a:t>10. </a:t>
            </a:r>
            <a:r>
              <a:rPr lang="el-GR" sz="2200" b="1" dirty="0"/>
              <a:t>Προβληματική λειτουργία του συστήματος πειθαρχικών ελέγχων </a:t>
            </a:r>
            <a:r>
              <a:rPr lang="el-GR" sz="2200" dirty="0"/>
              <a:t>- Εκκρεμεί η εξέταση 1.127 καταγγελιών (</a:t>
            </a:r>
            <a:r>
              <a:rPr lang="el-GR" sz="2200" i="1" dirty="0"/>
              <a:t>για κακή εξυπηρέτηση ή/και υπερβολική καθυστέρηση στην απονομή συντάξεων</a:t>
            </a:r>
            <a:r>
              <a:rPr lang="el-GR" sz="2200" dirty="0"/>
              <a:t>) </a:t>
            </a:r>
          </a:p>
          <a:p>
            <a:pPr algn="just"/>
            <a:r>
              <a:rPr lang="en-US" sz="2200" b="1" dirty="0">
                <a:solidFill>
                  <a:srgbClr val="26BBE3"/>
                </a:solidFill>
              </a:rPr>
              <a:t>11. </a:t>
            </a:r>
            <a:r>
              <a:rPr lang="el-GR" sz="2200" b="1" dirty="0"/>
              <a:t>Παραμέληση της αξιοποίησης της ακίνητης περιουσίας</a:t>
            </a:r>
            <a:r>
              <a:rPr lang="el-GR" sz="2200" dirty="0"/>
              <a:t> (το 1/5 των ακινήτων – τα καλύτερα – είναι παντελώς αναξιοποίητα) </a:t>
            </a:r>
          </a:p>
        </p:txBody>
      </p:sp>
      <p:graphicFrame>
        <p:nvGraphicFramePr>
          <p:cNvPr id="13" name="Πίνακας 6">
            <a:extLst>
              <a:ext uri="{FF2B5EF4-FFF2-40B4-BE49-F238E27FC236}">
                <a16:creationId xmlns:a16="http://schemas.microsoft.com/office/drawing/2014/main" id="{599DC91D-A308-4746-A546-3941FE25C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321846"/>
              </p:ext>
            </p:extLst>
          </p:nvPr>
        </p:nvGraphicFramePr>
        <p:xfrm>
          <a:off x="5842861" y="2340244"/>
          <a:ext cx="5858364" cy="368692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13681">
                  <a:extLst>
                    <a:ext uri="{9D8B030D-6E8A-4147-A177-3AD203B41FA5}">
                      <a16:colId xmlns:a16="http://schemas.microsoft.com/office/drawing/2014/main" val="2871684566"/>
                    </a:ext>
                  </a:extLst>
                </a:gridCol>
                <a:gridCol w="2944683">
                  <a:extLst>
                    <a:ext uri="{9D8B030D-6E8A-4147-A177-3AD203B41FA5}">
                      <a16:colId xmlns:a16="http://schemas.microsoft.com/office/drawing/2014/main" val="3341017844"/>
                    </a:ext>
                  </a:extLst>
                </a:gridCol>
              </a:tblGrid>
              <a:tr h="876566">
                <a:tc gridSpan="2">
                  <a:txBody>
                    <a:bodyPr/>
                    <a:lstStyle/>
                    <a:p>
                      <a:r>
                        <a:rPr lang="el-GR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 εκκρεμείς πειθαρχικοί έλεγχοι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lang="el-GR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Έκδοση συντάξεων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8766449"/>
                  </a:ext>
                </a:extLst>
              </a:tr>
              <a:tr h="1002035">
                <a:tc>
                  <a:txBody>
                    <a:bodyPr/>
                    <a:lstStyle/>
                    <a:p>
                      <a:pPr marL="0" indent="0" algn="ctr" defTabSz="417513"/>
                      <a: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 πειθαρχικοί </a:t>
                      </a:r>
                      <a:b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έλεγχοι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Πρωτοβάθμιο Πειθαρχικό Συμβούλιο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61358"/>
                  </a:ext>
                </a:extLst>
              </a:tr>
              <a:tr h="931758">
                <a:tc>
                  <a:txBody>
                    <a:bodyPr/>
                    <a:lstStyle/>
                    <a:p>
                      <a:pPr marL="0" marR="0" lvl="0" indent="0" algn="ctr" defTabSz="412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πειθαρχικοί </a:t>
                      </a:r>
                      <a:b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έλεγχοι 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Δευτεροβάθμιο Πειθαρχικό Συμβούλιο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9471597"/>
                  </a:ext>
                </a:extLst>
              </a:tr>
              <a:tr h="876566">
                <a:tc gridSpan="2">
                  <a:txBody>
                    <a:bodyPr/>
                    <a:lstStyle/>
                    <a:p>
                      <a:pPr marL="0" marR="0" lvl="0" indent="0" algn="ctr" defTabSz="412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χρόνια ο μέσος χρόνος ολοκλήρωσης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l-GR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r>
                        <a:rPr lang="el-GR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συντάξεις/ μήνα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86549726"/>
                  </a:ext>
                </a:extLst>
              </a:tr>
            </a:tbl>
          </a:graphicData>
        </a:graphic>
      </p:graphicFrame>
      <p:sp>
        <p:nvSpPr>
          <p:cNvPr id="14" name="Βέλος: Δεξιό 13">
            <a:extLst>
              <a:ext uri="{FF2B5EF4-FFF2-40B4-BE49-F238E27FC236}">
                <a16:creationId xmlns:a16="http://schemas.microsoft.com/office/drawing/2014/main" id="{A9C1F22B-FAEA-4494-80F5-4AE95EE361DB}"/>
              </a:ext>
            </a:extLst>
          </p:cNvPr>
          <p:cNvSpPr/>
          <p:nvPr/>
        </p:nvSpPr>
        <p:spPr>
          <a:xfrm>
            <a:off x="8415581" y="3481585"/>
            <a:ext cx="325465" cy="284503"/>
          </a:xfrm>
          <a:prstGeom prst="rightArrow">
            <a:avLst/>
          </a:prstGeom>
          <a:solidFill>
            <a:srgbClr val="C00000"/>
          </a:solidFill>
          <a:ln w="12700" cap="flat">
            <a:solidFill>
              <a:srgbClr val="C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l-GR" sz="3200" i="0" u="none" strike="noStrike" normalizeH="0" baseline="0">
              <a:solidFill>
                <a:srgbClr val="FFFFFF"/>
              </a:solidFill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5" name="Βέλος: Δεξιό 14">
            <a:extLst>
              <a:ext uri="{FF2B5EF4-FFF2-40B4-BE49-F238E27FC236}">
                <a16:creationId xmlns:a16="http://schemas.microsoft.com/office/drawing/2014/main" id="{6A2B3C9D-598E-48B5-8AC7-7B45C50C6952}"/>
              </a:ext>
            </a:extLst>
          </p:cNvPr>
          <p:cNvSpPr/>
          <p:nvPr/>
        </p:nvSpPr>
        <p:spPr>
          <a:xfrm>
            <a:off x="8415580" y="4468584"/>
            <a:ext cx="325465" cy="284503"/>
          </a:xfrm>
          <a:prstGeom prst="rightArrow">
            <a:avLst/>
          </a:prstGeom>
          <a:solidFill>
            <a:srgbClr val="C00000"/>
          </a:solidFill>
          <a:ln w="12700" cap="flat">
            <a:solidFill>
              <a:srgbClr val="C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l-GR" sz="3200" i="0" u="none" strike="noStrike" normalizeH="0" baseline="0">
              <a:solidFill>
                <a:srgbClr val="FFFFFF"/>
              </a:solidFill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59937571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5474453E-0720-784D-8CED-4A9FB2B846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l-GR" dirty="0"/>
              <a:t>Στόχοι μεταρρύθμισης</a:t>
            </a:r>
          </a:p>
        </p:txBody>
      </p:sp>
    </p:spTree>
    <p:extLst>
      <p:ext uri="{BB962C8B-B14F-4D97-AF65-F5344CB8AC3E}">
        <p14:creationId xmlns:p14="http://schemas.microsoft.com/office/powerpoint/2010/main" val="200051390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15206D-CB12-8F4E-99CE-63D7668E0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00200" y="843456"/>
            <a:ext cx="8909050" cy="592138"/>
          </a:xfrm>
        </p:spPr>
        <p:txBody>
          <a:bodyPr/>
          <a:lstStyle/>
          <a:p>
            <a:pPr algn="ctr"/>
            <a:r>
              <a:rPr lang="el-GR" dirty="0"/>
              <a:t>Οι στόχοι της μεταρρύθμισης</a:t>
            </a:r>
          </a:p>
          <a:p>
            <a:endParaRPr lang="el-GR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D996B1B-42F4-1B47-AB2E-05F471369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1700" y="1810139"/>
            <a:ext cx="10306050" cy="4672956"/>
          </a:xfrm>
        </p:spPr>
        <p:txBody>
          <a:bodyPr/>
          <a:lstStyle/>
          <a:p>
            <a:pPr algn="just"/>
            <a:r>
              <a:rPr lang="el-GR" sz="2400" b="1" dirty="0">
                <a:solidFill>
                  <a:srgbClr val="243873"/>
                </a:solidFill>
              </a:rPr>
              <a:t>Ο ΕΦΚΑ </a:t>
            </a:r>
            <a:r>
              <a:rPr lang="el-GR" sz="2400" dirty="0">
                <a:solidFill>
                  <a:srgbClr val="243873"/>
                </a:solidFill>
              </a:rPr>
              <a:t>πρέπει: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100" dirty="0"/>
              <a:t>να ανταποκριθεί στις ανάγκες, αλλά και τις απαιτήσεις των πολιτών για </a:t>
            </a:r>
            <a:r>
              <a:rPr lang="el-GR" sz="2100" b="1" dirty="0"/>
              <a:t>ευρωπαϊκού επιπέδου εξυπηρέτηση </a:t>
            </a:r>
            <a:r>
              <a:rPr lang="el-GR" sz="2100" dirty="0"/>
              <a:t>και </a:t>
            </a:r>
            <a:r>
              <a:rPr lang="el-GR" sz="2100" b="1" dirty="0"/>
              <a:t>ταχεία απονομή των συντάξεων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100" dirty="0"/>
              <a:t>να αποκτήσει περισσότερη </a:t>
            </a:r>
            <a:r>
              <a:rPr lang="el-GR" sz="2100" b="1" dirty="0"/>
              <a:t>ευελιξία και διοικητική αυτονομία </a:t>
            </a:r>
            <a:r>
              <a:rPr lang="el-GR" sz="2100" dirty="0"/>
              <a:t>για άμεση λήψη αποφάσεων 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100" dirty="0"/>
              <a:t>να γίνει </a:t>
            </a:r>
            <a:r>
              <a:rPr lang="el-GR" sz="2100" b="1" dirty="0"/>
              <a:t>πιο δίκαιος </a:t>
            </a:r>
            <a:r>
              <a:rPr lang="el-GR" sz="2100" dirty="0"/>
              <a:t>επιβραβεύοντας τους καλούς υπαλλήλους και εντείνοντας τον έλεγχο σε όσους δεν κάνουν καλά τη δουλειά τους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100" dirty="0"/>
              <a:t>να </a:t>
            </a:r>
            <a:r>
              <a:rPr lang="el-GR" sz="2100" b="1" dirty="0"/>
              <a:t>διαχειριστεί καλύτερα το ανθρώπινο δυναμικό, </a:t>
            </a:r>
            <a:r>
              <a:rPr lang="el-GR" sz="2100" dirty="0"/>
              <a:t>αξιοποιώντας ανθρώπινους πόρους και από τον ιδιωτικό τομέα</a:t>
            </a:r>
          </a:p>
          <a:p>
            <a:pPr marL="342900" indent="-342900" algn="just">
              <a:buClr>
                <a:srgbClr val="26BBE3"/>
              </a:buClr>
              <a:buFont typeface="Arial" panose="020B0604020202020204" pitchFamily="34" charset="0"/>
              <a:buChar char="•"/>
            </a:pPr>
            <a:r>
              <a:rPr lang="el-GR" sz="2100" dirty="0"/>
              <a:t>να </a:t>
            </a:r>
            <a:r>
              <a:rPr lang="el-GR" sz="2100" b="1" dirty="0"/>
              <a:t>αξιοποιήσει πιο αποδοτικά την τεράστια ακίνητη περιουσία</a:t>
            </a:r>
            <a:r>
              <a:rPr lang="el-GR" sz="2100" dirty="0"/>
              <a:t> του και να απλοποιήσει σημαντικά τη διαδικασία προμηθειών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670C32C1-94E5-41AA-A293-A6334F63BA2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24250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5474453E-0720-784D-8CED-4A9FB2B846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l-GR" dirty="0"/>
              <a:t>Οι πιο πρόσφατες αλλαγές</a:t>
            </a:r>
          </a:p>
        </p:txBody>
      </p:sp>
    </p:spTree>
    <p:extLst>
      <p:ext uri="{BB962C8B-B14F-4D97-AF65-F5344CB8AC3E}">
        <p14:creationId xmlns:p14="http://schemas.microsoft.com/office/powerpoint/2010/main" val="2777123596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1218</Words>
  <Application>Microsoft Office PowerPoint</Application>
  <PresentationFormat>Προσαρμογή</PresentationFormat>
  <Paragraphs>105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7" baseType="lpstr">
      <vt:lpstr>Arial</vt:lpstr>
      <vt:lpstr>Calibri</vt:lpstr>
      <vt:lpstr>Helvetica Light</vt:lpstr>
      <vt:lpstr>Helvetica Neue</vt:lpstr>
      <vt:lpstr>Roboto</vt:lpstr>
      <vt:lpstr>Roboto Medium</vt:lpstr>
      <vt:lpstr>White</vt:lpstr>
      <vt:lpstr>Βασικές Αρχές του Νομοσχεδίου για τον  εκσυγχρονισμό του ΕΦΚΑ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Lalela</dc:creator>
  <cp:lastModifiedBy>user1-Ypourgos</cp:lastModifiedBy>
  <cp:revision>137</cp:revision>
  <cp:lastPrinted>2021-11-30T13:19:59Z</cp:lastPrinted>
  <dcterms:modified xsi:type="dcterms:W3CDTF">2021-11-30T15:17:19Z</dcterms:modified>
</cp:coreProperties>
</file>