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76" r:id="rId2"/>
    <p:sldId id="292" r:id="rId3"/>
    <p:sldId id="294" r:id="rId4"/>
    <p:sldId id="287" r:id="rId5"/>
    <p:sldId id="284" r:id="rId6"/>
    <p:sldId id="303" r:id="rId7"/>
    <p:sldId id="305" r:id="rId8"/>
    <p:sldId id="317" r:id="rId9"/>
    <p:sldId id="315" r:id="rId10"/>
    <p:sldId id="280" r:id="rId11"/>
    <p:sldId id="295" r:id="rId12"/>
    <p:sldId id="297" r:id="rId13"/>
    <p:sldId id="298" r:id="rId14"/>
    <p:sldId id="299" r:id="rId15"/>
    <p:sldId id="300" r:id="rId16"/>
    <p:sldId id="301" r:id="rId17"/>
    <p:sldId id="312" r:id="rId18"/>
    <p:sldId id="302" r:id="rId19"/>
    <p:sldId id="307" r:id="rId20"/>
    <p:sldId id="316" r:id="rId21"/>
    <p:sldId id="314" r:id="rId22"/>
    <p:sldId id="313" r:id="rId23"/>
    <p:sldId id="318" r:id="rId24"/>
    <p:sldId id="319" r:id="rId25"/>
    <p:sldId id="296" r:id="rId26"/>
    <p:sldId id="304" r:id="rId27"/>
    <p:sldId id="286" r:id="rId28"/>
  </p:sldIdLst>
  <p:sldSz cx="12193588"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BE3"/>
    <a:srgbClr val="243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70"/>
  </p:normalViewPr>
  <p:slideViewPr>
    <p:cSldViewPr snapToGrid="0" snapToObjects="1">
      <p:cViewPr varScale="1">
        <p:scale>
          <a:sx n="111" d="100"/>
          <a:sy n="111" d="100"/>
        </p:scale>
        <p:origin x="336" y="102"/>
      </p:cViewPr>
      <p:guideLst/>
    </p:cSldViewPr>
  </p:slideViewPr>
  <p:notesTextViewPr>
    <p:cViewPr>
      <p:scale>
        <a:sx n="1" d="1"/>
        <a:sy n="1" d="1"/>
      </p:scale>
      <p:origin x="0" y="0"/>
    </p:cViewPr>
  </p:notesTextViewPr>
  <p:notesViewPr>
    <p:cSldViewPr snapToGrid="0" snapToObjects="1">
      <p:cViewPr varScale="1">
        <p:scale>
          <a:sx n="169" d="100"/>
          <a:sy n="169" d="100"/>
        </p:scale>
        <p:origin x="59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r>
              <a:rPr lang="el-GR" sz="1400" b="1" dirty="0">
                <a:solidFill>
                  <a:schemeClr val="tx1"/>
                </a:solidFill>
              </a:rPr>
              <a:t>Μέσες πραγματικές ετήσιες αποδόσεις</a:t>
            </a:r>
          </a:p>
        </c:rich>
      </c:tx>
      <c:overlay val="0"/>
      <c:spPr>
        <a:noFill/>
        <a:ln>
          <a:noFill/>
        </a:ln>
        <a:effectLst/>
      </c:spPr>
      <c:txPr>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rgbClr val="0070C0"/>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Φύλλο1!$L$14:$Q$14</c:f>
              <c:strCache>
                <c:ptCount val="6"/>
                <c:pt idx="0">
                  <c:v>Υφιστάμενη επικουρική</c:v>
                </c:pt>
                <c:pt idx="1">
                  <c:v>Μ.Ο.  των χωρών του ΟΟΣΑ με αποδόσεις κάτω από τη διάμεσο (2008-2018)</c:v>
                </c:pt>
                <c:pt idx="2">
                  <c:v> ΕΔΕΚΤ (2003-2020)</c:v>
                </c:pt>
                <c:pt idx="3">
                  <c:v>Μ.Ο.  χωρών ΟΟΣΑ (2008-2018)</c:v>
                </c:pt>
                <c:pt idx="4">
                  <c:v> Μικτό Α/Κ  Ασφαλιστικών Οργανισμών (2003-2020)</c:v>
                </c:pt>
                <c:pt idx="5">
                  <c:v>Μ.Ο.  των χωρών του ΟΟΣΑ με αποδόσεις πάνω από τη διάμεσο (2008-2018)</c:v>
                </c:pt>
              </c:strCache>
            </c:strRef>
          </c:cat>
          <c:val>
            <c:numRef>
              <c:f>Φύλλο1!$L$15:$Q$15</c:f>
              <c:numCache>
                <c:formatCode>0.00%</c:formatCode>
                <c:ptCount val="6"/>
                <c:pt idx="0">
                  <c:v>1.4279999999999999E-2</c:v>
                </c:pt>
                <c:pt idx="1">
                  <c:v>1.5861487189218426E-2</c:v>
                </c:pt>
                <c:pt idx="2">
                  <c:v>2.8893674792491497E-2</c:v>
                </c:pt>
                <c:pt idx="3">
                  <c:v>3.0303771670806903E-2</c:v>
                </c:pt>
                <c:pt idx="4">
                  <c:v>3.7197094883995474E-2</c:v>
                </c:pt>
                <c:pt idx="5">
                  <c:v>4.5057479273390377E-2</c:v>
                </c:pt>
              </c:numCache>
            </c:numRef>
          </c:val>
          <c:extLst>
            <c:ext xmlns:c16="http://schemas.microsoft.com/office/drawing/2014/chart" uri="{C3380CC4-5D6E-409C-BE32-E72D297353CC}">
              <c16:uniqueId val="{00000000-97F3-4491-A517-FD11F7C9FA85}"/>
            </c:ext>
          </c:extLst>
        </c:ser>
        <c:dLbls>
          <c:dLblPos val="inEnd"/>
          <c:showLegendKey val="0"/>
          <c:showVal val="1"/>
          <c:showCatName val="0"/>
          <c:showSerName val="0"/>
          <c:showPercent val="0"/>
          <c:showBubbleSize val="0"/>
        </c:dLbls>
        <c:gapWidth val="100"/>
        <c:axId val="789233592"/>
        <c:axId val="789228344"/>
      </c:barChart>
      <c:catAx>
        <c:axId val="789233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789228344"/>
        <c:crosses val="autoZero"/>
        <c:auto val="1"/>
        <c:lblAlgn val="ctr"/>
        <c:lblOffset val="100"/>
        <c:noMultiLvlLbl val="0"/>
      </c:catAx>
      <c:valAx>
        <c:axId val="789228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l-GR"/>
          </a:p>
        </c:txPr>
        <c:crossAx val="78923359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l-GR" b="1" dirty="0">
                <a:solidFill>
                  <a:schemeClr val="tx1"/>
                </a:solidFill>
              </a:rPr>
              <a:t>Ύψος</a:t>
            </a:r>
            <a:r>
              <a:rPr lang="el-GR" b="1" baseline="0" dirty="0">
                <a:solidFill>
                  <a:schemeClr val="tx1"/>
                </a:solidFill>
              </a:rPr>
              <a:t> μηνιαίας επικουρικής σύνταξης για  μέσο ετήσιο μισθό 1</a:t>
            </a:r>
            <a:r>
              <a:rPr lang="en-US" b="1" baseline="0" dirty="0">
                <a:solidFill>
                  <a:schemeClr val="tx1"/>
                </a:solidFill>
              </a:rPr>
              <a:t>4</a:t>
            </a:r>
            <a:r>
              <a:rPr lang="el-GR" b="1" baseline="0" dirty="0">
                <a:solidFill>
                  <a:schemeClr val="tx1"/>
                </a:solidFill>
              </a:rPr>
              <a:t>.000€ &amp; 40 έτη ασφάλισης</a:t>
            </a:r>
            <a:endParaRPr lang="el-GR"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rgbClr val="0070C0"/>
            </a:solidFill>
            <a:ln w="9525" cap="flat" cmpd="sng" algn="ctr">
              <a:solidFill>
                <a:schemeClr val="accent1">
                  <a:shade val="95000"/>
                </a:schemeClr>
              </a:solidFill>
              <a:round/>
            </a:ln>
            <a:effectLst/>
          </c:spPr>
          <c:invertIfNegative val="0"/>
          <c:dLbls>
            <c:dLbl>
              <c:idx val="0"/>
              <c:tx>
                <c:rich>
                  <a:bodyPr/>
                  <a:lstStyle/>
                  <a:p>
                    <a:r>
                      <a:rPr lang="en-US" sz="1600" b="1" i="0" u="none" strike="noStrike" kern="1200" baseline="0" dirty="0">
                        <a:solidFill>
                          <a:schemeClr val="bg1"/>
                        </a:solidFill>
                      </a:rPr>
                      <a:t>€ </a:t>
                    </a:r>
                    <a:r>
                      <a:rPr lang="en-US" dirty="0"/>
                      <a:t>235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BD-42D7-A4C2-C0D27802F81A}"/>
                </c:ext>
              </c:extLst>
            </c:dLbl>
            <c:dLbl>
              <c:idx val="1"/>
              <c:tx>
                <c:rich>
                  <a:bodyPr/>
                  <a:lstStyle/>
                  <a:p>
                    <a:r>
                      <a:rPr lang="en-US" sz="1600" b="1" i="0" u="none" strike="noStrike" kern="1200" baseline="0" dirty="0">
                        <a:solidFill>
                          <a:schemeClr val="bg1"/>
                        </a:solidFill>
                      </a:rPr>
                      <a:t>€ </a:t>
                    </a:r>
                    <a:r>
                      <a:rPr lang="en-US" dirty="0"/>
                      <a:t>244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BD-42D7-A4C2-C0D27802F81A}"/>
                </c:ext>
              </c:extLst>
            </c:dLbl>
            <c:dLbl>
              <c:idx val="2"/>
              <c:tx>
                <c:rich>
                  <a:bodyPr/>
                  <a:lstStyle/>
                  <a:p>
                    <a:r>
                      <a:rPr lang="en-US" sz="1600" b="1" i="0" u="none" strike="noStrike" kern="1200" baseline="0" dirty="0">
                        <a:solidFill>
                          <a:schemeClr val="bg1"/>
                        </a:solidFill>
                      </a:rPr>
                      <a:t>€ </a:t>
                    </a:r>
                    <a:r>
                      <a:rPr lang="en-US" dirty="0"/>
                      <a:t>326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BD-42D7-A4C2-C0D27802F81A}"/>
                </c:ext>
              </c:extLst>
            </c:dLbl>
            <c:dLbl>
              <c:idx val="3"/>
              <c:tx>
                <c:rich>
                  <a:bodyPr/>
                  <a:lstStyle/>
                  <a:p>
                    <a:r>
                      <a:rPr lang="en-US" sz="1600" b="1" i="0" u="none" strike="noStrike" kern="1200" baseline="0" dirty="0">
                        <a:solidFill>
                          <a:schemeClr val="bg1"/>
                        </a:solidFill>
                      </a:rPr>
                      <a:t>€ </a:t>
                    </a:r>
                    <a:r>
                      <a:rPr lang="en-US" dirty="0"/>
                      <a:t>337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BD-42D7-A4C2-C0D27802F81A}"/>
                </c:ext>
              </c:extLst>
            </c:dLbl>
            <c:dLbl>
              <c:idx val="4"/>
              <c:tx>
                <c:rich>
                  <a:bodyPr/>
                  <a:lstStyle/>
                  <a:p>
                    <a:r>
                      <a:rPr lang="en-US" sz="1600" b="1" i="0" u="none" strike="noStrike" kern="1200" baseline="0" dirty="0">
                        <a:solidFill>
                          <a:schemeClr val="bg1"/>
                        </a:solidFill>
                      </a:rPr>
                      <a:t>€ </a:t>
                    </a:r>
                    <a:r>
                      <a:rPr lang="en-US" dirty="0"/>
                      <a:t>396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1BD-42D7-A4C2-C0D27802F81A}"/>
                </c:ext>
              </c:extLst>
            </c:dLbl>
            <c:dLbl>
              <c:idx val="5"/>
              <c:tx>
                <c:rich>
                  <a:bodyPr rot="0" spcFirstLastPara="1" vertOverflow="ellipsis" vert="horz" wrap="square" lIns="38100" tIns="19050" rIns="38100" bIns="19050" anchor="ctr" anchorCtr="0">
                    <a:spAutoFit/>
                  </a:bodyPr>
                  <a:lstStyle/>
                  <a:p>
                    <a:pPr algn="ctr">
                      <a:defRPr sz="1500" b="1" i="0" u="none" strike="noStrike" kern="1200" baseline="0">
                        <a:solidFill>
                          <a:schemeClr val="bg1"/>
                        </a:solidFill>
                        <a:latin typeface="+mn-lt"/>
                        <a:ea typeface="+mn-ea"/>
                        <a:cs typeface="+mn-cs"/>
                      </a:defRPr>
                    </a:pPr>
                    <a:r>
                      <a:rPr lang="en-US" sz="1400" b="1" i="0" u="none" strike="noStrike" kern="1200" baseline="0" dirty="0">
                        <a:solidFill>
                          <a:schemeClr val="bg1"/>
                        </a:solidFill>
                      </a:rPr>
                      <a:t>€ </a:t>
                    </a:r>
                    <a:r>
                      <a:rPr lang="en-US" dirty="0"/>
                      <a:t>479</a:t>
                    </a:r>
                  </a:p>
                </c:rich>
              </c:tx>
              <c:spPr>
                <a:noFill/>
                <a:ln>
                  <a:noFill/>
                </a:ln>
                <a:effectLst/>
              </c:spPr>
              <c:txPr>
                <a:bodyPr rot="0" spcFirstLastPara="1" vertOverflow="ellipsis" vert="horz" wrap="square" lIns="38100" tIns="19050" rIns="38100" bIns="19050" anchor="ctr" anchorCtr="0">
                  <a:spAutoFit/>
                </a:bodyPr>
                <a:lstStyle/>
                <a:p>
                  <a:pPr algn="ctr">
                    <a:defRPr sz="15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BD-42D7-A4C2-C0D27802F81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Φύλλο1!$L$24:$Q$24</c:f>
              <c:strCache>
                <c:ptCount val="6"/>
                <c:pt idx="0">
                  <c:v>Υφιστάμενη επικουρική</c:v>
                </c:pt>
                <c:pt idx="1">
                  <c:v>Μ.Ο.  των χωρών του ΟΟΣΑ με αποδόσεις κάτω από τη διάμεσο (2008-2018)</c:v>
                </c:pt>
                <c:pt idx="2">
                  <c:v> ΕΔΕΚΤ (2003-2020)</c:v>
                </c:pt>
                <c:pt idx="3">
                  <c:v>Μ.Ο.  χωρών ΟΟΣΑ (2008-2018)</c:v>
                </c:pt>
                <c:pt idx="4">
                  <c:v> Μικτό Α/Κ  Ασφαλιστικών Οργανισμών (2003-2020)</c:v>
                </c:pt>
                <c:pt idx="5">
                  <c:v>Μ.Ο.  των χωρών του ΟΟΣΑ με αποδόσεις πάνω από τη διάμεσο (2008-2018)</c:v>
                </c:pt>
              </c:strCache>
            </c:strRef>
          </c:cat>
          <c:val>
            <c:numRef>
              <c:f>Φύλλο1!$L$25:$Q$25</c:f>
              <c:numCache>
                <c:formatCode>_("€"* #,##0_);_("€"* \(#,##0\);_("€"* "-"_);_(@_)</c:formatCode>
                <c:ptCount val="6"/>
                <c:pt idx="0">
                  <c:v>201.74240494160026</c:v>
                </c:pt>
                <c:pt idx="1">
                  <c:v>208.75800963485085</c:v>
                </c:pt>
                <c:pt idx="2">
                  <c:v>279.40071156666096</c:v>
                </c:pt>
                <c:pt idx="3">
                  <c:v>288.64294942646893</c:v>
                </c:pt>
                <c:pt idx="4">
                  <c:v>339.32091379519187</c:v>
                </c:pt>
                <c:pt idx="5">
                  <c:v>410.15199152685051</c:v>
                </c:pt>
              </c:numCache>
            </c:numRef>
          </c:val>
          <c:extLst>
            <c:ext xmlns:c16="http://schemas.microsoft.com/office/drawing/2014/chart" uri="{C3380CC4-5D6E-409C-BE32-E72D297353CC}">
              <c16:uniqueId val="{00000000-34D2-425F-9042-03FCE4F4B99A}"/>
            </c:ext>
          </c:extLst>
        </c:ser>
        <c:dLbls>
          <c:dLblPos val="inEnd"/>
          <c:showLegendKey val="0"/>
          <c:showVal val="1"/>
          <c:showCatName val="0"/>
          <c:showSerName val="0"/>
          <c:showPercent val="0"/>
          <c:showBubbleSize val="0"/>
        </c:dLbls>
        <c:gapWidth val="100"/>
        <c:axId val="789252288"/>
        <c:axId val="789246384"/>
      </c:barChart>
      <c:catAx>
        <c:axId val="789252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789246384"/>
        <c:crosses val="autoZero"/>
        <c:auto val="1"/>
        <c:lblAlgn val="ctr"/>
        <c:lblOffset val="100"/>
        <c:noMultiLvlLbl val="0"/>
      </c:catAx>
      <c:valAx>
        <c:axId val="789246384"/>
        <c:scaling>
          <c:orientation val="minMax"/>
        </c:scaling>
        <c:delete val="1"/>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8925228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ADB8255-BCD4-F344-B16E-60C337F36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BCBEAE1-BDFA-C542-B462-0EF14A257A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87FCDB-D301-2E42-BECE-CE86386C06BA}" type="datetimeFigureOut">
              <a:rPr lang="el-GR" smtClean="0"/>
              <a:t>24/6/2021</a:t>
            </a:fld>
            <a:endParaRPr lang="el-GR"/>
          </a:p>
        </p:txBody>
      </p:sp>
      <p:sp>
        <p:nvSpPr>
          <p:cNvPr id="4" name="Θέση υποσέλιδου 3">
            <a:extLst>
              <a:ext uri="{FF2B5EF4-FFF2-40B4-BE49-F238E27FC236}">
                <a16:creationId xmlns:a16="http://schemas.microsoft.com/office/drawing/2014/main" id="{60D8CD1D-785E-F442-BB8E-4B44CD2090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BD2AC97E-F3CE-A04B-8860-77EF6746B9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FB2C02-D641-4A46-AF96-7F9F842FAF53}" type="slidenum">
              <a:rPr lang="el-GR" smtClean="0"/>
              <a:t>‹#›</a:t>
            </a:fld>
            <a:endParaRPr lang="el-GR"/>
          </a:p>
        </p:txBody>
      </p:sp>
    </p:spTree>
    <p:extLst>
      <p:ext uri="{BB962C8B-B14F-4D97-AF65-F5344CB8AC3E}">
        <p14:creationId xmlns:p14="http://schemas.microsoft.com/office/powerpoint/2010/main" val="198964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517CE0C-47B8-D143-8B4D-F604A8B4A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4780"/>
            <a:ext cx="12193588" cy="4382071"/>
          </a:xfrm>
          <a:prstGeom prst="rect">
            <a:avLst/>
          </a:prstGeom>
        </p:spPr>
      </p:pic>
      <p:pic>
        <p:nvPicPr>
          <p:cNvPr id="5" name="Εικόνα 4">
            <a:extLst>
              <a:ext uri="{FF2B5EF4-FFF2-40B4-BE49-F238E27FC236}">
                <a16:creationId xmlns:a16="http://schemas.microsoft.com/office/drawing/2014/main" id="{79531F3F-BE2C-4241-821F-53CF39FE57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1223" y="339366"/>
            <a:ext cx="3029901" cy="699208"/>
          </a:xfrm>
          <a:prstGeom prst="rect">
            <a:avLst/>
          </a:prstGeom>
        </p:spPr>
      </p:pic>
      <p:sp>
        <p:nvSpPr>
          <p:cNvPr id="8" name="Τίτλος 7">
            <a:extLst>
              <a:ext uri="{FF2B5EF4-FFF2-40B4-BE49-F238E27FC236}">
                <a16:creationId xmlns:a16="http://schemas.microsoft.com/office/drawing/2014/main" id="{F3FBF81A-CCA1-8B41-B772-69F3CC5BAC05}"/>
              </a:ext>
            </a:extLst>
          </p:cNvPr>
          <p:cNvSpPr>
            <a:spLocks noGrp="1"/>
          </p:cNvSpPr>
          <p:nvPr>
            <p:ph type="title" hasCustomPrompt="1"/>
          </p:nvPr>
        </p:nvSpPr>
        <p:spPr>
          <a:xfrm>
            <a:off x="948354" y="2493354"/>
            <a:ext cx="10504268" cy="1143000"/>
          </a:xfrm>
          <a:prstGeom prst="rect">
            <a:avLst/>
          </a:prstGeom>
        </p:spPr>
        <p:txBody>
          <a:bodyPr>
            <a:noAutofit/>
          </a:bodyPr>
          <a:lstStyle>
            <a:lvl1pPr algn="l">
              <a:defRPr sz="3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ΤΑ ΠΡΟΒΛΗΜΑΤΑ</a:t>
            </a:r>
            <a:br>
              <a:rPr lang="el-GR" dirty="0"/>
            </a:br>
            <a:r>
              <a:rPr lang="el-GR" dirty="0"/>
              <a:t>ΤΗΣ ΙΣΧΥΟΥΣΑΣ ΝΟΜΟΘΕΣΙΑΣ</a:t>
            </a:r>
          </a:p>
        </p:txBody>
      </p:sp>
      <p:sp>
        <p:nvSpPr>
          <p:cNvPr id="14" name="Θέση κειμένου 13">
            <a:extLst>
              <a:ext uri="{FF2B5EF4-FFF2-40B4-BE49-F238E27FC236}">
                <a16:creationId xmlns:a16="http://schemas.microsoft.com/office/drawing/2014/main" id="{7B9D78EC-FF91-D744-B4A9-2F8A6C055C48}"/>
              </a:ext>
            </a:extLst>
          </p:cNvPr>
          <p:cNvSpPr>
            <a:spLocks noGrp="1"/>
          </p:cNvSpPr>
          <p:nvPr>
            <p:ph type="body" sz="quarter" idx="11" hasCustomPrompt="1"/>
          </p:nvPr>
        </p:nvSpPr>
        <p:spPr>
          <a:xfrm>
            <a:off x="947738" y="5499848"/>
            <a:ext cx="2520950" cy="337004"/>
          </a:xfrm>
          <a:prstGeom prst="rect">
            <a:avLst/>
          </a:prstGeom>
        </p:spPr>
        <p:txBody>
          <a:bodyPr>
            <a:normAutofit/>
          </a:bodyPr>
          <a:lstStyle>
            <a:lvl1pPr marL="0" indent="0">
              <a:buNone/>
              <a:defRPr sz="1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06 / 05 / 2021</a:t>
            </a:r>
          </a:p>
        </p:txBody>
      </p:sp>
      <p:sp>
        <p:nvSpPr>
          <p:cNvPr id="26" name="Θέση κειμένου 25">
            <a:extLst>
              <a:ext uri="{FF2B5EF4-FFF2-40B4-BE49-F238E27FC236}">
                <a16:creationId xmlns:a16="http://schemas.microsoft.com/office/drawing/2014/main" id="{C036A572-0979-2E4D-993E-A464910FD518}"/>
              </a:ext>
            </a:extLst>
          </p:cNvPr>
          <p:cNvSpPr>
            <a:spLocks noGrp="1"/>
          </p:cNvSpPr>
          <p:nvPr>
            <p:ph type="body" sz="quarter" idx="12" hasCustomPrompt="1"/>
          </p:nvPr>
        </p:nvSpPr>
        <p:spPr>
          <a:xfrm>
            <a:off x="947738" y="3832225"/>
            <a:ext cx="6427974" cy="1157288"/>
          </a:xfrm>
          <a:prstGeom prst="rect">
            <a:avLst/>
          </a:prstGeom>
        </p:spPr>
        <p:txBody>
          <a:bodyPr>
            <a:noAutofit/>
          </a:bodyPr>
          <a:lstStyle>
            <a:lvl1pPr marL="0" indent="0">
              <a:buNone/>
              <a:defRPr sz="1220">
                <a:solidFill>
                  <a:schemeClr val="bg1"/>
                </a:solidFill>
                <a:latin typeface="Calibri" panose="020F0502020204030204" pitchFamily="34" charset="0"/>
                <a:cs typeface="Calibri" panose="020F0502020204030204" pitchFamily="34" charset="0"/>
              </a:defRPr>
            </a:lvl1pPr>
          </a:lstStyle>
          <a:p>
            <a:r>
              <a:rPr lang="en" dirty="0"/>
              <a:t>Lorem ipsum dolor sit </a:t>
            </a:r>
            <a:r>
              <a:rPr lang="en" dirty="0" err="1"/>
              <a:t>amet</a:t>
            </a:r>
            <a:r>
              <a:rPr lang="en" dirty="0"/>
              <a:t>, </a:t>
            </a:r>
            <a:r>
              <a:rPr lang="en" dirty="0" err="1"/>
              <a:t>consectetur</a:t>
            </a:r>
            <a:r>
              <a:rPr lang="en" dirty="0"/>
              <a:t> </a:t>
            </a:r>
            <a:r>
              <a:rPr lang="en" dirty="0" err="1"/>
              <a:t>adipisici</a:t>
            </a:r>
            <a:r>
              <a:rPr lang="en" dirty="0"/>
              <a:t> </a:t>
            </a:r>
            <a:r>
              <a:rPr lang="en" dirty="0" err="1"/>
              <a:t>elit</a:t>
            </a:r>
            <a:r>
              <a:rPr lang="en" dirty="0"/>
              <a:t>, </a:t>
            </a:r>
            <a:r>
              <a:rPr lang="en" dirty="0" err="1"/>
              <a:t>sed</a:t>
            </a:r>
            <a:r>
              <a:rPr lang="en" dirty="0"/>
              <a:t>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 Duis </a:t>
            </a:r>
            <a:r>
              <a:rPr lang="en" dirty="0" err="1"/>
              <a:t>aute</a:t>
            </a:r>
            <a:r>
              <a:rPr lang="en" dirty="0"/>
              <a:t> </a:t>
            </a:r>
            <a:r>
              <a:rPr lang="en" dirty="0" err="1"/>
              <a:t>irure</a:t>
            </a:r>
            <a:r>
              <a:rPr lang="en" dirty="0"/>
              <a:t> dolor in </a:t>
            </a:r>
            <a:r>
              <a:rPr lang="en" dirty="0" err="1"/>
              <a:t>reprehenderit</a:t>
            </a:r>
            <a:r>
              <a:rPr lang="en" dirty="0"/>
              <a:t> in </a:t>
            </a:r>
            <a:r>
              <a:rPr lang="en" dirty="0" err="1"/>
              <a:t>voluptate</a:t>
            </a:r>
            <a:r>
              <a:rPr lang="en" dirty="0"/>
              <a:t> </a:t>
            </a:r>
            <a:endParaRPr lang="el-G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ner slide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394B45D-E86C-B147-9C6E-809F74B84D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6" name="Θέση κειμένου 5">
            <a:extLst>
              <a:ext uri="{FF2B5EF4-FFF2-40B4-BE49-F238E27FC236}">
                <a16:creationId xmlns:a16="http://schemas.microsoft.com/office/drawing/2014/main" id="{6CAE11BA-80CC-894F-BB53-BA1384A8E883}"/>
              </a:ext>
            </a:extLst>
          </p:cNvPr>
          <p:cNvSpPr>
            <a:spLocks noGrp="1"/>
          </p:cNvSpPr>
          <p:nvPr>
            <p:ph type="body" sz="quarter" idx="10" hasCustomPrompt="1"/>
          </p:nvPr>
        </p:nvSpPr>
        <p:spPr>
          <a:xfrm>
            <a:off x="914214" y="1754281"/>
            <a:ext cx="8909050" cy="592138"/>
          </a:xfrm>
          <a:prstGeom prst="rect">
            <a:avLst/>
          </a:prstGeom>
        </p:spPr>
        <p:txBody>
          <a:bodyPr>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 sit </a:t>
            </a:r>
            <a:r>
              <a:rPr lang="en-US" dirty="0" err="1"/>
              <a:t>amet</a:t>
            </a:r>
            <a:endParaRPr lang="el-GR" dirty="0"/>
          </a:p>
        </p:txBody>
      </p:sp>
      <p:sp>
        <p:nvSpPr>
          <p:cNvPr id="8" name="Θέση κειμένου 7">
            <a:extLst>
              <a:ext uri="{FF2B5EF4-FFF2-40B4-BE49-F238E27FC236}">
                <a16:creationId xmlns:a16="http://schemas.microsoft.com/office/drawing/2014/main" id="{2B55413A-9B3B-B545-B71F-98642217566B}"/>
              </a:ext>
            </a:extLst>
          </p:cNvPr>
          <p:cNvSpPr>
            <a:spLocks noGrp="1"/>
          </p:cNvSpPr>
          <p:nvPr>
            <p:ph type="body" sz="quarter" idx="11" hasCustomPrompt="1"/>
          </p:nvPr>
        </p:nvSpPr>
        <p:spPr>
          <a:xfrm>
            <a:off x="901700" y="2589213"/>
            <a:ext cx="10306050" cy="3529012"/>
          </a:xfrm>
          <a:prstGeom prst="rect">
            <a:avLst/>
          </a:prstGeom>
        </p:spPr>
        <p:txBody>
          <a:bodyPr anchor="t">
            <a:noAutofit/>
          </a:bodyPr>
          <a:lstStyle>
            <a:lvl1pPr marL="0" indent="0">
              <a:spcBef>
                <a:spcPts val="1200"/>
              </a:spcBef>
              <a:buNone/>
              <a:defRPr sz="160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endParaRPr lang="el-GR" dirty="0"/>
          </a:p>
        </p:txBody>
      </p:sp>
      <p:sp>
        <p:nvSpPr>
          <p:cNvPr id="5" name="Shape 41">
            <a:extLst>
              <a:ext uri="{FF2B5EF4-FFF2-40B4-BE49-F238E27FC236}">
                <a16:creationId xmlns:a16="http://schemas.microsoft.com/office/drawing/2014/main" id="{299CB96A-0CB1-5C48-A633-81C1F61EBF27}"/>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cover slide">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D835D5C-2CF2-2849-AB2D-2783350480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9" name="Θέση κειμένου 5">
            <a:extLst>
              <a:ext uri="{FF2B5EF4-FFF2-40B4-BE49-F238E27FC236}">
                <a16:creationId xmlns:a16="http://schemas.microsoft.com/office/drawing/2014/main" id="{E75775A0-96F2-5B43-BBA8-4540722B7D33}"/>
              </a:ext>
            </a:extLst>
          </p:cNvPr>
          <p:cNvSpPr>
            <a:spLocks noGrp="1"/>
          </p:cNvSpPr>
          <p:nvPr>
            <p:ph type="body" sz="quarter" idx="10" hasCustomPrompt="1"/>
          </p:nvPr>
        </p:nvSpPr>
        <p:spPr>
          <a:xfrm>
            <a:off x="995829" y="3039035"/>
            <a:ext cx="5794936" cy="1001806"/>
          </a:xfrm>
          <a:prstGeom prst="rect">
            <a:avLst/>
          </a:prstGeom>
        </p:spPr>
        <p:txBody>
          <a:bodyPr anchor="ctr">
            <a:noAutofit/>
          </a:bodyPr>
          <a:lstStyle>
            <a:lvl1pPr marL="0" indent="0">
              <a:buNone/>
              <a:defRPr sz="2800" b="1"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ΕΝΟΤΗΤΑΣ</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mp; table/graph">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137C45A-D90B-8D47-9DC6-B60C4CB9D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11" name="Θέση κειμένου 7">
            <a:extLst>
              <a:ext uri="{FF2B5EF4-FFF2-40B4-BE49-F238E27FC236}">
                <a16:creationId xmlns:a16="http://schemas.microsoft.com/office/drawing/2014/main" id="{7DB2E8C8-E40A-4F4B-A4B7-5D960DC65B0B}"/>
              </a:ext>
            </a:extLst>
          </p:cNvPr>
          <p:cNvSpPr>
            <a:spLocks noGrp="1"/>
          </p:cNvSpPr>
          <p:nvPr>
            <p:ph type="body" sz="quarter" idx="11" hasCustomPrompt="1"/>
          </p:nvPr>
        </p:nvSpPr>
        <p:spPr>
          <a:xfrm>
            <a:off x="7361768" y="3246001"/>
            <a:ext cx="4025900" cy="2875399"/>
          </a:xfrm>
          <a:prstGeom prst="rect">
            <a:avLst/>
          </a:prstGeom>
        </p:spPr>
        <p:txBody>
          <a:bodyPr anchor="t">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a:t>
            </a:r>
            <a:endParaRPr lang="el-GR" dirty="0"/>
          </a:p>
        </p:txBody>
      </p:sp>
      <p:sp>
        <p:nvSpPr>
          <p:cNvPr id="13" name="Θέση κειμένου 5">
            <a:extLst>
              <a:ext uri="{FF2B5EF4-FFF2-40B4-BE49-F238E27FC236}">
                <a16:creationId xmlns:a16="http://schemas.microsoft.com/office/drawing/2014/main" id="{ADFE79B0-2BB5-7A44-A5C5-ACD63EF53A28}"/>
              </a:ext>
            </a:extLst>
          </p:cNvPr>
          <p:cNvSpPr>
            <a:spLocks noGrp="1"/>
          </p:cNvSpPr>
          <p:nvPr>
            <p:ph type="body" sz="quarter" idx="10" hasCustomPrompt="1"/>
          </p:nvPr>
        </p:nvSpPr>
        <p:spPr>
          <a:xfrm>
            <a:off x="7361768" y="1771214"/>
            <a:ext cx="3551765" cy="1170454"/>
          </a:xfrm>
          <a:prstGeom prst="rect">
            <a:avLst/>
          </a:prstGeom>
        </p:spPr>
        <p:txBody>
          <a:bodyPr anchor="t">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a:t>
            </a:r>
            <a:endParaRPr lang="el-GR" dirty="0"/>
          </a:p>
        </p:txBody>
      </p:sp>
      <p:sp>
        <p:nvSpPr>
          <p:cNvPr id="14" name="Θέση γραφήματος 2">
            <a:extLst>
              <a:ext uri="{FF2B5EF4-FFF2-40B4-BE49-F238E27FC236}">
                <a16:creationId xmlns:a16="http://schemas.microsoft.com/office/drawing/2014/main" id="{70B376AC-5737-9849-BD3C-9A659787EA30}"/>
              </a:ext>
            </a:extLst>
          </p:cNvPr>
          <p:cNvSpPr>
            <a:spLocks noGrp="1"/>
          </p:cNvSpPr>
          <p:nvPr>
            <p:ph type="chart" sz="quarter" idx="12" hasCustomPrompt="1"/>
          </p:nvPr>
        </p:nvSpPr>
        <p:spPr>
          <a:xfrm>
            <a:off x="794" y="340347"/>
            <a:ext cx="6797939" cy="6162053"/>
          </a:xfrm>
          <a:prstGeom prst="rect">
            <a:avLst/>
          </a:prstGeom>
        </p:spPr>
        <p:txBody>
          <a:bodyPr anchor="ctr">
            <a:normAutofit/>
          </a:bodyPr>
          <a:lstStyle>
            <a:lvl1pPr marL="0" indent="0" algn="ctr">
              <a:buNone/>
              <a:defRPr sz="1600"/>
            </a:lvl1pPr>
          </a:lstStyle>
          <a:p>
            <a:r>
              <a:rPr lang="el-GR" dirty="0"/>
              <a:t>Θέση </a:t>
            </a:r>
            <a:r>
              <a:rPr lang="en" dirty="0"/>
              <a:t>infographic</a:t>
            </a:r>
            <a:endParaRPr lang="el-GR" dirty="0"/>
          </a:p>
        </p:txBody>
      </p:sp>
      <p:sp>
        <p:nvSpPr>
          <p:cNvPr id="6" name="Shape 41">
            <a:extLst>
              <a:ext uri="{FF2B5EF4-FFF2-40B4-BE49-F238E27FC236}">
                <a16:creationId xmlns:a16="http://schemas.microsoft.com/office/drawing/2014/main" id="{B867B1B4-D92E-CD44-B6C1-B4257ABDD5E5}"/>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FA993F8-2B6C-DF41-9ECA-C2581CBE4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5" name="Θέση κειμένου 5">
            <a:extLst>
              <a:ext uri="{FF2B5EF4-FFF2-40B4-BE49-F238E27FC236}">
                <a16:creationId xmlns:a16="http://schemas.microsoft.com/office/drawing/2014/main" id="{8671DEE3-6A51-D149-AC6B-D8E9C108F7D5}"/>
              </a:ext>
            </a:extLst>
          </p:cNvPr>
          <p:cNvSpPr>
            <a:spLocks noGrp="1"/>
          </p:cNvSpPr>
          <p:nvPr>
            <p:ph type="body" sz="quarter" idx="10" hasCustomPrompt="1"/>
          </p:nvPr>
        </p:nvSpPr>
        <p:spPr>
          <a:xfrm>
            <a:off x="3119966" y="3134347"/>
            <a:ext cx="5304367" cy="751852"/>
          </a:xfrm>
          <a:prstGeom prst="rect">
            <a:avLst/>
          </a:prstGeom>
        </p:spPr>
        <p:txBody>
          <a:bodyPr anchor="t">
            <a:noAutofit/>
          </a:bodyPr>
          <a:lstStyle>
            <a:lvl1pPr marL="0" indent="0" algn="ctr">
              <a:buNone/>
              <a:defRPr sz="28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l-GR" dirty="0"/>
              <a:t>Ευχαριστούμε</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5940532" y="6540500"/>
            <a:ext cx="30617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8" r:id="rId4"/>
    <p:sldLayoutId id="2147483660" r:id="rId5"/>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F689794A-2ED5-D04A-8D0C-C153C0D5FDD7}"/>
              </a:ext>
            </a:extLst>
          </p:cNvPr>
          <p:cNvSpPr>
            <a:spLocks noGrp="1"/>
          </p:cNvSpPr>
          <p:nvPr>
            <p:ph type="title"/>
          </p:nvPr>
        </p:nvSpPr>
        <p:spPr/>
        <p:txBody>
          <a:bodyPr/>
          <a:lstStyle/>
          <a:p>
            <a:r>
              <a:rPr lang="el-GR" dirty="0"/>
              <a:t>Ασφαλιστική Μεταρρύθμιση για τη Νέα Γενιά</a:t>
            </a:r>
          </a:p>
        </p:txBody>
      </p:sp>
      <p:sp>
        <p:nvSpPr>
          <p:cNvPr id="12" name="Θέση κειμένου 11">
            <a:extLst>
              <a:ext uri="{FF2B5EF4-FFF2-40B4-BE49-F238E27FC236}">
                <a16:creationId xmlns:a16="http://schemas.microsoft.com/office/drawing/2014/main" id="{68ECE14A-3A1F-8744-BEE8-B39A294AA423}"/>
              </a:ext>
            </a:extLst>
          </p:cNvPr>
          <p:cNvSpPr>
            <a:spLocks noGrp="1"/>
          </p:cNvSpPr>
          <p:nvPr>
            <p:ph type="body" sz="quarter" idx="11"/>
          </p:nvPr>
        </p:nvSpPr>
        <p:spPr/>
        <p:txBody>
          <a:bodyPr>
            <a:normAutofit/>
          </a:bodyPr>
          <a:lstStyle/>
          <a:p>
            <a:r>
              <a:rPr lang="el-GR" dirty="0"/>
              <a:t>24/06/2021</a:t>
            </a:r>
          </a:p>
        </p:txBody>
      </p:sp>
      <p:pic>
        <p:nvPicPr>
          <p:cNvPr id="4" name="Εικόνα 3">
            <a:extLst>
              <a:ext uri="{FF2B5EF4-FFF2-40B4-BE49-F238E27FC236}">
                <a16:creationId xmlns:a16="http://schemas.microsoft.com/office/drawing/2014/main" id="{A3D27CFE-6DD5-4931-B4D0-14D32D222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837" y="3425101"/>
            <a:ext cx="1143000" cy="1143000"/>
          </a:xfrm>
          <a:prstGeom prst="rect">
            <a:avLst/>
          </a:prstGeom>
        </p:spPr>
      </p:pic>
    </p:spTree>
    <p:extLst>
      <p:ext uri="{BB962C8B-B14F-4D97-AF65-F5344CB8AC3E}">
        <p14:creationId xmlns:p14="http://schemas.microsoft.com/office/powerpoint/2010/main" val="114070878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Κύριοι άξονες της μεταρρύθμισης</a:t>
            </a:r>
          </a:p>
        </p:txBody>
      </p:sp>
    </p:spTree>
    <p:extLst>
      <p:ext uri="{BB962C8B-B14F-4D97-AF65-F5344CB8AC3E}">
        <p14:creationId xmlns:p14="http://schemas.microsoft.com/office/powerpoint/2010/main" val="27771235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Μεταρρύθμιση με το βλέμμα στη νέα γενιά </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699" y="1903752"/>
            <a:ext cx="10370903" cy="4182258"/>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Η μεταρρύθμιση του συστήματος Επικουρικής Ασφάλισης απαντά στην πρόκληση της γήρανσης του πληθυσμού, αξιοποιώντας την εμπειρία από </a:t>
            </a:r>
            <a:r>
              <a:rPr kumimoji="0" lang="el-GR" altLang="en-US" sz="2400" b="1" i="0" u="none" strike="noStrike" kern="1200" cap="none" spc="0" normalizeH="0" baseline="0" noProof="0" dirty="0">
                <a:ln>
                  <a:noFill/>
                </a:ln>
                <a:solidFill>
                  <a:srgbClr val="000000"/>
                </a:solidFill>
                <a:effectLst/>
                <a:uLnTx/>
                <a:uFillTx/>
                <a:sym typeface="Arial" panose="020B0604020202020204" pitchFamily="34" charset="0"/>
              </a:rPr>
              <a:t>επιτυχημένα μοντέλα ευρωπαϊκών χωρών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που φημίζονται για την αποτελεσματικότητα του κοινωνικού τους κράτους, όπως η Σουηδία, η Δανία </a:t>
            </a:r>
            <a:r>
              <a:rPr kumimoji="0" lang="el-GR" altLang="en-US" sz="2400" b="0" i="0" u="none" strike="noStrike" kern="1200" cap="none" spc="0" normalizeH="0" baseline="0" noProof="0" dirty="0" err="1">
                <a:ln>
                  <a:noFill/>
                </a:ln>
                <a:solidFill>
                  <a:srgbClr val="000000"/>
                </a:solidFill>
                <a:effectLst/>
                <a:uLnTx/>
                <a:uFillTx/>
                <a:sym typeface="Arial" panose="020B0604020202020204" pitchFamily="34" charset="0"/>
              </a:rPr>
              <a:t>κ.ά</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 </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Στοχεύει στην ενίσχυση της βιωσιμότητας του ασφαλιστικού συστήματος, με σαφές αναπτυξιακό πρόσημο</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Δημιουργεί τις προϋποθέσεις ώστε οι νέοι να πάρουν καλύτερες συντάξεις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Δεν γίνεται καμία περικοπή-καμία αλλαγή στις υφιστάμενες συντάξεις </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11</a:t>
            </a:fld>
            <a:endParaRPr lang="el-GR"/>
          </a:p>
        </p:txBody>
      </p:sp>
    </p:spTree>
    <p:extLst>
      <p:ext uri="{BB962C8B-B14F-4D97-AF65-F5344CB8AC3E}">
        <p14:creationId xmlns:p14="http://schemas.microsoft.com/office/powerpoint/2010/main" val="10903746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Δημιουργούνται ατομικοί </a:t>
            </a:r>
            <a:r>
              <a:rPr lang="el-GR" altLang="en-US" sz="3600" b="1" kern="1200" dirty="0">
                <a:solidFill>
                  <a:schemeClr val="tx1"/>
                </a:solidFill>
                <a:sym typeface="Arial" panose="020B0604020202020204" pitchFamily="34" charset="0"/>
              </a:rPr>
              <a:t>«</a:t>
            </a:r>
            <a:r>
              <a:rPr lang="el-GR" dirty="0"/>
              <a:t>κουμπαράδες</a:t>
            </a:r>
            <a:r>
              <a:rPr lang="el-GR" b="1" kern="1200" dirty="0">
                <a:solidFill>
                  <a:schemeClr val="tx1"/>
                </a:solidFill>
                <a:sym typeface="Arial" panose="020B0604020202020204" pitchFamily="34" charset="0"/>
              </a:rPr>
              <a:t>»</a:t>
            </a:r>
            <a:endParaRPr lang="el-GR" b="1"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93692"/>
            <a:ext cx="10295952" cy="4242216"/>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Βασικό χαρακτηριστικό του νέου συστήματος είναι ότι </a:t>
            </a:r>
            <a:r>
              <a:rPr lang="el-GR" altLang="en-US" sz="2200" b="1" kern="1200" dirty="0">
                <a:solidFill>
                  <a:schemeClr val="tx1"/>
                </a:solidFill>
                <a:sym typeface="Arial" panose="020B0604020202020204" pitchFamily="34" charset="0"/>
              </a:rPr>
              <a:t>δημιουργούνται ατομικοί λογαριασμοί («κουμπαράδες»)</a:t>
            </a:r>
            <a:r>
              <a:rPr lang="el-GR" altLang="en-US" sz="2200" kern="1200" dirty="0">
                <a:solidFill>
                  <a:schemeClr val="tx1"/>
                </a:solidFill>
                <a:sym typeface="Arial" panose="020B0604020202020204" pitchFamily="34" charset="0"/>
              </a:rPr>
              <a:t> από τους οποίους θα καταβληθούν οι μελλοντικές συντάξεις των νέων εργαζομένων</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Αντί δηλαδή οι εισφορές των νέων να χρησιμοποιούνται για την πληρωμή της επικουρικής σύνταξης των σημερινών συνταξιούχων, </a:t>
            </a:r>
            <a:r>
              <a:rPr lang="el-GR" altLang="en-US" sz="2200" b="1" kern="1200" dirty="0">
                <a:solidFill>
                  <a:schemeClr val="tx1"/>
                </a:solidFill>
                <a:sym typeface="Arial" panose="020B0604020202020204" pitchFamily="34" charset="0"/>
              </a:rPr>
              <a:t>θα αποταμιεύονται και θα επενδύονται</a:t>
            </a:r>
            <a:r>
              <a:rPr lang="el-GR" altLang="en-US" sz="2200" kern="1200" dirty="0">
                <a:solidFill>
                  <a:schemeClr val="tx1"/>
                </a:solidFill>
                <a:sym typeface="Arial" panose="020B0604020202020204" pitchFamily="34" charset="0"/>
              </a:rPr>
              <a:t>, δημιουργώντας ένα αποθεματικό, από το οποίο θα πληρωθούν οι μελλοντικές τους συντάξεις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Οι </a:t>
            </a:r>
            <a:r>
              <a:rPr lang="el-GR" altLang="en-US" sz="2200" b="1" kern="1200" dirty="0">
                <a:solidFill>
                  <a:schemeClr val="tx1"/>
                </a:solidFill>
                <a:sym typeface="Arial" panose="020B0604020202020204" pitchFamily="34" charset="0"/>
              </a:rPr>
              <a:t>εισφορές</a:t>
            </a:r>
            <a:r>
              <a:rPr lang="el-GR" altLang="en-US" sz="2200" kern="1200" dirty="0">
                <a:solidFill>
                  <a:schemeClr val="tx1"/>
                </a:solidFill>
                <a:sym typeface="Arial" panose="020B0604020202020204" pitchFamily="34" charset="0"/>
              </a:rPr>
              <a:t> που πληρώνει ο κάθε νέος εργαζόμενος θα πηγαίνουν </a:t>
            </a:r>
            <a:r>
              <a:rPr lang="el-GR" altLang="en-US" sz="2200" b="1" kern="1200" dirty="0">
                <a:solidFill>
                  <a:schemeClr val="tx1"/>
                </a:solidFill>
                <a:sym typeface="Arial" panose="020B0604020202020204" pitchFamily="34" charset="0"/>
              </a:rPr>
              <a:t>στη δική του σύνταξη</a:t>
            </a:r>
            <a:r>
              <a:rPr lang="el-GR" altLang="en-US" sz="2200" kern="1200" dirty="0">
                <a:solidFill>
                  <a:schemeClr val="tx1"/>
                </a:solidFill>
                <a:sym typeface="Arial" panose="020B0604020202020204" pitchFamily="34" charset="0"/>
              </a:rPr>
              <a:t>, η οποία θα υπολογίζεται στη βάση του σωρευμένου ποσού εισφορών και αποδόσεων</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12</a:t>
            </a:fld>
            <a:endParaRPr lang="el-GR"/>
          </a:p>
        </p:txBody>
      </p:sp>
    </p:spTree>
    <p:extLst>
      <p:ext uri="{BB962C8B-B14F-4D97-AF65-F5344CB8AC3E}">
        <p14:creationId xmlns:p14="http://schemas.microsoft.com/office/powerpoint/2010/main" val="289566972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Ποιους αφορά το νέο σύστημα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93692"/>
            <a:ext cx="10295952" cy="4242216"/>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Το νέο σύστημα επικουρικής ασφάλισης θα είναι </a:t>
            </a:r>
            <a:r>
              <a:rPr lang="el-GR" altLang="en-US" sz="2200" b="1" kern="1200" dirty="0">
                <a:solidFill>
                  <a:schemeClr val="tx1"/>
                </a:solidFill>
                <a:sym typeface="Arial" panose="020B0604020202020204" pitchFamily="34" charset="0"/>
              </a:rPr>
              <a:t>υποχρεωτικό για το σύνολο των μισθωτών και αυτοαπασχολούμενων</a:t>
            </a:r>
            <a:r>
              <a:rPr lang="el-GR" altLang="en-US" sz="2200" kern="1200" dirty="0">
                <a:solidFill>
                  <a:schemeClr val="tx1"/>
                </a:solidFill>
                <a:sym typeface="Arial" panose="020B0604020202020204" pitchFamily="34" charset="0"/>
              </a:rPr>
              <a:t> που εισέρχονται για πρώτη φορά στην αγορά εργασίας από 1η Ιανουαρίου 2022 και είναι υπόχρεοι επικουρικής ασφάλισης (</a:t>
            </a:r>
            <a:r>
              <a:rPr lang="el-GR" altLang="en-US" sz="2200" i="1" kern="1200" dirty="0">
                <a:solidFill>
                  <a:schemeClr val="tx1"/>
                </a:solidFill>
                <a:sym typeface="Arial" panose="020B0604020202020204" pitchFamily="34" charset="0"/>
              </a:rPr>
              <a:t>μισθωτοί δημοσίου και ιδιωτικού τομέα, δικηγόροι και μηχανικοί</a:t>
            </a:r>
            <a:r>
              <a:rPr lang="el-GR" altLang="en-US" sz="2200" kern="1200" dirty="0">
                <a:solidFill>
                  <a:schemeClr val="tx1"/>
                </a:solidFill>
                <a:sym typeface="Arial" panose="020B0604020202020204" pitchFamily="34" charset="0"/>
              </a:rPr>
              <a:t>)</a:t>
            </a:r>
          </a:p>
          <a:p>
            <a:pPr marL="114300" marR="0" lvl="0" indent="-23813" algn="just" defTabSz="630238"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b="1" kern="1200" dirty="0">
                <a:solidFill>
                  <a:schemeClr val="tx1"/>
                </a:solidFill>
                <a:sym typeface="Arial" panose="020B0604020202020204" pitchFamily="34" charset="0"/>
              </a:rPr>
              <a:t>Προαιρετικά</a:t>
            </a:r>
            <a:r>
              <a:rPr lang="el-GR" altLang="en-US" sz="2200" kern="1200" dirty="0">
                <a:solidFill>
                  <a:schemeClr val="tx1"/>
                </a:solidFill>
                <a:sym typeface="Arial" panose="020B0604020202020204" pitchFamily="34" charset="0"/>
              </a:rPr>
              <a:t>, αν δηλαδή το επιθυμούν, μπορούν να ενταχθούν σε αυτό ασφαλισμένοι κάτω των 35 ετών οι οποίοι είτε δεν έχουν υποχρεωτική επικουρική ασφάλιση (π.χ. ένας λογιστής), είτε είναι ήδη ασφαλισμένοι στο υφιστάμενο σύστημα.  </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b="1" kern="1200" dirty="0">
                <a:solidFill>
                  <a:schemeClr val="tx1"/>
                </a:solidFill>
                <a:sym typeface="Arial" panose="020B0604020202020204" pitchFamily="34" charset="0"/>
              </a:rPr>
              <a:t>Το ύψος των εισφορών για το νέο επικουρικό σύστημα παραμένει ως έχει (6% για τους μισθωτούς και βάσει ασφαλιστικής κλάσης για τους αυτοαπασχολούμενους)</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13</a:t>
            </a:fld>
            <a:endParaRPr lang="el-GR"/>
          </a:p>
        </p:txBody>
      </p:sp>
    </p:spTree>
    <p:extLst>
      <p:ext uri="{BB962C8B-B14F-4D97-AF65-F5344CB8AC3E}">
        <p14:creationId xmlns:p14="http://schemas.microsoft.com/office/powerpoint/2010/main" val="305940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Πώς θα γίνεται η διαχείριση</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18545"/>
            <a:ext cx="10295952" cy="4332154"/>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 διαχείριση των ατομικών αυτών λογαριασμών -των ατομικών «κουμπαράδων»- θα γίνεται μέσω ενός </a:t>
            </a:r>
            <a:r>
              <a:rPr lang="el-GR" altLang="en-US" sz="2200" b="1" u="sng" kern="1200" dirty="0">
                <a:solidFill>
                  <a:schemeClr val="tx1"/>
                </a:solidFill>
                <a:sym typeface="Arial" panose="020B0604020202020204" pitchFamily="34" charset="0"/>
              </a:rPr>
              <a:t>νέου δημοσίου φορέα, ενός νέου Ταμείου</a:t>
            </a:r>
            <a:r>
              <a:rPr lang="el-GR" altLang="en-US" sz="2200" kern="1200" dirty="0">
                <a:solidFill>
                  <a:schemeClr val="tx1"/>
                </a:solidFill>
                <a:sym typeface="Arial" panose="020B0604020202020204" pitchFamily="34" charset="0"/>
              </a:rPr>
              <a:t> που θα διοικείται από πιστοποιημένους επαγγελματίες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Θα δημιουργηθεί περιορισμένος αριθμός προσεκτικά σχεδιασμένων </a:t>
            </a:r>
            <a:r>
              <a:rPr lang="el-GR" altLang="en-US" sz="2200" b="1" kern="1200" dirty="0">
                <a:solidFill>
                  <a:schemeClr val="tx1"/>
                </a:solidFill>
                <a:sym typeface="Arial" panose="020B0604020202020204" pitchFamily="34" charset="0"/>
              </a:rPr>
              <a:t>επενδυτικών χαρτοφυλακίων</a:t>
            </a:r>
            <a:r>
              <a:rPr lang="el-GR" altLang="en-US" sz="2200" kern="1200" dirty="0">
                <a:solidFill>
                  <a:schemeClr val="tx1"/>
                </a:solidFill>
                <a:sym typeface="Arial" panose="020B0604020202020204" pitchFamily="34" charset="0"/>
              </a:rPr>
              <a:t>, όπου -με επιλογή του ασφαλισμένου και ανάλογα με το προφίλ του- θα επενδύονται τα κεφάλαια του «ασφαλιστικού κουμπαρά» του</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Κάθε εργαζόμενος θα μπορεί να έχει τον </a:t>
            </a:r>
            <a:r>
              <a:rPr lang="el-GR" altLang="en-US" sz="2200" b="1" kern="1200" dirty="0">
                <a:solidFill>
                  <a:schemeClr val="tx1"/>
                </a:solidFill>
                <a:sym typeface="Arial" panose="020B0604020202020204" pitchFamily="34" charset="0"/>
              </a:rPr>
              <a:t>πλήρη έλεγχο </a:t>
            </a:r>
            <a:r>
              <a:rPr lang="el-GR" altLang="en-US" sz="2200" kern="1200" dirty="0">
                <a:solidFill>
                  <a:schemeClr val="tx1"/>
                </a:solidFill>
                <a:sym typeface="Arial" panose="020B0604020202020204" pitchFamily="34" charset="0"/>
              </a:rPr>
              <a:t>των εισφορών του και των αποδόσεών τους μέσω πρόσβασης από το κινητό ή/και τον υπολογιστή του ανά πάσα στιγμή, όπως συμβαίνει και με το e-</a:t>
            </a:r>
            <a:r>
              <a:rPr lang="el-GR" altLang="en-US" sz="2200" kern="1200" dirty="0" err="1">
                <a:solidFill>
                  <a:schemeClr val="tx1"/>
                </a:solidFill>
                <a:sym typeface="Arial" panose="020B0604020202020204" pitchFamily="34" charset="0"/>
              </a:rPr>
              <a:t>banking</a:t>
            </a: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14</a:t>
            </a:fld>
            <a:endParaRPr lang="el-GR"/>
          </a:p>
        </p:txBody>
      </p:sp>
    </p:spTree>
    <p:extLst>
      <p:ext uri="{BB962C8B-B14F-4D97-AF65-F5344CB8AC3E}">
        <p14:creationId xmlns:p14="http://schemas.microsoft.com/office/powerpoint/2010/main" val="8652998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Η επικουρική ασφάλιση παραμένει δημόσια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653259"/>
            <a:ext cx="10295952" cy="3897439"/>
          </a:xfrm>
        </p:spPr>
        <p:txBody>
          <a:bodyPr/>
          <a:lstStyle/>
          <a:p>
            <a:pPr marL="114300" algn="just" defTabSz="539750" eaLnBrk="0" fontAlgn="base" hangingPunct="0">
              <a:lnSpc>
                <a:spcPct val="110000"/>
              </a:lnSpc>
              <a:spcBef>
                <a:spcPts val="1000"/>
              </a:spcBef>
              <a:spcAft>
                <a:spcPct val="0"/>
              </a:spcAft>
              <a:buClr>
                <a:srgbClr val="000000"/>
              </a:buClr>
              <a:buSzPts val="1800"/>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 νέα επικουρική παραμένει το </a:t>
            </a:r>
            <a:r>
              <a:rPr lang="el-GR" altLang="en-US" sz="2200" b="1" kern="1200" dirty="0">
                <a:solidFill>
                  <a:schemeClr val="tx1"/>
                </a:solidFill>
                <a:sym typeface="Arial" panose="020B0604020202020204" pitchFamily="34" charset="0"/>
              </a:rPr>
              <a:t>δεύτερο σκέλος της υποχρεωτικής κοινωνικής ασφάλισης </a:t>
            </a:r>
            <a:r>
              <a:rPr lang="el-GR" altLang="en-US" sz="2200" kern="1200" dirty="0">
                <a:solidFill>
                  <a:schemeClr val="tx1"/>
                </a:solidFill>
                <a:sym typeface="Arial" panose="020B0604020202020204" pitchFamily="34" charset="0"/>
              </a:rPr>
              <a:t>- Παραμένει δημόσια!</a:t>
            </a:r>
            <a:endParaRPr lang="el-GR" altLang="en-US" sz="22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Δεν τίθεται επομένως κανένα θέμα ιδιωτικοποίησης της επικουρικής ασφάλισης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Το Ταμείο που θα διαχειρίζεται τις εισφορές, που θα ονομάζεται ΤΕΚΑ (Ταμείο Επικουρικής </a:t>
            </a:r>
            <a:r>
              <a:rPr lang="el-GR" altLang="en-US" sz="2200" kern="1200" dirty="0" err="1">
                <a:solidFill>
                  <a:schemeClr val="tx1"/>
                </a:solidFill>
                <a:sym typeface="Arial" panose="020B0604020202020204" pitchFamily="34" charset="0"/>
              </a:rPr>
              <a:t>Κεφαλαιοποιητικής</a:t>
            </a:r>
            <a:r>
              <a:rPr lang="el-GR" altLang="en-US" sz="2200" kern="1200" dirty="0">
                <a:solidFill>
                  <a:schemeClr val="tx1"/>
                </a:solidFill>
                <a:sym typeface="Arial" panose="020B0604020202020204" pitchFamily="34" charset="0"/>
              </a:rPr>
              <a:t> Ασφάλισης) θα είναι Νομικό Πρόσωπο Δημοσίου Δικαίου - Το ΤΕΚΑ </a:t>
            </a:r>
            <a:r>
              <a:rPr lang="el-GR" altLang="en-US" sz="2200" b="1" kern="1200" dirty="0">
                <a:solidFill>
                  <a:schemeClr val="tx1"/>
                </a:solidFill>
                <a:sym typeface="Arial" panose="020B0604020202020204" pitchFamily="34" charset="0"/>
              </a:rPr>
              <a:t>θα υπόκειται σε ισχυρή κρατική εποπτεία και θα επενδύει με αυστηρά και διαφανή κριτήρια</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15</a:t>
            </a:fld>
            <a:endParaRPr lang="el-GR"/>
          </a:p>
        </p:txBody>
      </p:sp>
    </p:spTree>
    <p:extLst>
      <p:ext uri="{BB962C8B-B14F-4D97-AF65-F5344CB8AC3E}">
        <p14:creationId xmlns:p14="http://schemas.microsoft.com/office/powerpoint/2010/main" val="13725322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Δεν αλλάζει τίποτα για τους «παλαιούς» εργαζόμενους και τους τωρινούς συνταξιούχους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3237875"/>
            <a:ext cx="10295952" cy="2968053"/>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Από τη σχεδιαζόμενη μεταρρύθμιση </a:t>
            </a:r>
            <a:r>
              <a:rPr lang="el-GR" altLang="en-US" sz="2200" b="1" kern="1200" dirty="0">
                <a:solidFill>
                  <a:schemeClr val="tx1"/>
                </a:solidFill>
                <a:sym typeface="Arial" panose="020B0604020202020204" pitchFamily="34" charset="0"/>
              </a:rPr>
              <a:t>δεν επηρεάζεται </a:t>
            </a:r>
            <a:r>
              <a:rPr lang="el-GR" altLang="en-US" sz="2200" kern="1200" dirty="0">
                <a:solidFill>
                  <a:schemeClr val="tx1"/>
                </a:solidFill>
                <a:sym typeface="Arial" panose="020B0604020202020204" pitchFamily="34" charset="0"/>
              </a:rPr>
              <a:t>ούτε η καταβολή ούτε το ύψος των επικουρικών συντάξεων του υφιστάμενου συστήματος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Οι υφιστάμενες συντάξεις και οι συντάξεις των ασφαλισμένων που θα συνταξιοδοτηθούν με το ισχύον σύστημα </a:t>
            </a:r>
            <a:r>
              <a:rPr lang="el-GR" altLang="en-US" sz="2200" b="1" kern="1200" dirty="0">
                <a:solidFill>
                  <a:schemeClr val="tx1"/>
                </a:solidFill>
                <a:sym typeface="Arial" panose="020B0604020202020204" pitchFamily="34" charset="0"/>
              </a:rPr>
              <a:t>θα εξακολουθήσουν να υπολογίζονται με βάση τους υφιστάμενους κανόνες</a:t>
            </a:r>
            <a:r>
              <a:rPr lang="el-GR" altLang="en-US" sz="2200" kern="1200" dirty="0">
                <a:solidFill>
                  <a:schemeClr val="tx1"/>
                </a:solidFill>
                <a:sym typeface="Arial" panose="020B0604020202020204" pitchFamily="34" charset="0"/>
              </a:rPr>
              <a:t> και δεν πρόκειται να θιγούν</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16</a:t>
            </a:fld>
            <a:endParaRPr lang="el-GR"/>
          </a:p>
        </p:txBody>
      </p:sp>
    </p:spTree>
    <p:extLst>
      <p:ext uri="{BB962C8B-B14F-4D97-AF65-F5344CB8AC3E}">
        <p14:creationId xmlns:p14="http://schemas.microsoft.com/office/powerpoint/2010/main" val="10712736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Τα οικονομικά του νέου συστήματος (2022-2070)</a:t>
            </a:r>
          </a:p>
        </p:txBody>
      </p:sp>
    </p:spTree>
    <p:extLst>
      <p:ext uri="{BB962C8B-B14F-4D97-AF65-F5344CB8AC3E}">
        <p14:creationId xmlns:p14="http://schemas.microsoft.com/office/powerpoint/2010/main" val="10656994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01700" y="1270873"/>
            <a:ext cx="9203821" cy="1142544"/>
          </a:xfrm>
        </p:spPr>
        <p:txBody>
          <a:bodyPr/>
          <a:lstStyle/>
          <a:p>
            <a:r>
              <a:rPr lang="el-GR" dirty="0"/>
              <a:t>Οικονομικές Μελέτες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983043"/>
            <a:ext cx="10295952" cy="3222885"/>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 </a:t>
            </a:r>
            <a:r>
              <a:rPr lang="el-GR" altLang="en-US" sz="2600" b="1" kern="1200" dirty="0">
                <a:solidFill>
                  <a:schemeClr val="tx1"/>
                </a:solidFill>
                <a:sym typeface="Arial" panose="020B0604020202020204" pitchFamily="34" charset="0"/>
              </a:rPr>
              <a:t>Αναλογιστική Μελέτη  (Εθνική Αναλογιστική Αρχή)</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II. </a:t>
            </a:r>
            <a:r>
              <a:rPr lang="el-GR" altLang="en-US" sz="2600" b="1" kern="1200" dirty="0">
                <a:solidFill>
                  <a:schemeClr val="tx1"/>
                </a:solidFill>
                <a:sym typeface="Arial" panose="020B0604020202020204" pitchFamily="34" charset="0"/>
              </a:rPr>
              <a:t>Μακροοικονομική Μελέτη (ΙΟΒΕ)</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III. </a:t>
            </a:r>
            <a:r>
              <a:rPr lang="el-GR" altLang="en-US" sz="2600" b="1" kern="1200" dirty="0">
                <a:solidFill>
                  <a:schemeClr val="tx1"/>
                </a:solidFill>
                <a:sym typeface="Arial" panose="020B0604020202020204" pitchFamily="34" charset="0"/>
              </a:rPr>
              <a:t>Μελέτη Βιωσιμότητας Δημοσίου Χρέους (ΟΔΔΗΧ)</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18</a:t>
            </a:fld>
            <a:endParaRPr lang="el-GR"/>
          </a:p>
        </p:txBody>
      </p:sp>
    </p:spTree>
    <p:extLst>
      <p:ext uri="{BB962C8B-B14F-4D97-AF65-F5344CB8AC3E}">
        <p14:creationId xmlns:p14="http://schemas.microsoft.com/office/powerpoint/2010/main" val="80954425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966861"/>
            <a:ext cx="9203821" cy="1056808"/>
          </a:xfrm>
        </p:spPr>
        <p:txBody>
          <a:bodyPr/>
          <a:lstStyle/>
          <a:p>
            <a:r>
              <a:rPr lang="el-GR" dirty="0"/>
              <a:t>Βασικά ευρήματα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728216"/>
            <a:ext cx="10295952" cy="4477713"/>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Αργή ωρίμανση του νέου συστήματος - Το ποσοστό κάλυψης των ασφαλισμένων από τη νέα επικουρική θα ξεπεράσει το 50% το 2045 και το 90% το 2065</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Αποθεματικό ίσο με 31% του ΑΕΠ στο τέλος της περιόδου αναφοράς (2070)</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Το κόστος μετάβασης εκτιμάται σε  300 εκατ. ευρώ –κατά μέσο όρο- κάθε χρόνο για την πρώτη 10ετία εφαρμογής του νέου συστήματος</a:t>
            </a:r>
          </a:p>
          <a:p>
            <a:pPr marL="114300" marR="0" lvl="0" algn="just" defTabSz="539750" rtl="0" eaLnBrk="0" fontAlgn="base" latinLnBrk="0" hangingPunct="0">
              <a:lnSpc>
                <a:spcPct val="110000"/>
              </a:lnSpc>
              <a:spcBef>
                <a:spcPts val="600"/>
              </a:spcBef>
              <a:spcAft>
                <a:spcPct val="0"/>
              </a:spcAft>
              <a:buClr>
                <a:srgbClr val="000000"/>
              </a:buClr>
              <a:buSzPts val="1800"/>
              <a:tabLst/>
              <a:defRPr/>
            </a:pPr>
            <a:r>
              <a:rPr lang="el-GR" altLang="en-US" sz="2400"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Η  πραγματική μέση ετήσια επιβάρυνση του προϋπολογισμού για την  περίοδο αναφοράς (2022-2070)  ίση με 120 εκατ. ευρώ ή, σωρευτικά, 6 δισ. έως το 2070 (= ταμειακό κενό - επιπρόσθετα δημοσιονομικά έσοδα)</a:t>
            </a:r>
            <a:r>
              <a:rPr lang="en-US" altLang="en-US" sz="2400" kern="1200" dirty="0">
                <a:solidFill>
                  <a:schemeClr val="tx1"/>
                </a:solidFill>
                <a:sym typeface="Arial" panose="020B0604020202020204" pitchFamily="34" charset="0"/>
              </a:rPr>
              <a:t> </a:t>
            </a: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endParaRPr lang="el-GR" altLang="en-US" sz="2400"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19</a:t>
            </a:fld>
            <a:endParaRPr lang="el-GR"/>
          </a:p>
        </p:txBody>
      </p:sp>
    </p:spTree>
    <p:extLst>
      <p:ext uri="{BB962C8B-B14F-4D97-AF65-F5344CB8AC3E}">
        <p14:creationId xmlns:p14="http://schemas.microsoft.com/office/powerpoint/2010/main" val="190175406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Γιατί προχωράμε στη μεταρρύθμιση αυτή </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3535"/>
            <a:ext cx="10086090" cy="4107304"/>
          </a:xfrm>
        </p:spPr>
        <p:txBody>
          <a:bodyPr/>
          <a:lstStyle/>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Γιατί το υφιστάμενο εξολοκλήρου διανεμητικό σύστημα κοινωνικής ασφάλισης λειτουργεί αποτελεσματικά όταν οι εργαζόμενοι είναι πολλοί και οι συνταξιούχοι λίγοι - Κάτι που συνέβαινε στο παρελθόν, αλλά όχι πια</a:t>
            </a:r>
          </a:p>
          <a:p>
            <a:pPr marL="114300" marR="0" lvl="0" indent="0" algn="l"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Τις  δεκαετίες του 1950 και του 1960, όταν «χτιζόταν» το ασφαλιστικό μας σύστημα, η αναλογία εργαζομένων προς συνταξιούχους στην Ελλάδα ήταν πάνω από 4 προς 1 - Σήμερα είναι 1,7 προς 1 </a:t>
            </a: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Σύμφωνα με στοιχεία της </a:t>
            </a:r>
            <a:r>
              <a:rPr kumimoji="0" lang="el-GR" altLang="en-US" sz="2200" b="0" i="0" u="none" strike="noStrike" kern="1200" cap="none" spc="0" normalizeH="0" baseline="0" noProof="0" dirty="0" err="1">
                <a:ln>
                  <a:noFill/>
                </a:ln>
                <a:solidFill>
                  <a:srgbClr val="000000"/>
                </a:solidFill>
                <a:effectLst/>
                <a:uLnTx/>
                <a:uFillTx/>
                <a:sym typeface="Arial" panose="020B0604020202020204" pitchFamily="34" charset="0"/>
              </a:rPr>
              <a:t>Eurostat</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το 2030 η Ελλάδα αναμένεται να είναι η πιο γερασμένη χώρα της Ευρωπαϊκής Ένωσης, ξεπερνώντας την Ιταλία</a:t>
            </a:r>
          </a:p>
        </p:txBody>
      </p:sp>
      <p:sp>
        <p:nvSpPr>
          <p:cNvPr id="2" name="Βέλος: Δεξιό 1">
            <a:extLst>
              <a:ext uri="{FF2B5EF4-FFF2-40B4-BE49-F238E27FC236}">
                <a16:creationId xmlns:a16="http://schemas.microsoft.com/office/drawing/2014/main" id="{8116C1EA-9E30-44BA-AB83-288153ED5949}"/>
              </a:ext>
            </a:extLst>
          </p:cNvPr>
          <p:cNvSpPr/>
          <p:nvPr/>
        </p:nvSpPr>
        <p:spPr>
          <a:xfrm>
            <a:off x="985838" y="234596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Βέλος: Δεξιό 5">
            <a:extLst>
              <a:ext uri="{FF2B5EF4-FFF2-40B4-BE49-F238E27FC236}">
                <a16:creationId xmlns:a16="http://schemas.microsoft.com/office/drawing/2014/main" id="{42DB9DEF-9A1A-4D40-84F1-10935DFA0842}"/>
              </a:ext>
            </a:extLst>
          </p:cNvPr>
          <p:cNvSpPr/>
          <p:nvPr/>
        </p:nvSpPr>
        <p:spPr>
          <a:xfrm>
            <a:off x="985838" y="4197247"/>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a:t>
            </a:fld>
            <a:endParaRPr lang="el-GR"/>
          </a:p>
        </p:txBody>
      </p:sp>
    </p:spTree>
    <p:extLst>
      <p:ext uri="{BB962C8B-B14F-4D97-AF65-F5344CB8AC3E}">
        <p14:creationId xmlns:p14="http://schemas.microsoft.com/office/powerpoint/2010/main" val="299875570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966861"/>
            <a:ext cx="9203821" cy="1056808"/>
          </a:xfrm>
        </p:spPr>
        <p:txBody>
          <a:bodyPr/>
          <a:lstStyle/>
          <a:p>
            <a:r>
              <a:rPr lang="el-GR" dirty="0"/>
              <a:t>Βασικά ευρήματα</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633928"/>
            <a:ext cx="10295952" cy="4572001"/>
          </a:xfrm>
        </p:spPr>
        <p:txBody>
          <a:bodyPr/>
          <a:lstStyle/>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Αυτό θα συμβεί καθώς οι απώλειες εσόδων του «παλιού» ταμείου επικουρικής ασφάλισης θα αντισταθμιστούν από τα πρόσθετα δημοσιονομικά έσοδα που θα προκύψουν  χάρη στη μεταρρύθμιση</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Αύξηση εγχώριων επενδύσεων κατά 0,6% ΑΕΠ </a:t>
            </a:r>
            <a:r>
              <a:rPr lang="el-GR" altLang="en-US" sz="2400" kern="1200" dirty="0" err="1">
                <a:solidFill>
                  <a:schemeClr val="tx1"/>
                </a:solidFill>
                <a:sym typeface="Arial" panose="020B0604020202020204" pitchFamily="34" charset="0"/>
              </a:rPr>
              <a:t>μεσοσταθμικά</a:t>
            </a:r>
            <a:r>
              <a:rPr lang="el-GR" altLang="en-US" sz="2400" kern="1200" dirty="0">
                <a:solidFill>
                  <a:schemeClr val="tx1"/>
                </a:solidFill>
                <a:sym typeface="Arial" panose="020B0604020202020204" pitchFamily="34" charset="0"/>
              </a:rPr>
              <a:t> την περίοδο 2022-2070</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Ενίσχυση της απασχόλησης (+0,4% το 2070) </a:t>
            </a:r>
            <a:endParaRPr lang="en-US"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Αύξηση ΑΕΠ 6-7% το 2070</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Επίπτωση της μεταρρύθμισης στο λόγο Χρέους/ΑΕΠ αμελητέα έως το 2030 και πολύ μικρή έως το 2040</a:t>
            </a:r>
          </a:p>
          <a:p>
            <a:pPr marL="114300" algn="just" defTabSz="539750" eaLnBrk="0" fontAlgn="base" hangingPunct="0">
              <a:lnSpc>
                <a:spcPct val="110000"/>
              </a:lnSpc>
              <a:spcBef>
                <a:spcPts val="600"/>
              </a:spcBef>
              <a:spcAft>
                <a:spcPct val="0"/>
              </a:spcAft>
              <a:buClr>
                <a:srgbClr val="000000"/>
              </a:buClr>
              <a:buSzPts val="1800"/>
              <a:defRPr/>
            </a:pP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endParaRPr lang="el-GR" altLang="en-US" sz="2400"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20</a:t>
            </a:fld>
            <a:endParaRPr lang="el-GR"/>
          </a:p>
        </p:txBody>
      </p:sp>
    </p:spTree>
    <p:extLst>
      <p:ext uri="{BB962C8B-B14F-4D97-AF65-F5344CB8AC3E}">
        <p14:creationId xmlns:p14="http://schemas.microsoft.com/office/powerpoint/2010/main" val="10257912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Τι κερδίζουν οι νέοι από την μεταρρύθμιση</a:t>
            </a:r>
          </a:p>
        </p:txBody>
      </p:sp>
    </p:spTree>
    <p:extLst>
      <p:ext uri="{BB962C8B-B14F-4D97-AF65-F5344CB8AC3E}">
        <p14:creationId xmlns:p14="http://schemas.microsoft.com/office/powerpoint/2010/main" val="375037385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349115"/>
            <a:ext cx="10250982" cy="448205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Σημαντικά υψηλότερη μέση παροχή (επικουρική σύνταξη) από το νέο Ταμείο υποθέτοντας αποδόσεις των επενδύσεων των αποθεματικών ίσες με τις αποδόσεις των </a:t>
            </a:r>
            <a:r>
              <a:rPr kumimoji="0" lang="el-GR" altLang="en-US" sz="2000" b="0" i="0" u="none" strike="noStrike" kern="1200" cap="none" spc="0" normalizeH="0" baseline="0" noProof="0" dirty="0" err="1">
                <a:ln>
                  <a:noFill/>
                </a:ln>
                <a:solidFill>
                  <a:srgbClr val="000000"/>
                </a:solidFill>
                <a:effectLst/>
                <a:uLnTx/>
                <a:uFillTx/>
                <a:sym typeface="Arial" panose="020B0604020202020204" pitchFamily="34" charset="0"/>
              </a:rPr>
              <a:t>κεφαλαιοποιητικών</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 Ταμείων των χωρών μελών του ΟΟΣΑ ή Δημοσίων Ελληνικών Ταμείων</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22</a:t>
            </a:fld>
            <a:endParaRPr lang="el-GR"/>
          </a:p>
        </p:txBody>
      </p:sp>
      <p:graphicFrame>
        <p:nvGraphicFramePr>
          <p:cNvPr id="6" name="Γράφημα 4">
            <a:extLst>
              <a:ext uri="{FF2B5EF4-FFF2-40B4-BE49-F238E27FC236}">
                <a16:creationId xmlns:a16="http://schemas.microsoft.com/office/drawing/2014/main" id="{5B8BB04D-FBCB-4956-9FD5-E31A50C6DD34}"/>
              </a:ext>
            </a:extLst>
          </p:cNvPr>
          <p:cNvGraphicFramePr>
            <a:graphicFrameLocks/>
          </p:cNvGraphicFramePr>
          <p:nvPr>
            <p:extLst>
              <p:ext uri="{D42A27DB-BD31-4B8C-83A1-F6EECF244321}">
                <p14:modId xmlns:p14="http://schemas.microsoft.com/office/powerpoint/2010/main" val="2751564566"/>
              </p:ext>
            </p:extLst>
          </p:nvPr>
        </p:nvGraphicFramePr>
        <p:xfrm>
          <a:off x="285750" y="2688902"/>
          <a:ext cx="5373178" cy="3868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Γράφημα 4">
            <a:extLst>
              <a:ext uri="{FF2B5EF4-FFF2-40B4-BE49-F238E27FC236}">
                <a16:creationId xmlns:a16="http://schemas.microsoft.com/office/drawing/2014/main" id="{1A744668-2DAC-4DF8-B35E-094731DADD56}"/>
              </a:ext>
            </a:extLst>
          </p:cNvPr>
          <p:cNvGraphicFramePr>
            <a:graphicFrameLocks/>
          </p:cNvGraphicFramePr>
          <p:nvPr>
            <p:extLst>
              <p:ext uri="{D42A27DB-BD31-4B8C-83A1-F6EECF244321}">
                <p14:modId xmlns:p14="http://schemas.microsoft.com/office/powerpoint/2010/main" val="597003516"/>
              </p:ext>
            </p:extLst>
          </p:nvPr>
        </p:nvGraphicFramePr>
        <p:xfrm>
          <a:off x="5876415" y="2688902"/>
          <a:ext cx="5979035" cy="3736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22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3105511" y="1501721"/>
            <a:ext cx="8238226" cy="996144"/>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Μηνιαία </a:t>
            </a:r>
            <a:r>
              <a:rPr kumimoji="0" lang="el-GR" altLang="en-US" sz="2000" b="0" i="0" u="none" strike="noStrike" kern="1200" cap="none" spc="0" normalizeH="0" noProof="0" dirty="0">
                <a:ln>
                  <a:noFill/>
                </a:ln>
                <a:solidFill>
                  <a:srgbClr val="000000"/>
                </a:solidFill>
                <a:effectLst/>
                <a:uLnTx/>
                <a:uFillTx/>
                <a:sym typeface="Arial" panose="020B0604020202020204" pitchFamily="34" charset="0"/>
              </a:rPr>
              <a:t>επικουρική σύνταξη με το «παλιό» σύστημα για </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εργαζόμενο αμειβόμενο με τον κατώτατο μισθό, 650€, </a:t>
            </a:r>
            <a:r>
              <a:rPr lang="el-GR" altLang="en-US" sz="2000" kern="1200" dirty="0">
                <a:sym typeface="Arial" panose="020B0604020202020204" pitchFamily="34" charset="0"/>
              </a:rPr>
              <a:t>&amp; 40 έτη ασφάλισης.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23</a:t>
            </a:fld>
            <a:endParaRPr lang="el-GR"/>
          </a:p>
        </p:txBody>
      </p:sp>
      <p:sp>
        <p:nvSpPr>
          <p:cNvPr id="2" name="TextBox 1"/>
          <p:cNvSpPr txBox="1"/>
          <p:nvPr/>
        </p:nvSpPr>
        <p:spPr>
          <a:xfrm>
            <a:off x="724619" y="1534781"/>
            <a:ext cx="2165230"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FF0000"/>
                </a:solidFill>
                <a:effectLst/>
                <a:uFillTx/>
                <a:latin typeface="+mn-lt"/>
                <a:ea typeface="+mn-ea"/>
                <a:cs typeface="+mn-cs"/>
                <a:sym typeface="Helvetica Light"/>
              </a:rPr>
              <a:t>153 €</a:t>
            </a:r>
            <a:endParaRPr kumimoji="0" lang="en-US" sz="4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8" name="Θέση κειμένου 4">
            <a:extLst>
              <a:ext uri="{FF2B5EF4-FFF2-40B4-BE49-F238E27FC236}">
                <a16:creationId xmlns:a16="http://schemas.microsoft.com/office/drawing/2014/main" id="{1D996B1B-42F4-1B47-AB2E-05F4713690B8}"/>
              </a:ext>
            </a:extLst>
          </p:cNvPr>
          <p:cNvSpPr txBox="1">
            <a:spLocks/>
          </p:cNvSpPr>
          <p:nvPr/>
        </p:nvSpPr>
        <p:spPr>
          <a:xfrm>
            <a:off x="3105510" y="2629860"/>
            <a:ext cx="8047172" cy="194956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το μέσο όρο των αποδόσεων των </a:t>
            </a:r>
            <a:r>
              <a:rPr lang="el-GR" altLang="en-US" sz="2000" kern="1200" dirty="0" err="1">
                <a:sym typeface="Arial" panose="020B0604020202020204" pitchFamily="34" charset="0"/>
              </a:rPr>
              <a:t>κεφαλαιοποιητικών</a:t>
            </a:r>
            <a:r>
              <a:rPr lang="el-GR" altLang="en-US" sz="2000" kern="1200" dirty="0">
                <a:sym typeface="Arial" panose="020B0604020202020204" pitchFamily="34" charset="0"/>
              </a:rPr>
              <a:t> συνταξιοδοτικών συστημάτων των χωρών μελών του ΟΟΣΑ - περίοδος αναφοράς 2008-2018).</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
        <p:nvSpPr>
          <p:cNvPr id="9" name="TextBox 8"/>
          <p:cNvSpPr txBox="1"/>
          <p:nvPr/>
        </p:nvSpPr>
        <p:spPr>
          <a:xfrm>
            <a:off x="434715" y="2849884"/>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219 € </a:t>
            </a:r>
            <a:r>
              <a:rPr kumimoji="0" lang="el-GR" sz="3800" b="0" i="0" u="none" strike="noStrike" cap="none" spc="0" normalizeH="0" baseline="0" dirty="0">
                <a:ln>
                  <a:noFill/>
                </a:ln>
                <a:solidFill>
                  <a:srgbClr val="002060"/>
                </a:solidFill>
                <a:effectLst/>
                <a:uFillTx/>
                <a:latin typeface="+mn-lt"/>
                <a:ea typeface="+mn-ea"/>
                <a:cs typeface="+mn-cs"/>
                <a:sym typeface="Helvetica Light"/>
              </a:rPr>
              <a:t>+43%</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1" name="TextBox 10"/>
          <p:cNvSpPr txBox="1"/>
          <p:nvPr/>
        </p:nvSpPr>
        <p:spPr>
          <a:xfrm>
            <a:off x="434715" y="4598558"/>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257 € </a:t>
            </a:r>
            <a:r>
              <a:rPr kumimoji="0" lang="el-GR" sz="3800" b="0" i="0" u="none" strike="noStrike" cap="none" spc="0" normalizeH="0" baseline="0" dirty="0">
                <a:ln>
                  <a:noFill/>
                </a:ln>
                <a:solidFill>
                  <a:srgbClr val="002060"/>
                </a:solidFill>
                <a:effectLst/>
                <a:uFillTx/>
                <a:latin typeface="+mn-lt"/>
                <a:ea typeface="+mn-ea"/>
                <a:cs typeface="+mn-cs"/>
                <a:sym typeface="Helvetica Light"/>
              </a:rPr>
              <a:t>+68%</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2" name="Θέση κειμένου 4">
            <a:extLst>
              <a:ext uri="{FF2B5EF4-FFF2-40B4-BE49-F238E27FC236}">
                <a16:creationId xmlns:a16="http://schemas.microsoft.com/office/drawing/2014/main" id="{1D996B1B-42F4-1B47-AB2E-05F4713690B8}"/>
              </a:ext>
            </a:extLst>
          </p:cNvPr>
          <p:cNvSpPr txBox="1">
            <a:spLocks/>
          </p:cNvSpPr>
          <p:nvPr/>
        </p:nvSpPr>
        <p:spPr>
          <a:xfrm>
            <a:off x="3105511" y="4487955"/>
            <a:ext cx="8047172" cy="161645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την μέση ετήσια απόδοση των αποθεματικών του ΕΦΚΑ που διαχειρίζεται το Μικτό Αμοιβαίο Κεφάλαιο της ΑΕΔΑΚ Ασφαλιστικών Οργανισμών - περίοδος αναφοράς 2003-2020).</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Tree>
    <p:extLst>
      <p:ext uri="{BB962C8B-B14F-4D97-AF65-F5344CB8AC3E}">
        <p14:creationId xmlns:p14="http://schemas.microsoft.com/office/powerpoint/2010/main" val="8232333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3105511" y="1501721"/>
            <a:ext cx="8238226" cy="996144"/>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Μηνιαία </a:t>
            </a:r>
            <a:r>
              <a:rPr kumimoji="0" lang="el-GR" altLang="en-US" sz="2000" b="0" i="0" u="none" strike="noStrike" kern="1200" cap="none" spc="0" normalizeH="0" noProof="0" dirty="0">
                <a:ln>
                  <a:noFill/>
                </a:ln>
                <a:solidFill>
                  <a:srgbClr val="000000"/>
                </a:solidFill>
                <a:effectLst/>
                <a:uLnTx/>
                <a:uFillTx/>
                <a:sym typeface="Arial" panose="020B0604020202020204" pitchFamily="34" charset="0"/>
              </a:rPr>
              <a:t>επικουρική σύνταξη με το «παλιό» σύστημα για </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εργαζόμενο ιδιωτικού τομέα αμειβόμενο με τον μισθό 1500€ </a:t>
            </a:r>
            <a:r>
              <a:rPr lang="el-GR" altLang="en-US" sz="2000" kern="1200" dirty="0">
                <a:sym typeface="Arial" panose="020B0604020202020204" pitchFamily="34" charset="0"/>
              </a:rPr>
              <a:t>&amp; 40 έτη ασφάλισης.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24</a:t>
            </a:fld>
            <a:endParaRPr lang="el-GR"/>
          </a:p>
        </p:txBody>
      </p:sp>
      <p:sp>
        <p:nvSpPr>
          <p:cNvPr id="2" name="TextBox 1"/>
          <p:cNvSpPr txBox="1"/>
          <p:nvPr/>
        </p:nvSpPr>
        <p:spPr>
          <a:xfrm>
            <a:off x="724619" y="1534781"/>
            <a:ext cx="2165230"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FF0000"/>
                </a:solidFill>
                <a:effectLst/>
                <a:uFillTx/>
                <a:latin typeface="+mn-lt"/>
                <a:ea typeface="+mn-ea"/>
                <a:cs typeface="+mn-cs"/>
                <a:sym typeface="Helvetica Light"/>
              </a:rPr>
              <a:t>353 €</a:t>
            </a:r>
            <a:endParaRPr kumimoji="0" lang="en-US" sz="4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8" name="Θέση κειμένου 4">
            <a:extLst>
              <a:ext uri="{FF2B5EF4-FFF2-40B4-BE49-F238E27FC236}">
                <a16:creationId xmlns:a16="http://schemas.microsoft.com/office/drawing/2014/main" id="{1D996B1B-42F4-1B47-AB2E-05F4713690B8}"/>
              </a:ext>
            </a:extLst>
          </p:cNvPr>
          <p:cNvSpPr txBox="1">
            <a:spLocks/>
          </p:cNvSpPr>
          <p:nvPr/>
        </p:nvSpPr>
        <p:spPr>
          <a:xfrm>
            <a:off x="3105510" y="2629860"/>
            <a:ext cx="8047172" cy="194956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το μέσο όρο των αποδόσεων των </a:t>
            </a:r>
            <a:r>
              <a:rPr lang="el-GR" altLang="en-US" sz="2000" kern="1200" dirty="0" err="1">
                <a:sym typeface="Arial" panose="020B0604020202020204" pitchFamily="34" charset="0"/>
              </a:rPr>
              <a:t>κεφαλαιοποιητικών</a:t>
            </a:r>
            <a:r>
              <a:rPr lang="el-GR" altLang="en-US" sz="2000" kern="1200" dirty="0">
                <a:sym typeface="Arial" panose="020B0604020202020204" pitchFamily="34" charset="0"/>
              </a:rPr>
              <a:t> συνταξιοδοτικών συστημάτων των χωρών μελών του ΟΟΣΑ - περίοδος αναφοράς 2008-2018).</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
        <p:nvSpPr>
          <p:cNvPr id="9" name="TextBox 8"/>
          <p:cNvSpPr txBox="1"/>
          <p:nvPr/>
        </p:nvSpPr>
        <p:spPr>
          <a:xfrm>
            <a:off x="434715" y="2849884"/>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505 € </a:t>
            </a:r>
            <a:r>
              <a:rPr kumimoji="0" lang="el-GR" sz="3800" b="0" i="0" u="none" strike="noStrike" cap="none" spc="0" normalizeH="0" baseline="0" dirty="0">
                <a:ln>
                  <a:noFill/>
                </a:ln>
                <a:solidFill>
                  <a:srgbClr val="002060"/>
                </a:solidFill>
                <a:effectLst/>
                <a:uFillTx/>
                <a:latin typeface="+mn-lt"/>
                <a:ea typeface="+mn-ea"/>
                <a:cs typeface="+mn-cs"/>
                <a:sym typeface="Helvetica Light"/>
              </a:rPr>
              <a:t>+43%</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1" name="TextBox 10"/>
          <p:cNvSpPr txBox="1"/>
          <p:nvPr/>
        </p:nvSpPr>
        <p:spPr>
          <a:xfrm>
            <a:off x="434715" y="4598558"/>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594 € </a:t>
            </a:r>
            <a:r>
              <a:rPr kumimoji="0" lang="el-GR" sz="3800" b="0" i="0" u="none" strike="noStrike" cap="none" spc="0" normalizeH="0" baseline="0" dirty="0">
                <a:ln>
                  <a:noFill/>
                </a:ln>
                <a:solidFill>
                  <a:srgbClr val="002060"/>
                </a:solidFill>
                <a:effectLst/>
                <a:uFillTx/>
                <a:latin typeface="+mn-lt"/>
                <a:ea typeface="+mn-ea"/>
                <a:cs typeface="+mn-cs"/>
                <a:sym typeface="Helvetica Light"/>
              </a:rPr>
              <a:t>+68%</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2" name="Θέση κειμένου 4">
            <a:extLst>
              <a:ext uri="{FF2B5EF4-FFF2-40B4-BE49-F238E27FC236}">
                <a16:creationId xmlns:a16="http://schemas.microsoft.com/office/drawing/2014/main" id="{1D996B1B-42F4-1B47-AB2E-05F4713690B8}"/>
              </a:ext>
            </a:extLst>
          </p:cNvPr>
          <p:cNvSpPr txBox="1">
            <a:spLocks/>
          </p:cNvSpPr>
          <p:nvPr/>
        </p:nvSpPr>
        <p:spPr>
          <a:xfrm>
            <a:off x="3105511" y="4487955"/>
            <a:ext cx="8047172" cy="161645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την μέση ετήσια απόδοση των αποθεματικών του ΕΦΚΑ που διαχειρίζεται το Μικτό Αμοιβαίο Κεφάλαιο της ΑΕΔΑΚ Ασφαλιστικών Οργανισμών - περίοδος αναφοράς 2003-2020).</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Tree>
    <p:extLst>
      <p:ext uri="{BB962C8B-B14F-4D97-AF65-F5344CB8AC3E}">
        <p14:creationId xmlns:p14="http://schemas.microsoft.com/office/powerpoint/2010/main" val="39051393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001047"/>
            <a:ext cx="9203821" cy="592138"/>
          </a:xfrm>
        </p:spPr>
        <p:txBody>
          <a:bodyPr/>
          <a:lstStyle/>
          <a:p>
            <a:r>
              <a:rPr lang="el-GR" dirty="0"/>
              <a:t>Τα 5 σημαντικότερα πλεονεκτήματα της μεταρρύθμισης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53452"/>
            <a:ext cx="10250982" cy="424221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1.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Οδηγεί σε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υψηλότερες επικουρικές συντάξεις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 τους νέους ασφαλισμένους, όπως δείχνει η ευρωπαϊκή εμπειρία την οποία ακολουθούμε, με πλήρη διασφάλιση των υφιστάμενων συντάξεων</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2.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Εισάγει τη λογική του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«ατομικού κουμπαρά»,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δίνοντας στον νέο ασφαλισμένο περισσότερες επιλογές και μεγαλύτερο έλεγχο στο τελικό ύψος της σύνταξής του</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300" b="1" i="0" u="none" strike="noStrike" kern="1200" cap="none" spc="0" normalizeH="0" baseline="0" noProof="0" dirty="0">
                <a:ln>
                  <a:noFill/>
                </a:ln>
                <a:solidFill>
                  <a:srgbClr val="26BBE3"/>
                </a:solidFill>
                <a:effectLst/>
                <a:uLnTx/>
                <a:uFillTx/>
                <a:sym typeface="Arial" panose="020B0604020202020204" pitchFamily="34" charset="0"/>
              </a:rPr>
              <a:t>3.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Βοηθά στην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αποκατάσταση της εμπιστοσύνης των νέων προς το ασφαλιστικό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σύστημα συνδέοντάς τους με την σύνταξή τους και απαντώντας στην ανησυχία που εκφράζουν πολλοί νέοι ότι «δεν θα πάρω ποτέ σύνταξη»</a:t>
            </a: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25</a:t>
            </a:fld>
            <a:endParaRPr lang="el-GR"/>
          </a:p>
        </p:txBody>
      </p:sp>
    </p:spTree>
    <p:extLst>
      <p:ext uri="{BB962C8B-B14F-4D97-AF65-F5344CB8AC3E}">
        <p14:creationId xmlns:p14="http://schemas.microsoft.com/office/powerpoint/2010/main" val="252564469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53452"/>
            <a:ext cx="10250982" cy="424221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4.</a:t>
            </a:r>
            <a:r>
              <a:rPr kumimoji="0" lang="el-GR" altLang="en-US" sz="2300" b="0" i="0" u="none" strike="noStrike" kern="1200" cap="none" spc="0" normalizeH="0" baseline="0" noProof="0" dirty="0">
                <a:ln>
                  <a:noFill/>
                </a:ln>
                <a:solidFill>
                  <a:srgbClr val="000000"/>
                </a:solidFill>
                <a:effectLst/>
                <a:uLnTx/>
                <a:uFillTx/>
                <a:sym typeface="Arial" panose="020B0604020202020204" pitchFamily="34" charset="0"/>
              </a:rPr>
              <a:t>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Δημιουργεί καινούρια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κουλτούρα αποταμίευσης</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με σημαντικά οφέλη για την εθνική οικονομία - Γιατί μέσα από το νέο σύστημα θα δημιουργηθεί και ένας εθνικός «κουμπαράς», οι πόροι του οποίου θα επενδυθούν στην εθνική οικονομία - Οι επενδύσεις σημαίνουν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ανάπτυξη, νέες θέσεις εργασίας, αυξημένα έσοδα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 το κράτος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5. </a:t>
            </a:r>
            <a:r>
              <a:rPr lang="el-GR" altLang="en-US" sz="2200" kern="1200" dirty="0">
                <a:sym typeface="Arial" panose="020B0604020202020204" pitchFamily="34" charset="0"/>
              </a:rPr>
              <a:t>Ενισχύει τη </a:t>
            </a:r>
            <a:r>
              <a:rPr lang="el-GR" altLang="en-US" sz="2200" b="1" kern="1200" dirty="0">
                <a:sym typeface="Arial" panose="020B0604020202020204" pitchFamily="34" charset="0"/>
              </a:rPr>
              <a:t>βιωσιμότητα του ασφαλιστικού συστήματος </a:t>
            </a:r>
            <a:r>
              <a:rPr lang="el-GR" altLang="en-US" sz="2200" kern="1200" dirty="0">
                <a:sym typeface="Arial" panose="020B0604020202020204" pitchFamily="34" charset="0"/>
              </a:rPr>
              <a:t>αποσυνδέοντας την επικουρική ασφάλιση από τις δυσμενείς δημογραφικές εξελίξεις</a:t>
            </a: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26</a:t>
            </a:fld>
            <a:endParaRPr lang="el-GR"/>
          </a:p>
        </p:txBody>
      </p:sp>
      <p:sp>
        <p:nvSpPr>
          <p:cNvPr id="7" name="Θέση κειμένου 3">
            <a:extLst>
              <a:ext uri="{FF2B5EF4-FFF2-40B4-BE49-F238E27FC236}">
                <a16:creationId xmlns:a16="http://schemas.microsoft.com/office/drawing/2014/main" id="{2DA6CC28-4B7A-4639-9586-EA739D8002FE}"/>
              </a:ext>
            </a:extLst>
          </p:cNvPr>
          <p:cNvSpPr txBox="1">
            <a:spLocks/>
          </p:cNvSpPr>
          <p:nvPr/>
        </p:nvSpPr>
        <p:spPr>
          <a:xfrm>
            <a:off x="914213" y="1031027"/>
            <a:ext cx="9203821" cy="592138"/>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Τα 5 σημαντικότερα πλεονεκτήματα της μεταρρύθμισης</a:t>
            </a:r>
          </a:p>
        </p:txBody>
      </p:sp>
    </p:spTree>
    <p:extLst>
      <p:ext uri="{BB962C8B-B14F-4D97-AF65-F5344CB8AC3E}">
        <p14:creationId xmlns:p14="http://schemas.microsoft.com/office/powerpoint/2010/main" val="131455349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B3E0FB84-905C-BD4C-AF2E-7151D6432C95}"/>
              </a:ext>
            </a:extLst>
          </p:cNvPr>
          <p:cNvSpPr>
            <a:spLocks noGrp="1"/>
          </p:cNvSpPr>
          <p:nvPr>
            <p:ph type="body" sz="quarter" idx="10"/>
          </p:nvPr>
        </p:nvSpPr>
        <p:spPr/>
        <p:txBody>
          <a:bodyPr/>
          <a:lstStyle/>
          <a:p>
            <a:r>
              <a:rPr lang="el-GR" dirty="0" err="1"/>
              <a:t>Ευχαριστο</a:t>
            </a:r>
            <a:r>
              <a:rPr lang="en-US" dirty="0" err="1"/>
              <a:t>ύ</a:t>
            </a:r>
            <a:r>
              <a:rPr lang="el-GR" dirty="0"/>
              <a:t>με</a:t>
            </a:r>
          </a:p>
        </p:txBody>
      </p:sp>
    </p:spTree>
    <p:extLst>
      <p:ext uri="{BB962C8B-B14F-4D97-AF65-F5344CB8AC3E}">
        <p14:creationId xmlns:p14="http://schemas.microsoft.com/office/powerpoint/2010/main" val="421920882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1165937"/>
            <a:ext cx="9203821" cy="592138"/>
          </a:xfrm>
        </p:spPr>
        <p:txBody>
          <a:bodyPr/>
          <a:lstStyle/>
          <a:p>
            <a:r>
              <a:rPr lang="el-GR" dirty="0"/>
              <a:t>Γιατί προχωράμε στη μεταρρύθμιση αυτή </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68447"/>
            <a:ext cx="10131061" cy="3972392"/>
          </a:xfrm>
        </p:spPr>
        <p:txBody>
          <a:bodyPr/>
          <a:lstStyle/>
          <a:p>
            <a:pPr marL="449263" lvl="0" algn="just" defTabSz="914400" eaLnBrk="0" fontAlgn="base" hangingPunct="0">
              <a:lnSpc>
                <a:spcPct val="120000"/>
              </a:lnSpc>
              <a:spcBef>
                <a:spcPts val="1000"/>
              </a:spcBef>
              <a:spcAft>
                <a:spcPct val="0"/>
              </a:spcAft>
              <a:buClr>
                <a:srgbClr val="000000"/>
              </a:buClr>
              <a:buSzPts val="1800"/>
              <a:defRPr/>
            </a:pPr>
            <a:r>
              <a:rPr lang="el-GR" altLang="en-US" sz="2200" kern="1200" dirty="0">
                <a:sym typeface="Arial" panose="020B0604020202020204" pitchFamily="34" charset="0"/>
              </a:rPr>
              <a:t>Η</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αναλογία ασφαλισμένων προς συνταξιούχους </a:t>
            </a:r>
            <a:r>
              <a:rPr lang="el-GR" altLang="en-US" sz="2200" kern="1200" dirty="0">
                <a:sym typeface="Arial" panose="020B0604020202020204" pitchFamily="34" charset="0"/>
              </a:rPr>
              <a:t>επικουρικής ασφάλισης από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2,6 που ήταν το 2020 θα υποχωρήσει στο 1,7 το 2050 </a:t>
            </a:r>
            <a:endParaRPr lang="en-US" altLang="en-US" sz="2200" kern="1200" dirty="0">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n-US"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Δηλαδή, το 2050 1,9 εκατομμύρια συνταξιούχοι θα μοιράζονται τις εισφορές 3,2 εκατομμυρίων ασφαλισμένων</a:t>
            </a: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n-US" altLang="en-US" sz="1000" b="0" i="0" u="none" strike="noStrike" kern="1200" cap="none" spc="0" normalizeH="0" baseline="0" noProof="0" dirty="0">
              <a:ln>
                <a:noFill/>
              </a:ln>
              <a:solidFill>
                <a:srgbClr val="000000"/>
              </a:solidFill>
              <a:effectLst/>
              <a:uLnTx/>
              <a:uFillTx/>
              <a:sym typeface="Arial" panose="020B0604020202020204" pitchFamily="34" charset="0"/>
            </a:endParaRPr>
          </a:p>
          <a:p>
            <a:pPr marL="449263" algn="just" defTabSz="914400" eaLnBrk="0" fontAlgn="base" hangingPunct="0">
              <a:lnSpc>
                <a:spcPct val="120000"/>
              </a:lnSpc>
              <a:spcBef>
                <a:spcPts val="1000"/>
              </a:spcBef>
              <a:spcAft>
                <a:spcPct val="0"/>
              </a:spcAft>
              <a:buClr>
                <a:srgbClr val="000000"/>
              </a:buClr>
              <a:buSzPts val="1800"/>
              <a:defRPr/>
            </a:pPr>
            <a:r>
              <a:rPr lang="el-GR" altLang="en-US" sz="2200" kern="1200" dirty="0">
                <a:sym typeface="Arial" panose="020B0604020202020204" pitchFamily="34" charset="0"/>
              </a:rPr>
              <a:t>Ως αποτέλεσμα, προβλέπεται ότι η μέση επικουρική σύνταξη θα μειωθεί από 16% του μέσου μισθού που είναι σήμερα σε λιγότερο από 10% το 2050</a:t>
            </a:r>
          </a:p>
        </p:txBody>
      </p:sp>
      <p:sp>
        <p:nvSpPr>
          <p:cNvPr id="2" name="Βέλος: Δεξιό 1">
            <a:extLst>
              <a:ext uri="{FF2B5EF4-FFF2-40B4-BE49-F238E27FC236}">
                <a16:creationId xmlns:a16="http://schemas.microsoft.com/office/drawing/2014/main" id="{8116C1EA-9E30-44BA-AB83-288153ED5949}"/>
              </a:ext>
            </a:extLst>
          </p:cNvPr>
          <p:cNvSpPr/>
          <p:nvPr/>
        </p:nvSpPr>
        <p:spPr>
          <a:xfrm>
            <a:off x="985838" y="248087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Βέλος: Δεξιό 5">
            <a:extLst>
              <a:ext uri="{FF2B5EF4-FFF2-40B4-BE49-F238E27FC236}">
                <a16:creationId xmlns:a16="http://schemas.microsoft.com/office/drawing/2014/main" id="{42DB9DEF-9A1A-4D40-84F1-10935DFA0842}"/>
              </a:ext>
            </a:extLst>
          </p:cNvPr>
          <p:cNvSpPr/>
          <p:nvPr/>
        </p:nvSpPr>
        <p:spPr>
          <a:xfrm>
            <a:off x="985838" y="3957253"/>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3</a:t>
            </a:fld>
            <a:endParaRPr lang="el-GR"/>
          </a:p>
        </p:txBody>
      </p:sp>
      <p:sp>
        <p:nvSpPr>
          <p:cNvPr id="7" name="Βέλος: Δεξιό 5">
            <a:extLst>
              <a:ext uri="{FF2B5EF4-FFF2-40B4-BE49-F238E27FC236}">
                <a16:creationId xmlns:a16="http://schemas.microsoft.com/office/drawing/2014/main" id="{4EA122D7-39E0-4ACA-81EB-2DBEC2D31935}"/>
              </a:ext>
            </a:extLst>
          </p:cNvPr>
          <p:cNvSpPr/>
          <p:nvPr/>
        </p:nvSpPr>
        <p:spPr>
          <a:xfrm>
            <a:off x="985838" y="521936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017278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1279974" y="620134"/>
            <a:ext cx="8909050" cy="592138"/>
          </a:xfrm>
        </p:spPr>
        <p:txBody>
          <a:bodyPr/>
          <a:lstStyle/>
          <a:p>
            <a:pPr algn="ctr"/>
            <a:r>
              <a:rPr lang="el-GR" dirty="0"/>
              <a:t>Το δημογραφικό πρόβλημα θα επιδεινωθεί στο μέλλον </a:t>
            </a:r>
          </a:p>
        </p:txBody>
      </p:sp>
      <p:pic>
        <p:nvPicPr>
          <p:cNvPr id="7" name="Picture 11">
            <a:extLst>
              <a:ext uri="{FF2B5EF4-FFF2-40B4-BE49-F238E27FC236}">
                <a16:creationId xmlns:a16="http://schemas.microsoft.com/office/drawing/2014/main" id="{242A4C24-D2ED-4F6B-BC95-9EA468C59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888" y="1985203"/>
            <a:ext cx="6922008" cy="430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a:extLst>
              <a:ext uri="{FF2B5EF4-FFF2-40B4-BE49-F238E27FC236}">
                <a16:creationId xmlns:a16="http://schemas.microsoft.com/office/drawing/2014/main" id="{7CFC4E0A-3F33-4A5C-AFB8-7268CC17325B}"/>
              </a:ext>
            </a:extLst>
          </p:cNvPr>
          <p:cNvSpPr>
            <a:spLocks noGrp="1"/>
          </p:cNvSpPr>
          <p:nvPr>
            <p:ph type="sldNum" sz="quarter" idx="2"/>
          </p:nvPr>
        </p:nvSpPr>
        <p:spPr/>
        <p:txBody>
          <a:bodyPr/>
          <a:lstStyle/>
          <a:p>
            <a:fld id="{86CB4B4D-7CA3-9044-876B-883B54F8677D}" type="slidenum">
              <a:rPr lang="el-GR" smtClean="0"/>
              <a:t>4</a:t>
            </a:fld>
            <a:endParaRPr lang="el-GR"/>
          </a:p>
        </p:txBody>
      </p:sp>
    </p:spTree>
    <p:extLst>
      <p:ext uri="{BB962C8B-B14F-4D97-AF65-F5344CB8AC3E}">
        <p14:creationId xmlns:p14="http://schemas.microsoft.com/office/powerpoint/2010/main" val="42219304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5B7D0F5B-EDC2-0D4A-933F-29E770FBC288}"/>
              </a:ext>
            </a:extLst>
          </p:cNvPr>
          <p:cNvSpPr>
            <a:spLocks noGrp="1"/>
          </p:cNvSpPr>
          <p:nvPr>
            <p:ph type="body" sz="quarter" idx="11"/>
          </p:nvPr>
        </p:nvSpPr>
        <p:spPr>
          <a:xfrm>
            <a:off x="7361767" y="1837944"/>
            <a:ext cx="4285589" cy="4283457"/>
          </a:xfrm>
        </p:spPr>
        <p:txBody>
          <a:bodyPr/>
          <a:lstStyle/>
          <a:p>
            <a:r>
              <a:rPr lang="el-GR" altLang="en-US" sz="2200" b="1" kern="1200" dirty="0">
                <a:solidFill>
                  <a:srgbClr val="26BBE3"/>
                </a:solidFill>
                <a:sym typeface="Arial" panose="020B0604020202020204" pitchFamily="34" charset="0"/>
              </a:rPr>
              <a:t>• </a:t>
            </a:r>
            <a:r>
              <a:rPr lang="el-GR" sz="2200" dirty="0"/>
              <a:t>Κάθε γενιά που έπεται είναι πιο ολιγάριθμη από την προηγούμενη</a:t>
            </a:r>
          </a:p>
          <a:p>
            <a:r>
              <a:rPr lang="el-GR" altLang="en-US" sz="2200" b="1" kern="1200" dirty="0">
                <a:solidFill>
                  <a:srgbClr val="26BBE3"/>
                </a:solidFill>
                <a:sym typeface="Arial" panose="020B0604020202020204" pitchFamily="34" charset="0"/>
              </a:rPr>
              <a:t>• </a:t>
            </a:r>
            <a:r>
              <a:rPr lang="el-GR" sz="2200" dirty="0"/>
              <a:t>Πλήρης αντιστροφή της ηλικιακής πυραμίδας</a:t>
            </a:r>
          </a:p>
          <a:p>
            <a:r>
              <a:rPr lang="el-GR" altLang="en-US" sz="2200" b="1" kern="1200" dirty="0">
                <a:solidFill>
                  <a:srgbClr val="26BBE3"/>
                </a:solidFill>
                <a:sym typeface="Arial" panose="020B0604020202020204" pitchFamily="34" charset="0"/>
              </a:rPr>
              <a:t>• </a:t>
            </a:r>
            <a:r>
              <a:rPr lang="el-GR" sz="2200" dirty="0"/>
              <a:t>Δραματική επιδείνωση του «Λόγου εξάρτησης»</a:t>
            </a:r>
          </a:p>
          <a:p>
            <a:r>
              <a:rPr lang="el-GR" altLang="en-US" sz="2200" b="1" kern="1200" dirty="0">
                <a:solidFill>
                  <a:srgbClr val="26BBE3"/>
                </a:solidFill>
                <a:sym typeface="Arial" panose="020B0604020202020204" pitchFamily="34" charset="0"/>
              </a:rPr>
              <a:t>• </a:t>
            </a:r>
            <a:r>
              <a:rPr lang="el-GR" sz="2200" dirty="0"/>
              <a:t>Διαρκώς αυξανόμενο βάρος μοιράζεται στους ώμους διαρκώς λιγότερων</a:t>
            </a:r>
          </a:p>
        </p:txBody>
      </p:sp>
      <p:sp>
        <p:nvSpPr>
          <p:cNvPr id="4" name="Θέση γραφήματος 3">
            <a:extLst>
              <a:ext uri="{FF2B5EF4-FFF2-40B4-BE49-F238E27FC236}">
                <a16:creationId xmlns:a16="http://schemas.microsoft.com/office/drawing/2014/main" id="{4CA3B15A-783E-7E4F-B453-C85D9EB10DD4}"/>
              </a:ext>
            </a:extLst>
          </p:cNvPr>
          <p:cNvSpPr>
            <a:spLocks noGrp="1"/>
          </p:cNvSpPr>
          <p:nvPr>
            <p:ph type="chart" sz="quarter" idx="12"/>
          </p:nvPr>
        </p:nvSpPr>
        <p:spPr/>
      </p:sp>
      <p:pic>
        <p:nvPicPr>
          <p:cNvPr id="5" name="Picture 4">
            <a:extLst>
              <a:ext uri="{FF2B5EF4-FFF2-40B4-BE49-F238E27FC236}">
                <a16:creationId xmlns:a16="http://schemas.microsoft.com/office/drawing/2014/main" id="{4F432A97-1777-4799-B9D4-7D448ACA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241078"/>
            <a:ext cx="6839721" cy="337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E45422C-CD2B-422E-AED5-A355C8D0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 y="3756755"/>
            <a:ext cx="6839721" cy="28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αριθμού διαφάνειας 6">
            <a:extLst>
              <a:ext uri="{FF2B5EF4-FFF2-40B4-BE49-F238E27FC236}">
                <a16:creationId xmlns:a16="http://schemas.microsoft.com/office/drawing/2014/main" id="{C7993D3F-D412-4263-8ACF-A4B5ED51ED32}"/>
              </a:ext>
            </a:extLst>
          </p:cNvPr>
          <p:cNvSpPr>
            <a:spLocks noGrp="1"/>
          </p:cNvSpPr>
          <p:nvPr>
            <p:ph type="sldNum" sz="quarter" idx="2"/>
          </p:nvPr>
        </p:nvSpPr>
        <p:spPr/>
        <p:txBody>
          <a:bodyPr/>
          <a:lstStyle/>
          <a:p>
            <a:fld id="{86CB4B4D-7CA3-9044-876B-883B54F8677D}" type="slidenum">
              <a:rPr lang="el-GR" smtClean="0"/>
              <a:t>5</a:t>
            </a:fld>
            <a:endParaRPr lang="el-GR"/>
          </a:p>
        </p:txBody>
      </p:sp>
    </p:spTree>
    <p:extLst>
      <p:ext uri="{BB962C8B-B14F-4D97-AF65-F5344CB8AC3E}">
        <p14:creationId xmlns:p14="http://schemas.microsoft.com/office/powerpoint/2010/main" val="107794371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3" y="716235"/>
            <a:ext cx="9203821" cy="592138"/>
          </a:xfrm>
        </p:spPr>
        <p:txBody>
          <a:bodyPr/>
          <a:lstStyle/>
          <a:p>
            <a:r>
              <a:rPr lang="el-GR" dirty="0"/>
              <a:t>Προχωράμε στο δρόμο της Ευρώπης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858781"/>
            <a:ext cx="10295952" cy="4347148"/>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a:t>
            </a:r>
            <a:r>
              <a:rPr lang="el-GR" altLang="en-US" sz="2200" b="1" kern="1200" dirty="0">
                <a:solidFill>
                  <a:schemeClr val="tx1"/>
                </a:solidFill>
                <a:sym typeface="Arial" panose="020B0604020202020204" pitchFamily="34" charset="0"/>
              </a:rPr>
              <a:t> </a:t>
            </a:r>
            <a:r>
              <a:rPr lang="el-GR" altLang="en-US" sz="2200" kern="1200" dirty="0">
                <a:solidFill>
                  <a:schemeClr val="tx1"/>
                </a:solidFill>
                <a:sym typeface="Arial" panose="020B0604020202020204" pitchFamily="34" charset="0"/>
              </a:rPr>
              <a:t>εισαγωγή </a:t>
            </a:r>
            <a:r>
              <a:rPr lang="el-GR" altLang="en-US" sz="2200" kern="1200" dirty="0" err="1">
                <a:solidFill>
                  <a:schemeClr val="tx1"/>
                </a:solidFill>
                <a:sym typeface="Arial" panose="020B0604020202020204" pitchFamily="34" charset="0"/>
              </a:rPr>
              <a:t>κεφαλαιοποιητικών</a:t>
            </a:r>
            <a:r>
              <a:rPr lang="el-GR" altLang="en-US" sz="2200" kern="1200" dirty="0">
                <a:solidFill>
                  <a:schemeClr val="tx1"/>
                </a:solidFill>
                <a:sym typeface="Arial" panose="020B0604020202020204" pitchFamily="34" charset="0"/>
              </a:rPr>
              <a:t> στοιχείων στο ασφαλιστικό σύστημα ασφαλώς και </a:t>
            </a:r>
            <a:r>
              <a:rPr lang="el-GR" altLang="en-US" sz="2200" b="1" kern="1200" dirty="0">
                <a:solidFill>
                  <a:schemeClr val="tx1"/>
                </a:solidFill>
                <a:sym typeface="Arial" panose="020B0604020202020204" pitchFamily="34" charset="0"/>
              </a:rPr>
              <a:t>δεν αποτελεί ελληνική πατέντα</a:t>
            </a:r>
            <a:r>
              <a:rPr lang="el-GR" altLang="en-US" sz="2200" kern="1200" dirty="0">
                <a:solidFill>
                  <a:schemeClr val="tx1"/>
                </a:solidFill>
                <a:sym typeface="Arial" panose="020B0604020202020204" pitchFamily="34" charset="0"/>
              </a:rPr>
              <a:t>!</a:t>
            </a:r>
            <a:r>
              <a:rPr lang="el-GR" altLang="en-US" sz="2200" b="1" kern="1200" dirty="0">
                <a:solidFill>
                  <a:srgbClr val="26BBE3"/>
                </a:solidFill>
                <a:sym typeface="Arial" panose="020B0604020202020204" pitchFamily="34" charset="0"/>
              </a:rPr>
              <a:t> </a:t>
            </a:r>
          </a:p>
          <a:p>
            <a:pPr marL="114300" algn="just" defTabSz="539750" eaLnBrk="0" fontAlgn="base" hangingPunct="0">
              <a:lnSpc>
                <a:spcPct val="110000"/>
              </a:lnSpc>
              <a:spcBef>
                <a:spcPts val="600"/>
              </a:spcBef>
              <a:spcAft>
                <a:spcPct val="0"/>
              </a:spcAft>
              <a:buClr>
                <a:srgbClr val="000000"/>
              </a:buClr>
              <a:buSzPts val="1800"/>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Σε πάρα πολλές χώρες του ΟΟΣΑ πάνω από το 50% του εργατικού δυναμικού καλύπτεται συμπληρωματικά από κάποιο </a:t>
            </a:r>
            <a:r>
              <a:rPr lang="el-GR" altLang="en-US" sz="2200" kern="1200" dirty="0" err="1">
                <a:solidFill>
                  <a:schemeClr val="tx1"/>
                </a:solidFill>
                <a:sym typeface="Arial" panose="020B0604020202020204" pitchFamily="34" charset="0"/>
              </a:rPr>
              <a:t>κεφαλαιοποιητικό</a:t>
            </a:r>
            <a:r>
              <a:rPr lang="el-GR" altLang="en-US" sz="2200" kern="1200" dirty="0">
                <a:solidFill>
                  <a:schemeClr val="tx1"/>
                </a:solidFill>
                <a:sym typeface="Arial" panose="020B0604020202020204" pitchFamily="34" charset="0"/>
              </a:rPr>
              <a:t> πρόγραμμα ασφάλισης, ενώ σε χώρες όπως η Σουηδία, η Φινλανδία, η Ολλανδία, η Δανία, το ποσοστό των εργαζομένων που καλύπτονται από </a:t>
            </a:r>
            <a:r>
              <a:rPr lang="el-GR" altLang="en-US" sz="2200" kern="1200" dirty="0" err="1">
                <a:solidFill>
                  <a:schemeClr val="tx1"/>
                </a:solidFill>
                <a:sym typeface="Arial" panose="020B0604020202020204" pitchFamily="34" charset="0"/>
              </a:rPr>
              <a:t>κεφαλαιοποιητικά</a:t>
            </a:r>
            <a:r>
              <a:rPr lang="el-GR" altLang="en-US" sz="2200" kern="1200" dirty="0">
                <a:solidFill>
                  <a:schemeClr val="tx1"/>
                </a:solidFill>
                <a:sym typeface="Arial" panose="020B0604020202020204" pitchFamily="34" charset="0"/>
              </a:rPr>
              <a:t> συνταξιοδοτικά προγράμματα υπερβαίνει το 80% </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Επομένως η Ελλάδα προχωρά με καθυστέρηση στον δρόμο που έχουν ακολουθήσει ήδη πολλές ανεπτυγμένες χώρες προκειμένου να αντιμετωπίσουν τις παρενέργειες της γήρανσης του πληθυσμού τους</a:t>
            </a: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id="{647366D2-45DE-405C-9209-8AF44CA46306}"/>
              </a:ext>
            </a:extLst>
          </p:cNvPr>
          <p:cNvSpPr>
            <a:spLocks noGrp="1"/>
          </p:cNvSpPr>
          <p:nvPr>
            <p:ph type="sldNum" sz="quarter" idx="2"/>
          </p:nvPr>
        </p:nvSpPr>
        <p:spPr/>
        <p:txBody>
          <a:bodyPr/>
          <a:lstStyle/>
          <a:p>
            <a:fld id="{86CB4B4D-7CA3-9044-876B-883B54F8677D}" type="slidenum">
              <a:rPr lang="el-GR" smtClean="0"/>
              <a:t>6</a:t>
            </a:fld>
            <a:endParaRPr lang="el-GR"/>
          </a:p>
        </p:txBody>
      </p:sp>
    </p:spTree>
    <p:extLst>
      <p:ext uri="{BB962C8B-B14F-4D97-AF65-F5344CB8AC3E}">
        <p14:creationId xmlns:p14="http://schemas.microsoft.com/office/powerpoint/2010/main" val="28401883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a:xfrm>
            <a:off x="4148871" y="572009"/>
            <a:ext cx="3895845" cy="612214"/>
          </a:xfrm>
        </p:spPr>
        <p:txBody>
          <a:bodyPr/>
          <a:lstStyle/>
          <a:p>
            <a:r>
              <a:rPr lang="el-GR" sz="3000" dirty="0"/>
              <a:t>Η διεθνής εμπειρία</a:t>
            </a:r>
          </a:p>
        </p:txBody>
      </p:sp>
      <p:pic>
        <p:nvPicPr>
          <p:cNvPr id="7" name="Picture 6">
            <a:extLst>
              <a:ext uri="{FF2B5EF4-FFF2-40B4-BE49-F238E27FC236}">
                <a16:creationId xmlns:a16="http://schemas.microsoft.com/office/drawing/2014/main" id="{7D2DB90C-84C5-4FFB-B17C-77A05CDEC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55" y="1184224"/>
            <a:ext cx="9812366" cy="531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αριθμού διαφάνειας 8">
            <a:extLst>
              <a:ext uri="{FF2B5EF4-FFF2-40B4-BE49-F238E27FC236}">
                <a16:creationId xmlns:a16="http://schemas.microsoft.com/office/drawing/2014/main" id="{81AD3529-C217-4D14-9507-3491C8D622A0}"/>
              </a:ext>
            </a:extLst>
          </p:cNvPr>
          <p:cNvSpPr>
            <a:spLocks noGrp="1"/>
          </p:cNvSpPr>
          <p:nvPr>
            <p:ph type="sldNum" sz="quarter" idx="2"/>
          </p:nvPr>
        </p:nvSpPr>
        <p:spPr/>
        <p:txBody>
          <a:bodyPr/>
          <a:lstStyle/>
          <a:p>
            <a:fld id="{86CB4B4D-7CA3-9044-876B-883B54F8677D}" type="slidenum">
              <a:rPr lang="el-GR" smtClean="0"/>
              <a:t>7</a:t>
            </a:fld>
            <a:endParaRPr lang="el-GR"/>
          </a:p>
        </p:txBody>
      </p:sp>
    </p:spTree>
    <p:extLst>
      <p:ext uri="{BB962C8B-B14F-4D97-AF65-F5344CB8AC3E}">
        <p14:creationId xmlns:p14="http://schemas.microsoft.com/office/powerpoint/2010/main" val="18688026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a:xfrm>
            <a:off x="4148871" y="572009"/>
            <a:ext cx="3895845" cy="612214"/>
          </a:xfrm>
        </p:spPr>
        <p:txBody>
          <a:bodyPr/>
          <a:lstStyle/>
          <a:p>
            <a:r>
              <a:rPr lang="el-GR" sz="3000" dirty="0"/>
              <a:t>Η διεθνής εμπειρία</a:t>
            </a:r>
          </a:p>
        </p:txBody>
      </p:sp>
      <p:sp>
        <p:nvSpPr>
          <p:cNvPr id="9" name="Θέση αριθμού διαφάνειας 8">
            <a:extLst>
              <a:ext uri="{FF2B5EF4-FFF2-40B4-BE49-F238E27FC236}">
                <a16:creationId xmlns:a16="http://schemas.microsoft.com/office/drawing/2014/main" id="{81AD3529-C217-4D14-9507-3491C8D622A0}"/>
              </a:ext>
            </a:extLst>
          </p:cNvPr>
          <p:cNvSpPr>
            <a:spLocks noGrp="1"/>
          </p:cNvSpPr>
          <p:nvPr>
            <p:ph type="sldNum" sz="quarter" idx="2"/>
          </p:nvPr>
        </p:nvSpPr>
        <p:spPr/>
        <p:txBody>
          <a:bodyPr/>
          <a:lstStyle/>
          <a:p>
            <a:fld id="{86CB4B4D-7CA3-9044-876B-883B54F8677D}" type="slidenum">
              <a:rPr lang="el-GR" smtClean="0"/>
              <a:t>8</a:t>
            </a:fld>
            <a:endParaRPr lang="el-GR"/>
          </a:p>
        </p:txBody>
      </p:sp>
      <p:pic>
        <p:nvPicPr>
          <p:cNvPr id="5" name="Picture 12">
            <a:extLst>
              <a:ext uri="{FF2B5EF4-FFF2-40B4-BE49-F238E27FC236}">
                <a16:creationId xmlns:a16="http://schemas.microsoft.com/office/drawing/2014/main" id="{210662BB-83C1-4B44-A402-9A917E27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284" y="1376038"/>
            <a:ext cx="8744504" cy="469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467E32A2-9038-438C-B678-B171DB81B4AB}"/>
              </a:ext>
            </a:extLst>
          </p:cNvPr>
          <p:cNvSpPr txBox="1">
            <a:spLocks/>
          </p:cNvSpPr>
          <p:nvPr/>
        </p:nvSpPr>
        <p:spPr>
          <a:xfrm>
            <a:off x="1665441" y="1376038"/>
            <a:ext cx="8313060" cy="318818"/>
          </a:xfrm>
          <a:prstGeom prst="rect">
            <a:avLst/>
          </a:prstGeom>
          <a:solidFill>
            <a:schemeClr val="bg1"/>
          </a:solidFill>
        </p:spPr>
        <p:txBody>
          <a:bodyPr/>
          <a:lst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0" indent="0" algn="ctr" hangingPunct="1">
              <a:buNone/>
            </a:pPr>
            <a:r>
              <a:rPr lang="el-GR" sz="1400" b="1" dirty="0"/>
              <a:t>Περιουσιακά στοιχεία </a:t>
            </a:r>
            <a:r>
              <a:rPr lang="el-GR" sz="1400" b="1" dirty="0" err="1"/>
              <a:t>κεφαλαιοποιητικών</a:t>
            </a:r>
            <a:r>
              <a:rPr lang="el-GR" sz="1400" b="1" dirty="0"/>
              <a:t> συνταξιοδοτικών ταμείων ως % ΑΕΠ</a:t>
            </a:r>
            <a:endParaRPr lang="en-US" sz="1400" b="1" dirty="0"/>
          </a:p>
        </p:txBody>
      </p:sp>
      <p:sp>
        <p:nvSpPr>
          <p:cNvPr id="8" name="Content Placeholder 2">
            <a:extLst>
              <a:ext uri="{FF2B5EF4-FFF2-40B4-BE49-F238E27FC236}">
                <a16:creationId xmlns:a16="http://schemas.microsoft.com/office/drawing/2014/main" id="{5184445B-B656-4078-A207-525BE06967DF}"/>
              </a:ext>
            </a:extLst>
          </p:cNvPr>
          <p:cNvSpPr txBox="1">
            <a:spLocks/>
          </p:cNvSpPr>
          <p:nvPr/>
        </p:nvSpPr>
        <p:spPr bwMode="auto">
          <a:xfrm flipH="1">
            <a:off x="5672830" y="1886671"/>
            <a:ext cx="1526959"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
        <p:nvSpPr>
          <p:cNvPr id="10" name="Content Placeholder 2">
            <a:extLst>
              <a:ext uri="{FF2B5EF4-FFF2-40B4-BE49-F238E27FC236}">
                <a16:creationId xmlns:a16="http://schemas.microsoft.com/office/drawing/2014/main" id="{467AEDF4-28DD-40B7-A8D5-4DA8EF75CC5C}"/>
              </a:ext>
            </a:extLst>
          </p:cNvPr>
          <p:cNvSpPr txBox="1">
            <a:spLocks/>
          </p:cNvSpPr>
          <p:nvPr/>
        </p:nvSpPr>
        <p:spPr bwMode="auto">
          <a:xfrm flipH="1">
            <a:off x="7982502" y="1881703"/>
            <a:ext cx="1703035"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
        <p:nvSpPr>
          <p:cNvPr id="11" name="Content Placeholder 2">
            <a:extLst>
              <a:ext uri="{FF2B5EF4-FFF2-40B4-BE49-F238E27FC236}">
                <a16:creationId xmlns:a16="http://schemas.microsoft.com/office/drawing/2014/main" id="{1B3BD163-F85C-45EA-A2C2-792113BE6000}"/>
              </a:ext>
            </a:extLst>
          </p:cNvPr>
          <p:cNvSpPr txBox="1">
            <a:spLocks/>
          </p:cNvSpPr>
          <p:nvPr/>
        </p:nvSpPr>
        <p:spPr bwMode="auto">
          <a:xfrm flipH="1">
            <a:off x="1057921" y="5806717"/>
            <a:ext cx="1623134"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Tree>
    <p:extLst>
      <p:ext uri="{BB962C8B-B14F-4D97-AF65-F5344CB8AC3E}">
        <p14:creationId xmlns:p14="http://schemas.microsoft.com/office/powerpoint/2010/main" val="260866842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a:xfrm>
            <a:off x="2819400" y="572009"/>
            <a:ext cx="6562725" cy="612214"/>
          </a:xfrm>
        </p:spPr>
        <p:txBody>
          <a:bodyPr/>
          <a:lstStyle/>
          <a:p>
            <a:pPr algn="ctr"/>
            <a:r>
              <a:rPr lang="el-GR" sz="3000" dirty="0"/>
              <a:t>Η διεθνής εμπειρία</a:t>
            </a:r>
          </a:p>
        </p:txBody>
      </p:sp>
      <p:sp>
        <p:nvSpPr>
          <p:cNvPr id="9" name="Θέση αριθμού διαφάνειας 8">
            <a:extLst>
              <a:ext uri="{FF2B5EF4-FFF2-40B4-BE49-F238E27FC236}">
                <a16:creationId xmlns:a16="http://schemas.microsoft.com/office/drawing/2014/main" id="{81AD3529-C217-4D14-9507-3491C8D622A0}"/>
              </a:ext>
            </a:extLst>
          </p:cNvPr>
          <p:cNvSpPr>
            <a:spLocks noGrp="1"/>
          </p:cNvSpPr>
          <p:nvPr>
            <p:ph type="sldNum" sz="quarter" idx="2"/>
          </p:nvPr>
        </p:nvSpPr>
        <p:spPr/>
        <p:txBody>
          <a:bodyPr/>
          <a:lstStyle/>
          <a:p>
            <a:fld id="{86CB4B4D-7CA3-9044-876B-883B54F8677D}" type="slidenum">
              <a:rPr lang="el-GR" smtClean="0"/>
              <a:t>9</a:t>
            </a:fld>
            <a:endParaRPr lang="el-GR"/>
          </a:p>
        </p:txBody>
      </p:sp>
      <p:sp>
        <p:nvSpPr>
          <p:cNvPr id="5" name="Google Shape;455;p49">
            <a:extLst>
              <a:ext uri="{FF2B5EF4-FFF2-40B4-BE49-F238E27FC236}">
                <a16:creationId xmlns:a16="http://schemas.microsoft.com/office/drawing/2014/main" id="{9EF4F011-E06B-471C-A8B2-5F823C7A0D3D}"/>
              </a:ext>
            </a:extLst>
          </p:cNvPr>
          <p:cNvSpPr txBox="1">
            <a:spLocks noChangeArrowheads="1"/>
          </p:cNvSpPr>
          <p:nvPr/>
        </p:nvSpPr>
        <p:spPr bwMode="auto">
          <a:xfrm>
            <a:off x="998881" y="1353313"/>
            <a:ext cx="10631488" cy="493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38175"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rgbClr val="4F81BD"/>
              </a:buClr>
              <a:buSzPts val="2100"/>
            </a:pPr>
            <a:endParaRPr lang="el-GR" altLang="en-US" sz="2000" noProof="1">
              <a:latin typeface="Calibri" panose="020F0502020204030204" pitchFamily="34" charset="0"/>
              <a:cs typeface="Calibri" panose="020F0502020204030204" pitchFamily="34" charset="0"/>
            </a:endParaRPr>
          </a:p>
          <a:p>
            <a:pPr marL="0" indent="0" eaLnBrk="1" hangingPunct="1">
              <a:buClr>
                <a:srgbClr val="4F81BD"/>
              </a:buClr>
              <a:buSzPts val="2100"/>
            </a:pPr>
            <a:r>
              <a:rPr lang="el-GR" altLang="en-US" sz="2000" noProof="1">
                <a:latin typeface="Calibri" panose="020F0502020204030204" pitchFamily="34" charset="0"/>
                <a:cs typeface="Calibri" panose="020F0502020204030204" pitchFamily="34" charset="0"/>
              </a:rPr>
              <a:t>Διαχρονικές αποδόσεις σε χώρες του ΟΟΣΑ και τη Σουηδία</a:t>
            </a:r>
            <a:endParaRPr lang="el-GR" altLang="en-US" sz="2000" b="1" noProof="1">
              <a:latin typeface="Calibri" panose="020F0502020204030204" pitchFamily="34" charset="0"/>
              <a:cs typeface="Calibri" panose="020F0502020204030204" pitchFamily="34" charset="0"/>
            </a:endParaRPr>
          </a:p>
          <a:p>
            <a:pPr marL="0" indent="0" eaLnBrk="1" hangingPunct="1">
              <a:buClr>
                <a:srgbClr val="4F81BD"/>
              </a:buClr>
              <a:buSzPts val="2100"/>
            </a:pPr>
            <a:endParaRPr lang="el-GR" altLang="en-US" sz="2000" b="1" noProof="1">
              <a:latin typeface="Calibri" panose="020F0502020204030204" pitchFamily="34" charset="0"/>
              <a:cs typeface="Calibri" panose="020F0502020204030204" pitchFamily="34" charset="0"/>
            </a:endParaRPr>
          </a:p>
          <a:p>
            <a:pPr marL="0" indent="0" eaLnBrk="1" hangingPunct="1">
              <a:buClr>
                <a:srgbClr val="4F81BD"/>
              </a:buClr>
              <a:buSzPts val="2100"/>
            </a:pPr>
            <a:r>
              <a:rPr lang="el-GR" altLang="en-US" sz="2000" b="1" noProof="1">
                <a:latin typeface="Calibri" panose="020F0502020204030204" pitchFamily="34" charset="0"/>
                <a:cs typeface="Calibri" panose="020F0502020204030204" pitchFamily="34" charset="0"/>
              </a:rPr>
              <a:t>	1. Χώρες ΟΟΣΑ						</a:t>
            </a:r>
            <a:r>
              <a:rPr lang="en-US" altLang="en-US" sz="2000" b="1" noProof="1">
                <a:latin typeface="Calibri" panose="020F0502020204030204" pitchFamily="34" charset="0"/>
                <a:cs typeface="Calibri" panose="020F0502020204030204" pitchFamily="34" charset="0"/>
              </a:rPr>
              <a:t>                                 </a:t>
            </a:r>
            <a:r>
              <a:rPr lang="el-GR" altLang="en-US" sz="2000" b="1" noProof="1">
                <a:latin typeface="Calibri" panose="020F0502020204030204" pitchFamily="34" charset="0"/>
                <a:cs typeface="Calibri" panose="020F0502020204030204" pitchFamily="34" charset="0"/>
              </a:rPr>
              <a:t>2. Σουηδία 		</a:t>
            </a:r>
            <a:r>
              <a:rPr lang="el-GR" altLang="en-US" sz="1800" b="1" noProof="1">
                <a:latin typeface="Book Antiqua" panose="02040602050305030304" pitchFamily="18" charset="0"/>
              </a:rPr>
              <a:t>		</a:t>
            </a:r>
          </a:p>
        </p:txBody>
      </p:sp>
      <p:pic>
        <p:nvPicPr>
          <p:cNvPr id="6" name="Picture 5">
            <a:extLst>
              <a:ext uri="{FF2B5EF4-FFF2-40B4-BE49-F238E27FC236}">
                <a16:creationId xmlns:a16="http://schemas.microsoft.com/office/drawing/2014/main" id="{2D7DE924-7365-4D8F-B33C-0F6A5C2B80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8949" y="2843785"/>
            <a:ext cx="5197133" cy="36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7EEBE4F-0530-4A60-9D7C-A91E4DC101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844" y="2843785"/>
            <a:ext cx="2827665" cy="36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B2AE2835-3083-4BF2-9B99-6450E23A7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1359" y="2843785"/>
            <a:ext cx="2828000" cy="36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403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1614</Words>
  <Application>Microsoft Office PowerPoint</Application>
  <PresentationFormat>Προσαρμογή</PresentationFormat>
  <Paragraphs>135</Paragraphs>
  <Slides>27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Arial</vt:lpstr>
      <vt:lpstr>Book Antiqua</vt:lpstr>
      <vt:lpstr>Calibri</vt:lpstr>
      <vt:lpstr>Helvetica Light</vt:lpstr>
      <vt:lpstr>Helvetica Neue</vt:lpstr>
      <vt:lpstr>Roboto</vt:lpstr>
      <vt:lpstr>Roboto Medium</vt:lpstr>
      <vt:lpstr>White</vt:lpstr>
      <vt:lpstr>Ασφαλιστική Μεταρρύθμιση για τη Νέα Γενιά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user1-Ypourgos</cp:lastModifiedBy>
  <cp:revision>111</cp:revision>
  <dcterms:modified xsi:type="dcterms:W3CDTF">2021-06-24T07:31:20Z</dcterms:modified>
</cp:coreProperties>
</file>