
<file path=[Content_Types].xml><?xml version="1.0" encoding="utf-8"?>
<Types xmlns="http://schemas.openxmlformats.org/package/2006/content-types">
  <Default ContentType="image/svg+xml" Extension="svg"/>
  <Default ContentType="application/vnd.openxmlformats-officedocument.oleObject" Extension="bin"/>
  <Default ContentType="application/xml" Extension="xml"/>
  <Default ContentType="image/png" Extension="png"/>
  <Default ContentType="application/vnd.openxmlformats-package.relationships+xml" Extension="rels"/>
  <Default ContentType="image/x-emf" Extension="emf"/>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Override ContentType="application/vnd.openxmlformats-officedocument.presentationml.tags+xml" PartName="/ppt/tags/tag8.xml"/>
  <Override ContentType="application/vnd.openxmlformats-officedocument.presentationml.tags+xml" PartName="/ppt/tags/tag2.xml"/>
  <Override ContentType="application/vnd.openxmlformats-officedocument.presentationml.tags+xml" PartName="/ppt/tags/tag9.xml"/>
  <Override ContentType="application/vnd.openxmlformats-officedocument.presentationml.tags+xml" PartName="/ppt/tags/tag7.xml"/>
  <Override ContentType="application/vnd.openxmlformats-officedocument.presentationml.tags+xml" PartName="/ppt/tags/tag3.xml"/>
  <Override ContentType="application/vnd.openxmlformats-officedocument.presentationml.tags+xml" PartName="/ppt/tags/tag6.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Lst>
  <p:sldSz cy="6858000" cx="12192000"/>
  <p:notesSz cx="6797675" cy="99266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321">
          <p15:clr>
            <a:srgbClr val="A4A3A4"/>
          </p15:clr>
        </p15:guide>
        <p15:guide id="3" orient="horz" pos="1191">
          <p15:clr>
            <a:srgbClr val="9AA0A6"/>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3321"/>
        <p:guide pos="1191"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5659" cy="498056"/>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pitchFamily="34" charset="0"/>
                <a:ea typeface="Calibri" pitchFamily="34" charset="0"/>
                <a:cs typeface="Calibri" pitchFamily="34" charset="0"/>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l-GR" dirty="0"/>
          </a:p>
        </p:txBody>
      </p:sp>
      <p:sp>
        <p:nvSpPr>
          <p:cNvPr id="4" name="Google Shape;4;n"/>
          <p:cNvSpPr txBox="1">
            <a:spLocks noGrp="1"/>
          </p:cNvSpPr>
          <p:nvPr>
            <p:ph type="dt" idx="10"/>
          </p:nvPr>
        </p:nvSpPr>
        <p:spPr>
          <a:xfrm>
            <a:off x="3850443" y="0"/>
            <a:ext cx="2945659" cy="498056"/>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pitchFamily="34" charset="0"/>
                <a:ea typeface="Calibri" pitchFamily="34" charset="0"/>
                <a:cs typeface="Calibri" pitchFamily="34" charset="0"/>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l-GR" dirty="0"/>
          </a:p>
        </p:txBody>
      </p:sp>
      <p:sp>
        <p:nvSpPr>
          <p:cNvPr id="5" name="Google Shape;5;n"/>
          <p:cNvSpPr>
            <a:spLocks noGrp="1" noRot="1" noChangeAspect="1"/>
          </p:cNvSpPr>
          <p:nvPr>
            <p:ph type="sldImg" idx="3"/>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777194"/>
            <a:ext cx="5438140" cy="3908614"/>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dirty="0"/>
          </a:p>
        </p:txBody>
      </p:sp>
      <p:sp>
        <p:nvSpPr>
          <p:cNvPr id="7" name="Google Shape;7;n"/>
          <p:cNvSpPr txBox="1">
            <a:spLocks noGrp="1"/>
          </p:cNvSpPr>
          <p:nvPr>
            <p:ph type="ftr" idx="11"/>
          </p:nvPr>
        </p:nvSpPr>
        <p:spPr>
          <a:xfrm>
            <a:off x="0" y="9428584"/>
            <a:ext cx="2945659" cy="498055"/>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pitchFamily="34" charset="0"/>
                <a:ea typeface="Calibri" pitchFamily="34" charset="0"/>
                <a:cs typeface="Calibri" pitchFamily="34" charset="0"/>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l-GR" dirty="0"/>
          </a:p>
        </p:txBody>
      </p:sp>
      <p:sp>
        <p:nvSpPr>
          <p:cNvPr id="8" name="Google Shape;8;n"/>
          <p:cNvSpPr txBox="1">
            <a:spLocks noGrp="1"/>
          </p:cNvSpPr>
          <p:nvPr>
            <p:ph type="sldNum" idx="12"/>
          </p:nvPr>
        </p:nvSpPr>
        <p:spPr>
          <a:xfrm>
            <a:off x="3850443" y="9428584"/>
            <a:ext cx="2945659" cy="498055"/>
          </a:xfrm>
          <a:prstGeom prst="rect">
            <a:avLst/>
          </a:prstGeom>
          <a:noFill/>
          <a:ln>
            <a:noFill/>
          </a:ln>
        </p:spPr>
        <p:txBody>
          <a:bodyPr spcFirstLastPara="1" wrap="square" lIns="91425" tIns="45700" rIns="91425" bIns="45700" anchor="b" anchorCtr="0">
            <a:noAutofit/>
          </a:bodyPr>
          <a:lstStyle>
            <a:lvl1pPr>
              <a:defRPr>
                <a:latin typeface="Calibri" pitchFamily="34" charset="0"/>
                <a:cs typeface="Calibri" pitchFamily="34" charset="0"/>
              </a:defRPr>
            </a:lvl1pPr>
          </a:lstStyle>
          <a:p>
            <a:pPr algn="r"/>
            <a:fld id="{00000000-1234-1234-1234-123412341234}" type="slidenum">
              <a:rPr lang="el-GR" sz="1200" smtClean="0">
                <a:solidFill>
                  <a:schemeClr val="dk1"/>
                </a:solidFill>
                <a:ea typeface="Calibri"/>
                <a:sym typeface="Calibri"/>
              </a:rPr>
              <a:pPr algn="r"/>
              <a:t>‹#›</a:t>
            </a:fld>
            <a:endParaRPr lang="el-GR" sz="1200" dirty="0">
              <a:solidFill>
                <a:schemeClr val="dk1"/>
              </a:solidFill>
              <a:ea typeface="Calibri"/>
              <a:sym typeface="Calibri"/>
            </a:endParaRPr>
          </a:p>
        </p:txBody>
      </p:sp>
    </p:spTree>
    <p:extLst>
      <p:ext uri="{BB962C8B-B14F-4D97-AF65-F5344CB8AC3E}">
        <p14:creationId xmlns:p14="http://schemas.microsoft.com/office/powerpoint/2010/main" val="343118766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Calibri" pitchFamily="34" charset="0"/>
        <a:ea typeface="Calibri" pitchFamily="34" charset="0"/>
        <a:cs typeface="Calibri"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1: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Calibri" pitchFamily="34" charset="0"/>
              <a:cs typeface="Calibri" pitchFamily="34" charset="0"/>
            </a:endParaRPr>
          </a:p>
        </p:txBody>
      </p:sp>
      <p:sp>
        <p:nvSpPr>
          <p:cNvPr id="239" name="Google Shape;239;p1: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04312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2: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Calibri" pitchFamily="34" charset="0"/>
              <a:cs typeface="Calibri" pitchFamily="34" charset="0"/>
            </a:endParaRPr>
          </a:p>
        </p:txBody>
      </p:sp>
      <p:sp>
        <p:nvSpPr>
          <p:cNvPr id="247" name="Google Shape;247;p2: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03548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6"/>
        <p:cNvGrpSpPr/>
        <p:nvPr/>
      </p:nvGrpSpPr>
      <p:grpSpPr>
        <a:xfrm>
          <a:off x="0" y="0"/>
          <a:ext cx="0" cy="0"/>
          <a:chOff x="0" y="0"/>
          <a:chExt cx="0" cy="0"/>
        </a:xfrm>
      </p:grpSpPr>
      <p:sp>
        <p:nvSpPr>
          <p:cNvPr id="1067" name="Google Shape;1067;p60: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Calibri" pitchFamily="34" charset="0"/>
              <a:cs typeface="Calibri" pitchFamily="34" charset="0"/>
            </a:endParaRPr>
          </a:p>
        </p:txBody>
      </p:sp>
      <p:sp>
        <p:nvSpPr>
          <p:cNvPr id="1068" name="Google Shape;1068;p60: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8005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6"/>
        <p:cNvGrpSpPr/>
        <p:nvPr/>
      </p:nvGrpSpPr>
      <p:grpSpPr>
        <a:xfrm>
          <a:off x="0" y="0"/>
          <a:ext cx="0" cy="0"/>
          <a:chOff x="0" y="0"/>
          <a:chExt cx="0" cy="0"/>
        </a:xfrm>
      </p:grpSpPr>
      <p:sp>
        <p:nvSpPr>
          <p:cNvPr id="1067" name="Google Shape;1067;p60: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Calibri" pitchFamily="34" charset="0"/>
              <a:cs typeface="Calibri" pitchFamily="34" charset="0"/>
            </a:endParaRPr>
          </a:p>
        </p:txBody>
      </p:sp>
      <p:sp>
        <p:nvSpPr>
          <p:cNvPr id="1068" name="Google Shape;1068;p60: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48005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6"/>
        <p:cNvGrpSpPr/>
        <p:nvPr/>
      </p:nvGrpSpPr>
      <p:grpSpPr>
        <a:xfrm>
          <a:off x="0" y="0"/>
          <a:ext cx="0" cy="0"/>
          <a:chOff x="0" y="0"/>
          <a:chExt cx="0" cy="0"/>
        </a:xfrm>
      </p:grpSpPr>
      <p:sp>
        <p:nvSpPr>
          <p:cNvPr id="1067" name="Google Shape;1067;p60: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Calibri" pitchFamily="34" charset="0"/>
              <a:cs typeface="Calibri" pitchFamily="34" charset="0"/>
            </a:endParaRPr>
          </a:p>
        </p:txBody>
      </p:sp>
      <p:sp>
        <p:nvSpPr>
          <p:cNvPr id="1068" name="Google Shape;1068;p60: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51381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6"/>
        <p:cNvGrpSpPr/>
        <p:nvPr/>
      </p:nvGrpSpPr>
      <p:grpSpPr>
        <a:xfrm>
          <a:off x="0" y="0"/>
          <a:ext cx="0" cy="0"/>
          <a:chOff x="0" y="0"/>
          <a:chExt cx="0" cy="0"/>
        </a:xfrm>
      </p:grpSpPr>
      <p:sp>
        <p:nvSpPr>
          <p:cNvPr id="1067" name="Google Shape;1067;p60: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Calibri" pitchFamily="34" charset="0"/>
              <a:cs typeface="Calibri" pitchFamily="34" charset="0"/>
            </a:endParaRPr>
          </a:p>
        </p:txBody>
      </p:sp>
      <p:sp>
        <p:nvSpPr>
          <p:cNvPr id="1068" name="Google Shape;1068;p60: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1496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6"/>
        <p:cNvGrpSpPr/>
        <p:nvPr/>
      </p:nvGrpSpPr>
      <p:grpSpPr>
        <a:xfrm>
          <a:off x="0" y="0"/>
          <a:ext cx="0" cy="0"/>
          <a:chOff x="0" y="0"/>
          <a:chExt cx="0" cy="0"/>
        </a:xfrm>
      </p:grpSpPr>
      <p:sp>
        <p:nvSpPr>
          <p:cNvPr id="1067" name="Google Shape;1067;p60:notes"/>
          <p:cNvSpPr txBox="1">
            <a:spLocks noGrp="1"/>
          </p:cNvSpPr>
          <p:nvPr>
            <p:ph type="body" idx="1"/>
          </p:nvPr>
        </p:nvSpPr>
        <p:spPr>
          <a:xfrm>
            <a:off x="679768" y="4777194"/>
            <a:ext cx="5438140" cy="3908614"/>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latin typeface="Calibri" pitchFamily="34" charset="0"/>
              <a:cs typeface="Calibri" pitchFamily="34" charset="0"/>
            </a:endParaRPr>
          </a:p>
        </p:txBody>
      </p:sp>
      <p:sp>
        <p:nvSpPr>
          <p:cNvPr id="1068" name="Google Shape;1068;p60: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70958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9"/>
          <p:cNvSpPr txBox="1">
            <a:spLocks noGrp="1"/>
          </p:cNvSpPr>
          <p:nvPr>
            <p:ph type="ctrTitle"/>
          </p:nvPr>
        </p:nvSpPr>
        <p:spPr>
          <a:xfrm>
            <a:off x="3952875" y="238125"/>
            <a:ext cx="8096250" cy="2101850"/>
          </a:xfrm>
          <a:prstGeom prst="rect">
            <a:avLst/>
          </a:prstGeom>
          <a:noFill/>
          <a:ln>
            <a:noFill/>
          </a:ln>
        </p:spPr>
        <p:txBody>
          <a:bodyPr spcFirstLastPara="1" wrap="square" lIns="91425" tIns="45700" rIns="91425" bIns="45700" anchor="ctr" anchorCtr="0">
            <a:normAutofit/>
          </a:bodyPr>
          <a:lstStyle>
            <a:lvl1pPr lvl="0" algn="r">
              <a:lnSpc>
                <a:spcPct val="90000"/>
              </a:lnSpc>
              <a:spcBef>
                <a:spcPts val="0"/>
              </a:spcBef>
              <a:spcAft>
                <a:spcPts val="0"/>
              </a:spcAft>
              <a:buClr>
                <a:srgbClr val="1E4E79"/>
              </a:buClr>
              <a:buSzPts val="6000"/>
              <a:buFont typeface="Arial"/>
              <a:buNone/>
              <a:defRPr sz="6000">
                <a:latin typeface="Calibri" pitchFamily="34" charset="0"/>
                <a:cs typeface="Calibri"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19" name="Google Shape;19;p119"/>
          <p:cNvSpPr txBox="1">
            <a:spLocks noGrp="1"/>
          </p:cNvSpPr>
          <p:nvPr>
            <p:ph type="subTitle" idx="1"/>
          </p:nvPr>
        </p:nvSpPr>
        <p:spPr>
          <a:xfrm>
            <a:off x="6057900" y="2601119"/>
            <a:ext cx="6000750" cy="1655762"/>
          </a:xfrm>
          <a:prstGeom prst="rect">
            <a:avLst/>
          </a:prstGeom>
          <a:noFill/>
          <a:ln>
            <a:noFill/>
          </a:ln>
        </p:spPr>
        <p:txBody>
          <a:bodyPr spcFirstLastPara="1" wrap="square" lIns="91425" tIns="45700" rIns="91425" bIns="45700" anchor="t" anchorCtr="0">
            <a:normAutofit/>
          </a:bodyPr>
          <a:lstStyle>
            <a:lvl1pPr lvl="0" algn="r">
              <a:lnSpc>
                <a:spcPct val="90000"/>
              </a:lnSpc>
              <a:spcBef>
                <a:spcPts val="1000"/>
              </a:spcBef>
              <a:spcAft>
                <a:spcPts val="0"/>
              </a:spcAft>
              <a:buClr>
                <a:schemeClr val="dk1"/>
              </a:buClr>
              <a:buSzPts val="2400"/>
              <a:buNone/>
              <a:defRPr sz="2400">
                <a:latin typeface="Calibri" pitchFamily="34" charset="0"/>
                <a:cs typeface="Calibri" pitchFamily="34" charset="0"/>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dirty="0"/>
          </a:p>
        </p:txBody>
      </p:sp>
      <p:sp>
        <p:nvSpPr>
          <p:cNvPr id="20" name="Google Shape;20;p119"/>
          <p:cNvSpPr/>
          <p:nvPr/>
        </p:nvSpPr>
        <p:spPr>
          <a:xfrm>
            <a:off x="0" y="0"/>
            <a:ext cx="11068050" cy="6858000"/>
          </a:xfrm>
          <a:prstGeom prst="rtTriangle">
            <a:avLst/>
          </a:prstGeom>
          <a:solidFill>
            <a:srgbClr val="3462AB"/>
          </a:solidFill>
          <a:ln w="12700" cap="flat" cmpd="sng">
            <a:solidFill>
              <a:srgbClr val="1E4E7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pitchFamily="34" charset="0"/>
              <a:ea typeface="Calibri"/>
              <a:cs typeface="Calibri" pitchFamily="34" charset="0"/>
              <a:sym typeface="Calibri"/>
            </a:endParaRPr>
          </a:p>
        </p:txBody>
      </p:sp>
      <p:pic>
        <p:nvPicPr>
          <p:cNvPr id="21" name="Google Shape;21;p119" descr="Image result for ÎµÎ»Î»Î·Î½Î¹ÎºÎ· Î´Î·Î¼Î¿ÎºÏÎ±ÏÎ¹Î± logo"/>
          <p:cNvPicPr preferRelativeResize="0"/>
          <p:nvPr/>
        </p:nvPicPr>
        <p:blipFill rotWithShape="1">
          <a:blip r:embed="rId2">
            <a:alphaModFix/>
          </a:blip>
          <a:srcRect/>
          <a:stretch/>
        </p:blipFill>
        <p:spPr>
          <a:xfrm>
            <a:off x="1158746" y="4256881"/>
            <a:ext cx="1832104" cy="1795463"/>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9"/>
        <p:cNvGrpSpPr/>
        <p:nvPr/>
      </p:nvGrpSpPr>
      <p:grpSpPr>
        <a:xfrm>
          <a:off x="0" y="0"/>
          <a:ext cx="0" cy="0"/>
          <a:chOff x="0" y="0"/>
          <a:chExt cx="0" cy="0"/>
        </a:xfrm>
      </p:grpSpPr>
      <p:sp>
        <p:nvSpPr>
          <p:cNvPr id="80" name="Google Shape;80;p13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E4E79"/>
              </a:buClr>
              <a:buSzPts val="1800"/>
              <a:buNone/>
              <a:defRPr>
                <a:latin typeface="Calibri" pitchFamily="34" charset="0"/>
                <a:cs typeface="Calibri"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81" name="Google Shape;81;p13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atin typeface="Calibri" pitchFamily="34" charset="0"/>
                <a:cs typeface="Calibri"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82" name="Google Shape;82;p136"/>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l-GR" dirty="0"/>
          </a:p>
        </p:txBody>
      </p:sp>
      <p:sp>
        <p:nvSpPr>
          <p:cNvPr id="83" name="Google Shape;83;p136"/>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Strictly Confidential</a:t>
            </a:r>
            <a:endParaRPr lang="el-GR" dirty="0"/>
          </a:p>
        </p:txBody>
      </p:sp>
      <p:sp>
        <p:nvSpPr>
          <p:cNvPr id="84" name="Google Shape;84;p1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pitchFamily="34" charset="0"/>
                <a:cs typeface="Calibri" pitchFamily="34" charset="0"/>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
        <p:cNvGrpSpPr/>
        <p:nvPr/>
      </p:nvGrpSpPr>
      <p:grpSpPr>
        <a:xfrm>
          <a:off x="0" y="0"/>
          <a:ext cx="0" cy="0"/>
          <a:chOff x="0" y="0"/>
          <a:chExt cx="0" cy="0"/>
        </a:xfrm>
      </p:grpSpPr>
      <p:sp>
        <p:nvSpPr>
          <p:cNvPr id="23" name="Google Shape;23;p120"/>
          <p:cNvSpPr txBox="1">
            <a:spLocks noGrp="1"/>
          </p:cNvSpPr>
          <p:nvPr>
            <p:ph type="title"/>
          </p:nvPr>
        </p:nvSpPr>
        <p:spPr>
          <a:xfrm>
            <a:off x="838200" y="365125"/>
            <a:ext cx="10515600" cy="7397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E4E79"/>
              </a:buClr>
              <a:buSzPts val="1800"/>
              <a:buNone/>
              <a:defRPr>
                <a:latin typeface="Calibri" pitchFamily="34" charset="0"/>
                <a:cs typeface="Calibri"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24" name="Google Shape;24;p120"/>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l-GR" dirty="0"/>
          </a:p>
        </p:txBody>
      </p:sp>
      <p:sp>
        <p:nvSpPr>
          <p:cNvPr id="25" name="Google Shape;25;p120"/>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Strictly Confidential</a:t>
            </a:r>
            <a:endParaRPr lang="el-GR" dirty="0"/>
          </a:p>
        </p:txBody>
      </p:sp>
      <p:sp>
        <p:nvSpPr>
          <p:cNvPr id="26" name="Google Shape;26;p1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pitchFamily="34" charset="0"/>
                <a:cs typeface="Calibri" pitchFamily="34" charset="0"/>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1"/>
        <p:cNvGrpSpPr/>
        <p:nvPr/>
      </p:nvGrpSpPr>
      <p:grpSpPr>
        <a:xfrm>
          <a:off x="0" y="0"/>
          <a:ext cx="0" cy="0"/>
          <a:chOff x="0" y="0"/>
          <a:chExt cx="0" cy="0"/>
        </a:xfrm>
      </p:grpSpPr>
      <p:sp>
        <p:nvSpPr>
          <p:cNvPr id="32" name="Google Shape;32;p129"/>
          <p:cNvSpPr txBox="1">
            <a:spLocks noGrp="1"/>
          </p:cNvSpPr>
          <p:nvPr>
            <p:ph type="title"/>
          </p:nvPr>
        </p:nvSpPr>
        <p:spPr>
          <a:xfrm>
            <a:off x="838200" y="365125"/>
            <a:ext cx="10515600" cy="7397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E4E79"/>
              </a:buClr>
              <a:buSzPts val="1800"/>
              <a:buNone/>
              <a:defRPr>
                <a:latin typeface="Calibri" pitchFamily="34" charset="0"/>
                <a:cs typeface="Calibri"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33" name="Google Shape;33;p129"/>
          <p:cNvSpPr txBox="1">
            <a:spLocks noGrp="1"/>
          </p:cNvSpPr>
          <p:nvPr>
            <p:ph type="body" idx="1"/>
          </p:nvPr>
        </p:nvSpPr>
        <p:spPr>
          <a:xfrm>
            <a:off x="838200" y="146367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atin typeface="Calibri" pitchFamily="34" charset="0"/>
                <a:cs typeface="Calibri"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34" name="Google Shape;34;p129"/>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l-GR" dirty="0"/>
          </a:p>
        </p:txBody>
      </p:sp>
      <p:sp>
        <p:nvSpPr>
          <p:cNvPr id="35" name="Google Shape;35;p129"/>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Strictly Confidential</a:t>
            </a:r>
            <a:endParaRPr lang="el-GR" dirty="0"/>
          </a:p>
        </p:txBody>
      </p:sp>
      <p:sp>
        <p:nvSpPr>
          <p:cNvPr id="36" name="Google Shape;36;p1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pitchFamily="34" charset="0"/>
                <a:cs typeface="Calibri" pitchFamily="34" charset="0"/>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7"/>
        <p:cNvGrpSpPr/>
        <p:nvPr/>
      </p:nvGrpSpPr>
      <p:grpSpPr>
        <a:xfrm>
          <a:off x="0" y="0"/>
          <a:ext cx="0" cy="0"/>
          <a:chOff x="0" y="0"/>
          <a:chExt cx="0" cy="0"/>
        </a:xfrm>
      </p:grpSpPr>
      <p:sp>
        <p:nvSpPr>
          <p:cNvPr id="38" name="Google Shape;38;p13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1E4E79"/>
              </a:buClr>
              <a:buSzPts val="6000"/>
              <a:buFont typeface="Arial"/>
              <a:buNone/>
              <a:defRPr sz="6000">
                <a:latin typeface="Calibri" pitchFamily="34" charset="0"/>
                <a:cs typeface="Calibri"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39" name="Google Shape;39;p13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latin typeface="Calibri" pitchFamily="34" charset="0"/>
                <a:cs typeface="Calibri" pitchFamily="34" charset="0"/>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dirty="0"/>
          </a:p>
        </p:txBody>
      </p:sp>
      <p:sp>
        <p:nvSpPr>
          <p:cNvPr id="40" name="Google Shape;40;p130"/>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l-GR" dirty="0"/>
          </a:p>
        </p:txBody>
      </p:sp>
      <p:sp>
        <p:nvSpPr>
          <p:cNvPr id="41" name="Google Shape;41;p130"/>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Strictly Confidential</a:t>
            </a:r>
            <a:endParaRPr lang="el-GR" dirty="0"/>
          </a:p>
        </p:txBody>
      </p:sp>
      <p:sp>
        <p:nvSpPr>
          <p:cNvPr id="42" name="Google Shape;42;p1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pitchFamily="34" charset="0"/>
                <a:cs typeface="Calibri" pitchFamily="34" charset="0"/>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3"/>
        <p:cNvGrpSpPr/>
        <p:nvPr/>
      </p:nvGrpSpPr>
      <p:grpSpPr>
        <a:xfrm>
          <a:off x="0" y="0"/>
          <a:ext cx="0" cy="0"/>
          <a:chOff x="0" y="0"/>
          <a:chExt cx="0" cy="0"/>
        </a:xfrm>
      </p:grpSpPr>
      <p:sp>
        <p:nvSpPr>
          <p:cNvPr id="44" name="Google Shape;44;p131"/>
          <p:cNvSpPr txBox="1">
            <a:spLocks noGrp="1"/>
          </p:cNvSpPr>
          <p:nvPr>
            <p:ph type="title"/>
          </p:nvPr>
        </p:nvSpPr>
        <p:spPr>
          <a:xfrm>
            <a:off x="838200" y="365125"/>
            <a:ext cx="10515600" cy="7397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E4E79"/>
              </a:buClr>
              <a:buSzPts val="1800"/>
              <a:buNone/>
              <a:defRPr>
                <a:latin typeface="Calibri" pitchFamily="34" charset="0"/>
                <a:cs typeface="Calibri"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45" name="Google Shape;45;p13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atin typeface="Calibri" pitchFamily="34" charset="0"/>
                <a:cs typeface="Calibri"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46" name="Google Shape;46;p13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atin typeface="Calibri" pitchFamily="34" charset="0"/>
                <a:cs typeface="Calibri"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47" name="Google Shape;47;p131"/>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l-GR" dirty="0"/>
          </a:p>
        </p:txBody>
      </p:sp>
      <p:sp>
        <p:nvSpPr>
          <p:cNvPr id="48" name="Google Shape;48;p131"/>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Strictly Confidential</a:t>
            </a:r>
            <a:endParaRPr lang="el-GR" dirty="0"/>
          </a:p>
        </p:txBody>
      </p:sp>
      <p:sp>
        <p:nvSpPr>
          <p:cNvPr id="49" name="Google Shape;49;p1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pitchFamily="34" charset="0"/>
                <a:cs typeface="Calibri" pitchFamily="34" charset="0"/>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0"/>
        <p:cNvGrpSpPr/>
        <p:nvPr/>
      </p:nvGrpSpPr>
      <p:grpSpPr>
        <a:xfrm>
          <a:off x="0" y="0"/>
          <a:ext cx="0" cy="0"/>
          <a:chOff x="0" y="0"/>
          <a:chExt cx="0" cy="0"/>
        </a:xfrm>
      </p:grpSpPr>
      <p:sp>
        <p:nvSpPr>
          <p:cNvPr id="51" name="Google Shape;51;p13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E4E79"/>
              </a:buClr>
              <a:buSzPts val="1800"/>
              <a:buNone/>
              <a:defRPr>
                <a:latin typeface="Calibri" pitchFamily="34" charset="0"/>
                <a:cs typeface="Calibri"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52" name="Google Shape;52;p13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atin typeface="Calibri" pitchFamily="34" charset="0"/>
                <a:cs typeface="Calibri" pitchFamily="34" charset="0"/>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dirty="0"/>
          </a:p>
        </p:txBody>
      </p:sp>
      <p:sp>
        <p:nvSpPr>
          <p:cNvPr id="53" name="Google Shape;53;p13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atin typeface="Calibri" pitchFamily="34" charset="0"/>
                <a:cs typeface="Calibri"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54" name="Google Shape;54;p13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atin typeface="Calibri" pitchFamily="34" charset="0"/>
                <a:cs typeface="Calibri" pitchFamily="34" charset="0"/>
              </a:defRPr>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dirty="0"/>
          </a:p>
        </p:txBody>
      </p:sp>
      <p:sp>
        <p:nvSpPr>
          <p:cNvPr id="55" name="Google Shape;55;p13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atin typeface="Calibri" pitchFamily="34" charset="0"/>
                <a:cs typeface="Calibri"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56" name="Google Shape;56;p132"/>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l-GR" dirty="0"/>
          </a:p>
        </p:txBody>
      </p:sp>
      <p:sp>
        <p:nvSpPr>
          <p:cNvPr id="57" name="Google Shape;57;p132"/>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Strictly Confidential</a:t>
            </a:r>
            <a:endParaRPr lang="el-GR" dirty="0"/>
          </a:p>
        </p:txBody>
      </p:sp>
      <p:sp>
        <p:nvSpPr>
          <p:cNvPr id="58" name="Google Shape;58;p1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pitchFamily="34" charset="0"/>
                <a:cs typeface="Calibri" pitchFamily="34" charset="0"/>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9"/>
        <p:cNvGrpSpPr/>
        <p:nvPr/>
      </p:nvGrpSpPr>
      <p:grpSpPr>
        <a:xfrm>
          <a:off x="0" y="0"/>
          <a:ext cx="0" cy="0"/>
          <a:chOff x="0" y="0"/>
          <a:chExt cx="0" cy="0"/>
        </a:xfrm>
      </p:grpSpPr>
      <p:sp>
        <p:nvSpPr>
          <p:cNvPr id="60" name="Google Shape;60;p13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1E4E79"/>
              </a:buClr>
              <a:buSzPts val="3200"/>
              <a:buFont typeface="Arial"/>
              <a:buNone/>
              <a:defRPr sz="3200">
                <a:latin typeface="Calibri" pitchFamily="34" charset="0"/>
                <a:cs typeface="Calibri"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61" name="Google Shape;61;p13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atin typeface="Calibri" pitchFamily="34" charset="0"/>
                <a:cs typeface="Calibri" pitchFamily="34" charset="0"/>
              </a:defRPr>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dirty="0"/>
          </a:p>
        </p:txBody>
      </p:sp>
      <p:sp>
        <p:nvSpPr>
          <p:cNvPr id="62" name="Google Shape;62;p13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atin typeface="Calibri" pitchFamily="34" charset="0"/>
                <a:cs typeface="Calibri" pitchFamily="34" charset="0"/>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dirty="0"/>
          </a:p>
        </p:txBody>
      </p:sp>
      <p:sp>
        <p:nvSpPr>
          <p:cNvPr id="63" name="Google Shape;63;p133"/>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l-GR" dirty="0"/>
          </a:p>
        </p:txBody>
      </p:sp>
      <p:sp>
        <p:nvSpPr>
          <p:cNvPr id="64" name="Google Shape;64;p133"/>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Strictly Confidential</a:t>
            </a:r>
            <a:endParaRPr lang="el-GR" dirty="0"/>
          </a:p>
        </p:txBody>
      </p:sp>
      <p:sp>
        <p:nvSpPr>
          <p:cNvPr id="65" name="Google Shape;65;p1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pitchFamily="34" charset="0"/>
                <a:cs typeface="Calibri" pitchFamily="34" charset="0"/>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6"/>
        <p:cNvGrpSpPr/>
        <p:nvPr/>
      </p:nvGrpSpPr>
      <p:grpSpPr>
        <a:xfrm>
          <a:off x="0" y="0"/>
          <a:ext cx="0" cy="0"/>
          <a:chOff x="0" y="0"/>
          <a:chExt cx="0" cy="0"/>
        </a:xfrm>
      </p:grpSpPr>
      <p:sp>
        <p:nvSpPr>
          <p:cNvPr id="67" name="Google Shape;67;p13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1E4E79"/>
              </a:buClr>
              <a:buSzPts val="3200"/>
              <a:buFont typeface="Arial"/>
              <a:buNone/>
              <a:defRPr sz="3200">
                <a:latin typeface="Calibri" pitchFamily="34" charset="0"/>
                <a:cs typeface="Calibri"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68" name="Google Shape;68;p134"/>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pitchFamily="34" charset="0"/>
                <a:ea typeface="Calibri" pitchFamily="34" charset="0"/>
                <a:cs typeface="Calibri" pitchFamily="34" charset="0"/>
                <a:sym typeface="Aria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9" name="Google Shape;69;p13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atin typeface="Calibri" pitchFamily="34" charset="0"/>
                <a:cs typeface="Calibri" pitchFamily="34" charset="0"/>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dirty="0"/>
          </a:p>
        </p:txBody>
      </p:sp>
      <p:sp>
        <p:nvSpPr>
          <p:cNvPr id="70" name="Google Shape;70;p134"/>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l-GR" dirty="0"/>
          </a:p>
        </p:txBody>
      </p:sp>
      <p:sp>
        <p:nvSpPr>
          <p:cNvPr id="71" name="Google Shape;71;p134"/>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Strictly Confidential</a:t>
            </a:r>
            <a:endParaRPr lang="el-GR" dirty="0"/>
          </a:p>
        </p:txBody>
      </p:sp>
      <p:sp>
        <p:nvSpPr>
          <p:cNvPr id="72" name="Google Shape;72;p1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pitchFamily="34" charset="0"/>
                <a:cs typeface="Calibri" pitchFamily="34" charset="0"/>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3"/>
        <p:cNvGrpSpPr/>
        <p:nvPr/>
      </p:nvGrpSpPr>
      <p:grpSpPr>
        <a:xfrm>
          <a:off x="0" y="0"/>
          <a:ext cx="0" cy="0"/>
          <a:chOff x="0" y="0"/>
          <a:chExt cx="0" cy="0"/>
        </a:xfrm>
      </p:grpSpPr>
      <p:sp>
        <p:nvSpPr>
          <p:cNvPr id="74" name="Google Shape;74;p135"/>
          <p:cNvSpPr txBox="1">
            <a:spLocks noGrp="1"/>
          </p:cNvSpPr>
          <p:nvPr>
            <p:ph type="title"/>
          </p:nvPr>
        </p:nvSpPr>
        <p:spPr>
          <a:xfrm>
            <a:off x="838200" y="365125"/>
            <a:ext cx="10515600" cy="7397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1E4E79"/>
              </a:buClr>
              <a:buSzPts val="1800"/>
              <a:buNone/>
              <a:defRPr>
                <a:latin typeface="Calibri" pitchFamily="34" charset="0"/>
                <a:cs typeface="Calibri" pitchFamily="34"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75" name="Google Shape;75;p135"/>
          <p:cNvSpPr txBox="1">
            <a:spLocks noGrp="1"/>
          </p:cNvSpPr>
          <p:nvPr>
            <p:ph type="body" idx="1"/>
          </p:nvPr>
        </p:nvSpPr>
        <p:spPr>
          <a:xfrm rot="5400000">
            <a:off x="3920331" y="-161845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atin typeface="Calibri" pitchFamily="34" charset="0"/>
                <a:cs typeface="Calibri" pitchFamily="34" charset="0"/>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76" name="Google Shape;76;p135"/>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l-GR" dirty="0"/>
          </a:p>
        </p:txBody>
      </p:sp>
      <p:sp>
        <p:nvSpPr>
          <p:cNvPr id="77" name="Google Shape;77;p135"/>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atin typeface="Calibri" pitchFamily="34" charset="0"/>
                <a:cs typeface="Calibri" pitchFamily="34" charset="0"/>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Strictly Confidential</a:t>
            </a:r>
            <a:endParaRPr lang="el-GR" dirty="0"/>
          </a:p>
        </p:txBody>
      </p:sp>
      <p:sp>
        <p:nvSpPr>
          <p:cNvPr id="78" name="Google Shape;78;p1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atin typeface="Calibri" pitchFamily="34" charset="0"/>
                <a:cs typeface="Calibri" pitchFamily="34" charset="0"/>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fld id="{00000000-1234-1234-1234-123412341234}"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BB97B07A-7C4C-490D-A116-11763ABF0809}"/>
              </a:ext>
            </a:extLst>
          </p:cNvPr>
          <p:cNvGraphicFramePr>
            <a:graphicFrameLocks noChangeAspect="1"/>
          </p:cNvGraphicFramePr>
          <p:nvPr userDrawn="1">
            <p:custDataLst>
              <p:tags r:id="rId12"/>
            </p:custDataLst>
            <p:extLst>
              <p:ext uri="{D42A27DB-BD31-4B8C-83A1-F6EECF244321}">
                <p14:modId xmlns:p14="http://schemas.microsoft.com/office/powerpoint/2010/main" val="31148593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3" imgW="349" imgH="338" progId="TCLayout.ActiveDocument.1">
                  <p:embed/>
                </p:oleObj>
              </mc:Choice>
              <mc:Fallback>
                <p:oleObj name="think-cell Slide" r:id="rId13" imgW="349" imgH="338" progId="TCLayout.ActiveDocument.1">
                  <p:embed/>
                  <p:pic>
                    <p:nvPicPr>
                      <p:cNvPr id="2" name="Object 1" hidden="1">
                        <a:extLst>
                          <a:ext uri="{FF2B5EF4-FFF2-40B4-BE49-F238E27FC236}">
                            <a16:creationId xmlns:a16="http://schemas.microsoft.com/office/drawing/2014/main" id="{BB97B07A-7C4C-490D-A116-11763ABF0809}"/>
                          </a:ext>
                        </a:extLst>
                      </p:cNvPr>
                      <p:cNvPicPr/>
                      <p:nvPr/>
                    </p:nvPicPr>
                    <p:blipFill>
                      <a:blip r:embed="rId14"/>
                      <a:stretch>
                        <a:fillRect/>
                      </a:stretch>
                    </p:blipFill>
                    <p:spPr>
                      <a:xfrm>
                        <a:off x="1588" y="1588"/>
                        <a:ext cx="1588" cy="1588"/>
                      </a:xfrm>
                      <a:prstGeom prst="rect">
                        <a:avLst/>
                      </a:prstGeom>
                    </p:spPr>
                  </p:pic>
                </p:oleObj>
              </mc:Fallback>
            </mc:AlternateContent>
          </a:graphicData>
        </a:graphic>
      </p:graphicFrame>
      <p:sp>
        <p:nvSpPr>
          <p:cNvPr id="10" name="Google Shape;10;p118"/>
          <p:cNvSpPr/>
          <p:nvPr/>
        </p:nvSpPr>
        <p:spPr>
          <a:xfrm>
            <a:off x="0" y="4724400"/>
            <a:ext cx="2647950" cy="2133600"/>
          </a:xfrm>
          <a:prstGeom prst="rtTriangle">
            <a:avLst/>
          </a:prstGeom>
          <a:solidFill>
            <a:srgbClr val="3462AB"/>
          </a:solidFill>
          <a:ln w="12700" cap="flat" cmpd="sng">
            <a:solidFill>
              <a:srgbClr val="1E4E7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pitchFamily="34" charset="0"/>
              <a:ea typeface="Calibri"/>
              <a:cs typeface="Calibri" pitchFamily="34" charset="0"/>
              <a:sym typeface="Calibri"/>
            </a:endParaRPr>
          </a:p>
        </p:txBody>
      </p:sp>
      <p:sp>
        <p:nvSpPr>
          <p:cNvPr id="11" name="Google Shape;11;p118"/>
          <p:cNvSpPr txBox="1">
            <a:spLocks noGrp="1"/>
          </p:cNvSpPr>
          <p:nvPr>
            <p:ph type="title"/>
          </p:nvPr>
        </p:nvSpPr>
        <p:spPr>
          <a:xfrm>
            <a:off x="838200" y="365125"/>
            <a:ext cx="10515600" cy="739775"/>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1E4E79"/>
              </a:buClr>
              <a:buSzPts val="3200"/>
              <a:buFont typeface="Arial"/>
              <a:buNone/>
              <a:defRPr sz="3200" b="1" i="0" u="none" strike="noStrike" cap="none">
                <a:solidFill>
                  <a:srgbClr val="1E4E79"/>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dirty="0"/>
          </a:p>
        </p:txBody>
      </p:sp>
      <p:sp>
        <p:nvSpPr>
          <p:cNvPr id="12" name="Google Shape;12;p118"/>
          <p:cNvSpPr txBox="1">
            <a:spLocks noGrp="1"/>
          </p:cNvSpPr>
          <p:nvPr>
            <p:ph type="body" idx="1"/>
          </p:nvPr>
        </p:nvSpPr>
        <p:spPr>
          <a:xfrm>
            <a:off x="838200" y="1463675"/>
            <a:ext cx="10515600" cy="4351338"/>
          </a:xfrm>
          <a:prstGeom prst="rect">
            <a:avLst/>
          </a:prstGeom>
          <a:noFill/>
          <a:ln>
            <a:noFill/>
          </a:ln>
        </p:spPr>
        <p:txBody>
          <a:bodyPr spcFirstLastPara="1" wrap="square" lIns="91425" tIns="45700" rIns="91425" bIns="45700" anchor="t" anchorCtr="0">
            <a:normAutofit/>
          </a:bodyPr>
          <a:lstStyle>
            <a:lvl1pPr marL="457200" marR="0" lvl="0" indent="-298450" algn="l" rtl="0">
              <a:lnSpc>
                <a:spcPct val="90000"/>
              </a:lnSpc>
              <a:spcBef>
                <a:spcPts val="10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1pPr>
            <a:lvl2pPr marL="914400" marR="0" lvl="1" indent="-298450" algn="l" rtl="0">
              <a:lnSpc>
                <a:spcPct val="90000"/>
              </a:lnSpc>
              <a:spcBef>
                <a:spcPts val="5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2pPr>
            <a:lvl3pPr marL="1371600" marR="0" lvl="2" indent="-298450" algn="l" rtl="0">
              <a:lnSpc>
                <a:spcPct val="90000"/>
              </a:lnSpc>
              <a:spcBef>
                <a:spcPts val="5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3pPr>
            <a:lvl4pPr marL="1828800" marR="0" lvl="3" indent="-298450" algn="l" rtl="0">
              <a:lnSpc>
                <a:spcPct val="90000"/>
              </a:lnSpc>
              <a:spcBef>
                <a:spcPts val="5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4pPr>
            <a:lvl5pPr marL="2286000" marR="0" lvl="4" indent="-298450" algn="l" rtl="0">
              <a:lnSpc>
                <a:spcPct val="90000"/>
              </a:lnSpc>
              <a:spcBef>
                <a:spcPts val="500"/>
              </a:spcBef>
              <a:spcAft>
                <a:spcPts val="0"/>
              </a:spcAft>
              <a:buClr>
                <a:schemeClr val="dk1"/>
              </a:buClr>
              <a:buSzPts val="1100"/>
              <a:buFont typeface="Arial"/>
              <a:buChar char="•"/>
              <a:defRPr sz="11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18"/>
          <p:cNvSpPr txBox="1">
            <a:spLocks noGrp="1"/>
          </p:cNvSpPr>
          <p:nvPr>
            <p:ph type="dt" idx="10"/>
          </p:nvPr>
        </p:nvSpPr>
        <p:spPr>
          <a:xfrm>
            <a:off x="2790825" y="63690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1E4E79"/>
                </a:solidFill>
                <a:latin typeface="Calibri" pitchFamily="34" charset="0"/>
                <a:ea typeface="Calibri" pitchFamily="34" charset="0"/>
                <a:cs typeface="Calibri" pitchFamily="34" charset="0"/>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l-GR" dirty="0"/>
          </a:p>
        </p:txBody>
      </p:sp>
      <p:sp>
        <p:nvSpPr>
          <p:cNvPr id="14" name="Google Shape;14;p118"/>
          <p:cNvSpPr txBox="1">
            <a:spLocks noGrp="1"/>
          </p:cNvSpPr>
          <p:nvPr>
            <p:ph type="ftr" idx="11"/>
          </p:nvPr>
        </p:nvSpPr>
        <p:spPr>
          <a:xfrm>
            <a:off x="5953124" y="6356350"/>
            <a:ext cx="2200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1E4E79"/>
                </a:solidFill>
                <a:latin typeface="Calibri" pitchFamily="34" charset="0"/>
                <a:ea typeface="Calibri" pitchFamily="34" charset="0"/>
                <a:cs typeface="Calibri" pitchFamily="34" charset="0"/>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lang="el-GR" dirty="0"/>
          </a:p>
        </p:txBody>
      </p:sp>
      <p:sp>
        <p:nvSpPr>
          <p:cNvPr id="15" name="Google Shape;15;p1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1E4E79"/>
                </a:solidFill>
                <a:latin typeface="Calibri" pitchFamily="34" charset="0"/>
                <a:ea typeface="Calibri" pitchFamily="34" charset="0"/>
                <a:cs typeface="Calibri" pitchFamily="34" charset="0"/>
                <a:sym typeface="Calibri"/>
              </a:defRPr>
            </a:lvl1pPr>
            <a:lvl2pPr marL="0" marR="0" lvl="1" indent="0" algn="r" rtl="0">
              <a:spcBef>
                <a:spcPts val="0"/>
              </a:spcBef>
              <a:buNone/>
              <a:defRPr sz="1200" b="0" i="0" u="none" strike="noStrike" cap="none">
                <a:solidFill>
                  <a:srgbClr val="1E4E79"/>
                </a:solidFill>
                <a:latin typeface="Calibri"/>
                <a:ea typeface="Calibri"/>
                <a:cs typeface="Calibri"/>
                <a:sym typeface="Calibri"/>
              </a:defRPr>
            </a:lvl2pPr>
            <a:lvl3pPr marL="0" marR="0" lvl="2" indent="0" algn="r" rtl="0">
              <a:spcBef>
                <a:spcPts val="0"/>
              </a:spcBef>
              <a:buNone/>
              <a:defRPr sz="1200" b="0" i="0" u="none" strike="noStrike" cap="none">
                <a:solidFill>
                  <a:srgbClr val="1E4E79"/>
                </a:solidFill>
                <a:latin typeface="Calibri"/>
                <a:ea typeface="Calibri"/>
                <a:cs typeface="Calibri"/>
                <a:sym typeface="Calibri"/>
              </a:defRPr>
            </a:lvl3pPr>
            <a:lvl4pPr marL="0" marR="0" lvl="3" indent="0" algn="r" rtl="0">
              <a:spcBef>
                <a:spcPts val="0"/>
              </a:spcBef>
              <a:buNone/>
              <a:defRPr sz="1200" b="0" i="0" u="none" strike="noStrike" cap="none">
                <a:solidFill>
                  <a:srgbClr val="1E4E79"/>
                </a:solidFill>
                <a:latin typeface="Calibri"/>
                <a:ea typeface="Calibri"/>
                <a:cs typeface="Calibri"/>
                <a:sym typeface="Calibri"/>
              </a:defRPr>
            </a:lvl4pPr>
            <a:lvl5pPr marL="0" marR="0" lvl="4" indent="0" algn="r" rtl="0">
              <a:spcBef>
                <a:spcPts val="0"/>
              </a:spcBef>
              <a:buNone/>
              <a:defRPr sz="1200" b="0" i="0" u="none" strike="noStrike" cap="none">
                <a:solidFill>
                  <a:srgbClr val="1E4E79"/>
                </a:solidFill>
                <a:latin typeface="Calibri"/>
                <a:ea typeface="Calibri"/>
                <a:cs typeface="Calibri"/>
                <a:sym typeface="Calibri"/>
              </a:defRPr>
            </a:lvl5pPr>
            <a:lvl6pPr marL="0" marR="0" lvl="5" indent="0" algn="r" rtl="0">
              <a:spcBef>
                <a:spcPts val="0"/>
              </a:spcBef>
              <a:buNone/>
              <a:defRPr sz="1200" b="0" i="0" u="none" strike="noStrike" cap="none">
                <a:solidFill>
                  <a:srgbClr val="1E4E79"/>
                </a:solidFill>
                <a:latin typeface="Calibri"/>
                <a:ea typeface="Calibri"/>
                <a:cs typeface="Calibri"/>
                <a:sym typeface="Calibri"/>
              </a:defRPr>
            </a:lvl6pPr>
            <a:lvl7pPr marL="0" marR="0" lvl="6" indent="0" algn="r" rtl="0">
              <a:spcBef>
                <a:spcPts val="0"/>
              </a:spcBef>
              <a:buNone/>
              <a:defRPr sz="1200" b="0" i="0" u="none" strike="noStrike" cap="none">
                <a:solidFill>
                  <a:srgbClr val="1E4E79"/>
                </a:solidFill>
                <a:latin typeface="Calibri"/>
                <a:ea typeface="Calibri"/>
                <a:cs typeface="Calibri"/>
                <a:sym typeface="Calibri"/>
              </a:defRPr>
            </a:lvl7pPr>
            <a:lvl8pPr marL="0" marR="0" lvl="7" indent="0" algn="r" rtl="0">
              <a:spcBef>
                <a:spcPts val="0"/>
              </a:spcBef>
              <a:buNone/>
              <a:defRPr sz="1200" b="0" i="0" u="none" strike="noStrike" cap="none">
                <a:solidFill>
                  <a:srgbClr val="1E4E79"/>
                </a:solidFill>
                <a:latin typeface="Calibri"/>
                <a:ea typeface="Calibri"/>
                <a:cs typeface="Calibri"/>
                <a:sym typeface="Calibri"/>
              </a:defRPr>
            </a:lvl8pPr>
            <a:lvl9pPr marL="0" marR="0" lvl="8" indent="0" algn="r" rtl="0">
              <a:spcBef>
                <a:spcPts val="0"/>
              </a:spcBef>
              <a:buNone/>
              <a:defRPr sz="1200" b="0" i="0" u="none" strike="noStrike" cap="none">
                <a:solidFill>
                  <a:srgbClr val="1E4E79"/>
                </a:solidFill>
                <a:latin typeface="Calibri"/>
                <a:ea typeface="Calibri"/>
                <a:cs typeface="Calibri"/>
                <a:sym typeface="Calibri"/>
              </a:defRPr>
            </a:lvl9pPr>
          </a:lstStyle>
          <a:p>
            <a:fld id="{00000000-1234-1234-1234-123412341234}" type="slidenum">
              <a:rPr lang="el-GR" smtClean="0"/>
              <a:pPr/>
              <a:t>‹#›</a:t>
            </a:fld>
            <a:endParaRPr lang="el-GR" dirty="0"/>
          </a:p>
        </p:txBody>
      </p:sp>
      <p:pic>
        <p:nvPicPr>
          <p:cNvPr id="16" name="Google Shape;16;p118" descr="Image result for ÎµÎ»Î»Î·Î½Î¹ÎºÎ· Î´Î·Î¼Î¿ÎºÏÎ±ÏÎ¹Î± logo"/>
          <p:cNvPicPr preferRelativeResize="0"/>
          <p:nvPr/>
        </p:nvPicPr>
        <p:blipFill rotWithShape="1">
          <a:blip r:embed="rId15">
            <a:alphaModFix/>
          </a:blip>
          <a:srcRect/>
          <a:stretch/>
        </p:blipFill>
        <p:spPr>
          <a:xfrm>
            <a:off x="190906" y="6014603"/>
            <a:ext cx="680799" cy="667184"/>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Calibri" pitchFamily="34" charset="0"/>
          <a:ea typeface="Calibri" pitchFamily="34" charset="0"/>
          <a:cs typeface="Calibri"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Calibri" pitchFamily="34" charset="0"/>
          <a:ea typeface="Calibri" pitchFamily="34" charset="0"/>
          <a:cs typeface="Calibri"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1.e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notesSlide" Target="../notesSlides/notesSlide3.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3.png"/><Relationship Id="rId5" Type="http://schemas.openxmlformats.org/officeDocument/2006/relationships/image" Target="../media/image1.emf"/><Relationship Id="rId4" Type="http://schemas.openxmlformats.org/officeDocument/2006/relationships/oleObject" Target="../embeddings/oleObject4.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hyperlink" Target="http://www.keyd.gov.gr/ryumish_ofeilvn_pkatoikia/" TargetMode="External"/><Relationship Id="rId5" Type="http://schemas.openxmlformats.org/officeDocument/2006/relationships/image" Target="../media/image1.emf"/><Relationship Id="rId4"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1.emf"/><Relationship Id="rId4" Type="http://schemas.openxmlformats.org/officeDocument/2006/relationships/oleObject" Target="../embeddings/oleObject6.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1.emf"/><Relationship Id="rId4" Type="http://schemas.openxmlformats.org/officeDocument/2006/relationships/oleObject" Target="../embeddings/oleObject7.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image" Target="../media/image1.emf"/><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1A6FFCFB-1CC3-4C5C-97A5-3A1BB74CF6AE}"/>
              </a:ext>
            </a:extLst>
          </p:cNvPr>
          <p:cNvGraphicFramePr>
            <a:graphicFrameLocks noChangeAspect="1"/>
          </p:cNvGraphicFramePr>
          <p:nvPr>
            <p:custDataLst>
              <p:tags r:id="rId1"/>
            </p:custDataLst>
            <p:extLst>
              <p:ext uri="{D42A27DB-BD31-4B8C-83A1-F6EECF244321}">
                <p14:modId xmlns:p14="http://schemas.microsoft.com/office/powerpoint/2010/main" val="202561475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9" imgH="338" progId="TCLayout.ActiveDocument.1">
                  <p:embed/>
                </p:oleObj>
              </mc:Choice>
              <mc:Fallback>
                <p:oleObj name="think-cell Slide" r:id="rId4" imgW="349" imgH="338" progId="TCLayout.ActiveDocument.1">
                  <p:embed/>
                  <p:pic>
                    <p:nvPicPr>
                      <p:cNvPr id="2" name="Object 1" hidden="1">
                        <a:extLst>
                          <a:ext uri="{FF2B5EF4-FFF2-40B4-BE49-F238E27FC236}">
                            <a16:creationId xmlns:a16="http://schemas.microsoft.com/office/drawing/2014/main" id="{1A6FFCFB-1CC3-4C5C-97A5-3A1BB74CF6A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41" name="Google Shape;241;p1"/>
          <p:cNvSpPr txBox="1">
            <a:spLocks noGrp="1"/>
          </p:cNvSpPr>
          <p:nvPr>
            <p:ph type="ctrTitle"/>
          </p:nvPr>
        </p:nvSpPr>
        <p:spPr>
          <a:xfrm>
            <a:off x="3924300" y="1504336"/>
            <a:ext cx="8115301" cy="1454560"/>
          </a:xfrm>
          <a:prstGeom prst="rect">
            <a:avLst/>
          </a:prstGeom>
          <a:noFill/>
          <a:ln>
            <a:noFill/>
          </a:ln>
        </p:spPr>
        <p:txBody>
          <a:bodyPr spcFirstLastPara="1" wrap="square" lIns="91425" tIns="45700" rIns="91425" bIns="45700" anchor="ctr" anchorCtr="0">
            <a:noAutofit/>
          </a:bodyPr>
          <a:lstStyle/>
          <a:p>
            <a:pPr lvl="0">
              <a:buSzPts val="4320"/>
            </a:pPr>
            <a:r>
              <a:rPr lang="en-US" sz="3200" b="0" i="1" dirty="0"/>
              <a:t>Sale &amp; Lease Back Organization (SLBO)</a:t>
            </a:r>
            <a:br>
              <a:rPr lang="en-US" sz="3200" b="0" i="1" dirty="0"/>
            </a:br>
            <a:r>
              <a:rPr lang="en-US" sz="3200" b="0" i="1" dirty="0"/>
              <a:t>Debt Settlement and Provision of 2</a:t>
            </a:r>
            <a:r>
              <a:rPr lang="en-US" sz="3200" b="0" i="1" baseline="30000" dirty="0"/>
              <a:t>nd</a:t>
            </a:r>
            <a:r>
              <a:rPr lang="en-US" sz="3200" b="0" i="1" dirty="0"/>
              <a:t> Chance </a:t>
            </a:r>
            <a:br>
              <a:rPr lang="en-US" sz="3200" b="0" i="1" dirty="0"/>
            </a:br>
            <a:r>
              <a:rPr lang="en-US" sz="3200" b="0" i="1" dirty="0"/>
              <a:t>Law 4738/2020</a:t>
            </a:r>
          </a:p>
        </p:txBody>
      </p:sp>
      <p:sp>
        <p:nvSpPr>
          <p:cNvPr id="242" name="Google Shape;242;p1"/>
          <p:cNvSpPr txBox="1"/>
          <p:nvPr/>
        </p:nvSpPr>
        <p:spPr>
          <a:xfrm>
            <a:off x="6534150" y="3429000"/>
            <a:ext cx="5476875" cy="461624"/>
          </a:xfrm>
          <a:prstGeom prst="rect">
            <a:avLst/>
          </a:prstGeom>
          <a:noFill/>
          <a:ln>
            <a:noFill/>
          </a:ln>
        </p:spPr>
        <p:txBody>
          <a:bodyPr spcFirstLastPara="1" wrap="square" lIns="91425" tIns="45700" rIns="91425" bIns="45700" anchor="ctr" anchorCtr="0">
            <a:spAutoFit/>
          </a:bodyPr>
          <a:lstStyle/>
          <a:p>
            <a:pPr lvl="0" algn="r"/>
            <a:r>
              <a:rPr lang="en-US" sz="2400" i="1" dirty="0">
                <a:solidFill>
                  <a:srgbClr val="1E4E79"/>
                </a:solidFill>
                <a:latin typeface="Calibri" pitchFamily="34" charset="0"/>
                <a:ea typeface="Calibri"/>
                <a:cs typeface="Calibri" pitchFamily="34" charset="0"/>
                <a:sym typeface="Calibri"/>
              </a:rPr>
              <a:t>Key features and Tender process overview</a:t>
            </a:r>
            <a:endParaRPr sz="1050" dirty="0">
              <a:latin typeface="Calibri" pitchFamily="34" charset="0"/>
              <a:cs typeface="Calibri" pitchFamily="34" charset="0"/>
            </a:endParaRPr>
          </a:p>
        </p:txBody>
      </p:sp>
      <p:sp>
        <p:nvSpPr>
          <p:cNvPr id="243" name="Google Shape;243;p1"/>
          <p:cNvSpPr txBox="1"/>
          <p:nvPr/>
        </p:nvSpPr>
        <p:spPr>
          <a:xfrm>
            <a:off x="10210800" y="5617600"/>
            <a:ext cx="1800225" cy="338514"/>
          </a:xfrm>
          <a:prstGeom prst="rect">
            <a:avLst/>
          </a:prstGeom>
          <a:noFill/>
          <a:ln>
            <a:noFill/>
          </a:ln>
        </p:spPr>
        <p:txBody>
          <a:bodyPr spcFirstLastPara="1" wrap="square" lIns="91425" tIns="45700" rIns="91425" bIns="45700" anchor="ctr" anchorCtr="0">
            <a:spAutoFit/>
          </a:bodyPr>
          <a:lstStyle/>
          <a:p>
            <a:pPr marL="0" marR="0" lvl="0" indent="0" algn="r" rtl="0">
              <a:lnSpc>
                <a:spcPct val="100000"/>
              </a:lnSpc>
              <a:spcBef>
                <a:spcPts val="0"/>
              </a:spcBef>
              <a:spcAft>
                <a:spcPts val="0"/>
              </a:spcAft>
              <a:buNone/>
            </a:pPr>
            <a:r>
              <a:rPr lang="en-US" sz="1600" b="1" i="0" u="none" strike="noStrike" cap="none" dirty="0">
                <a:solidFill>
                  <a:srgbClr val="1E4E79"/>
                </a:solidFill>
                <a:latin typeface="Calibri" pitchFamily="34" charset="0"/>
                <a:ea typeface="Calibri"/>
                <a:cs typeface="Calibri" pitchFamily="34" charset="0"/>
                <a:sym typeface="Calibri"/>
              </a:rPr>
              <a:t>June 2021</a:t>
            </a:r>
            <a:endParaRPr dirty="0">
              <a:latin typeface="Calibri" pitchFamily="34" charset="0"/>
              <a:cs typeface="Calibri" pitchFamily="34" charset="0"/>
            </a:endParaRPr>
          </a:p>
        </p:txBody>
      </p:sp>
      <p:sp>
        <p:nvSpPr>
          <p:cNvPr id="244" name="Google Shape;244;p1"/>
          <p:cNvSpPr txBox="1">
            <a:spLocks noGrp="1"/>
          </p:cNvSpPr>
          <p:nvPr>
            <p:ph type="subTitle" idx="1"/>
          </p:nvPr>
        </p:nvSpPr>
        <p:spPr>
          <a:xfrm>
            <a:off x="4543425" y="228600"/>
            <a:ext cx="7467600" cy="714376"/>
          </a:xfrm>
          <a:prstGeom prst="rect">
            <a:avLst/>
          </a:prstGeom>
          <a:noFill/>
          <a:ln>
            <a:noFill/>
          </a:ln>
        </p:spPr>
        <p:txBody>
          <a:bodyPr spcFirstLastPara="1" wrap="square" lIns="91425" tIns="45700" rIns="91425" bIns="45700" anchor="ctr" anchorCtr="0">
            <a:normAutofit/>
          </a:bodyPr>
          <a:lstStyle/>
          <a:p>
            <a:pPr marL="0" lvl="0" indent="0" algn="r" rtl="0">
              <a:lnSpc>
                <a:spcPct val="90000"/>
              </a:lnSpc>
              <a:spcBef>
                <a:spcPts val="0"/>
              </a:spcBef>
              <a:spcAft>
                <a:spcPts val="0"/>
              </a:spcAft>
              <a:buClr>
                <a:srgbClr val="1E4E79"/>
              </a:buClr>
              <a:buSzPts val="4000"/>
              <a:buNone/>
            </a:pPr>
            <a:r>
              <a:rPr lang="en-US" sz="4000" b="1" dirty="0">
                <a:solidFill>
                  <a:srgbClr val="1E4E79"/>
                </a:solidFill>
              </a:rPr>
              <a:t>Ministry of Finance</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0EA0230-B7EB-4836-9DCC-F87B0D398B8F}"/>
              </a:ext>
            </a:extLst>
          </p:cNvPr>
          <p:cNvGraphicFramePr>
            <a:graphicFrameLocks noChangeAspect="1"/>
          </p:cNvGraphicFramePr>
          <p:nvPr>
            <p:custDataLst>
              <p:tags r:id="rId1"/>
            </p:custDataLst>
            <p:extLst>
              <p:ext uri="{D42A27DB-BD31-4B8C-83A1-F6EECF244321}">
                <p14:modId xmlns:p14="http://schemas.microsoft.com/office/powerpoint/2010/main" val="36413339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9" imgH="338" progId="TCLayout.ActiveDocument.1">
                  <p:embed/>
                </p:oleObj>
              </mc:Choice>
              <mc:Fallback>
                <p:oleObj name="think-cell Slide" r:id="rId4" imgW="349" imgH="338" progId="TCLayout.ActiveDocument.1">
                  <p:embed/>
                  <p:pic>
                    <p:nvPicPr>
                      <p:cNvPr id="2" name="Object 1" hidden="1">
                        <a:extLst>
                          <a:ext uri="{FF2B5EF4-FFF2-40B4-BE49-F238E27FC236}">
                            <a16:creationId xmlns:a16="http://schemas.microsoft.com/office/drawing/2014/main" id="{50EA0230-B7EB-4836-9DCC-F87B0D398B8F}"/>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49" name="Google Shape;249;p2"/>
          <p:cNvSpPr txBox="1">
            <a:spLocks noGrp="1"/>
          </p:cNvSpPr>
          <p:nvPr>
            <p:ph type="title"/>
          </p:nvPr>
        </p:nvSpPr>
        <p:spPr>
          <a:xfrm>
            <a:off x="838200" y="192718"/>
            <a:ext cx="10515600" cy="739775"/>
          </a:xfrm>
          <a:prstGeom prst="rect">
            <a:avLst/>
          </a:prstGeom>
          <a:noFill/>
          <a:ln>
            <a:noFill/>
          </a:ln>
        </p:spPr>
        <p:txBody>
          <a:bodyPr spcFirstLastPara="1" wrap="square" lIns="91425" tIns="45700" rIns="91425" bIns="45700" anchor="ctr" anchorCtr="0">
            <a:normAutofit/>
          </a:bodyPr>
          <a:lstStyle/>
          <a:p>
            <a:pPr lvl="0">
              <a:buSzPts val="2800"/>
            </a:pPr>
            <a:r>
              <a:rPr lang="en-US" sz="2800" dirty="0">
                <a:ea typeface="Century Gothic"/>
                <a:sym typeface="Century Gothic"/>
              </a:rPr>
              <a:t>Table of contents</a:t>
            </a:r>
            <a:endParaRPr sz="2800" b="0" dirty="0">
              <a:ea typeface="Century Gothic"/>
              <a:sym typeface="Century Gothic"/>
            </a:endParaRPr>
          </a:p>
        </p:txBody>
      </p:sp>
      <p:sp>
        <p:nvSpPr>
          <p:cNvPr id="250" name="Google Shape;25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l-GR">
                <a:ea typeface="Arial"/>
                <a:sym typeface="Arial"/>
              </a:rPr>
              <a:pPr marL="0" lvl="0" indent="0" algn="r" rtl="0">
                <a:spcBef>
                  <a:spcPts val="0"/>
                </a:spcBef>
                <a:spcAft>
                  <a:spcPts val="0"/>
                </a:spcAft>
                <a:buNone/>
              </a:pPr>
              <a:t>2</a:t>
            </a:fld>
            <a:endParaRPr dirty="0">
              <a:ea typeface="Arial"/>
              <a:sym typeface="Arial"/>
            </a:endParaRPr>
          </a:p>
        </p:txBody>
      </p:sp>
      <p:sp>
        <p:nvSpPr>
          <p:cNvPr id="252" name="Google Shape;252;p2"/>
          <p:cNvSpPr/>
          <p:nvPr/>
        </p:nvSpPr>
        <p:spPr>
          <a:xfrm>
            <a:off x="2348564" y="1450250"/>
            <a:ext cx="568800" cy="927933"/>
          </a:xfrm>
          <a:prstGeom prst="rect">
            <a:avLst/>
          </a:prstGeom>
          <a:solidFill>
            <a:srgbClr val="3462AB"/>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l-GR" sz="1800" b="1" i="0" u="none" strike="noStrike" cap="none" dirty="0">
                <a:solidFill>
                  <a:schemeClr val="lt1"/>
                </a:solidFill>
                <a:latin typeface="Calibri" pitchFamily="34" charset="0"/>
                <a:cs typeface="Calibri" pitchFamily="34" charset="0"/>
                <a:sym typeface="Arial"/>
              </a:rPr>
              <a:t>1</a:t>
            </a:r>
            <a:endParaRPr sz="1800" b="1" i="0" u="none" strike="noStrike" cap="none" dirty="0">
              <a:solidFill>
                <a:schemeClr val="lt1"/>
              </a:solidFill>
              <a:latin typeface="Calibri" pitchFamily="34" charset="0"/>
              <a:cs typeface="Calibri" pitchFamily="34" charset="0"/>
              <a:sym typeface="Arial"/>
            </a:endParaRPr>
          </a:p>
        </p:txBody>
      </p:sp>
      <p:sp>
        <p:nvSpPr>
          <p:cNvPr id="253" name="Google Shape;253;p2"/>
          <p:cNvSpPr txBox="1"/>
          <p:nvPr/>
        </p:nvSpPr>
        <p:spPr>
          <a:xfrm>
            <a:off x="3044568" y="1450250"/>
            <a:ext cx="6081443" cy="93057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600" b="1" i="0" u="none" strike="noStrike" cap="none" dirty="0">
                <a:solidFill>
                  <a:srgbClr val="3462AB"/>
                </a:solidFill>
                <a:latin typeface="Calibri" pitchFamily="34" charset="0"/>
                <a:cs typeface="Calibri" pitchFamily="34" charset="0"/>
                <a:sym typeface="Arial"/>
              </a:rPr>
              <a:t>Background and key features</a:t>
            </a:r>
            <a:endParaRPr sz="1600" b="1" dirty="0">
              <a:solidFill>
                <a:srgbClr val="3462AB"/>
              </a:solidFill>
              <a:latin typeface="Calibri" pitchFamily="34" charset="0"/>
              <a:cs typeface="Calibri" pitchFamily="34" charset="0"/>
              <a:sym typeface="Arial"/>
            </a:endParaRPr>
          </a:p>
        </p:txBody>
      </p:sp>
      <p:sp>
        <p:nvSpPr>
          <p:cNvPr id="262" name="Google Shape;262;p2"/>
          <p:cNvSpPr txBox="1"/>
          <p:nvPr/>
        </p:nvSpPr>
        <p:spPr>
          <a:xfrm>
            <a:off x="3044568" y="3623093"/>
            <a:ext cx="7603912" cy="93057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600" b="1" dirty="0">
                <a:solidFill>
                  <a:srgbClr val="3462AB"/>
                </a:solidFill>
                <a:latin typeface="Calibri" pitchFamily="34" charset="0"/>
                <a:cs typeface="Calibri" pitchFamily="34" charset="0"/>
                <a:sym typeface="Arial"/>
              </a:rPr>
              <a:t>Tender process overview</a:t>
            </a:r>
            <a:endParaRPr sz="1600" b="1" dirty="0">
              <a:solidFill>
                <a:srgbClr val="3462AB"/>
              </a:solidFill>
              <a:latin typeface="Calibri" pitchFamily="34" charset="0"/>
              <a:cs typeface="Calibri" pitchFamily="34" charset="0"/>
              <a:sym typeface="Arial"/>
            </a:endParaRPr>
          </a:p>
        </p:txBody>
      </p:sp>
      <p:sp>
        <p:nvSpPr>
          <p:cNvPr id="23" name="Google Shape;262;p2">
            <a:extLst>
              <a:ext uri="{FF2B5EF4-FFF2-40B4-BE49-F238E27FC236}">
                <a16:creationId xmlns:a16="http://schemas.microsoft.com/office/drawing/2014/main" id="{EED81A3A-85B5-42C6-B685-91258C6F9D0D}"/>
              </a:ext>
            </a:extLst>
          </p:cNvPr>
          <p:cNvSpPr txBox="1"/>
          <p:nvPr/>
        </p:nvSpPr>
        <p:spPr>
          <a:xfrm>
            <a:off x="3044568" y="2550425"/>
            <a:ext cx="7603912" cy="93057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1600" b="1" dirty="0">
                <a:solidFill>
                  <a:srgbClr val="3462AB"/>
                </a:solidFill>
                <a:latin typeface="Calibri" pitchFamily="34" charset="0"/>
                <a:cs typeface="Calibri" pitchFamily="34" charset="0"/>
                <a:sym typeface="Arial"/>
              </a:rPr>
              <a:t>Sale &amp; lease back mechanism process</a:t>
            </a:r>
            <a:endParaRPr sz="1600" b="1" dirty="0">
              <a:solidFill>
                <a:srgbClr val="3462AB"/>
              </a:solidFill>
              <a:latin typeface="Calibri" pitchFamily="34" charset="0"/>
              <a:cs typeface="Calibri" pitchFamily="34" charset="0"/>
              <a:sym typeface="Arial"/>
            </a:endParaRPr>
          </a:p>
        </p:txBody>
      </p:sp>
      <p:sp>
        <p:nvSpPr>
          <p:cNvPr id="12" name="Google Shape;252;p2">
            <a:extLst>
              <a:ext uri="{FF2B5EF4-FFF2-40B4-BE49-F238E27FC236}">
                <a16:creationId xmlns:a16="http://schemas.microsoft.com/office/drawing/2014/main" id="{7B59DC42-203E-46D1-9138-86594DB04787}"/>
              </a:ext>
            </a:extLst>
          </p:cNvPr>
          <p:cNvSpPr/>
          <p:nvPr/>
        </p:nvSpPr>
        <p:spPr>
          <a:xfrm>
            <a:off x="2348564" y="2551747"/>
            <a:ext cx="568800" cy="927933"/>
          </a:xfrm>
          <a:prstGeom prst="rect">
            <a:avLst/>
          </a:prstGeom>
          <a:solidFill>
            <a:srgbClr val="3462AB"/>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i="0" u="none" strike="noStrike" cap="none" dirty="0">
                <a:solidFill>
                  <a:schemeClr val="lt1"/>
                </a:solidFill>
                <a:latin typeface="Calibri" pitchFamily="34" charset="0"/>
                <a:cs typeface="Calibri" pitchFamily="34" charset="0"/>
                <a:sym typeface="Arial"/>
              </a:rPr>
              <a:t>2</a:t>
            </a:r>
            <a:endParaRPr sz="1800" b="1" i="0" u="none" strike="noStrike" cap="none" dirty="0">
              <a:solidFill>
                <a:schemeClr val="lt1"/>
              </a:solidFill>
              <a:latin typeface="Calibri" pitchFamily="34" charset="0"/>
              <a:cs typeface="Calibri" pitchFamily="34" charset="0"/>
              <a:sym typeface="Arial"/>
            </a:endParaRPr>
          </a:p>
        </p:txBody>
      </p:sp>
      <p:sp>
        <p:nvSpPr>
          <p:cNvPr id="13" name="Google Shape;252;p2">
            <a:extLst>
              <a:ext uri="{FF2B5EF4-FFF2-40B4-BE49-F238E27FC236}">
                <a16:creationId xmlns:a16="http://schemas.microsoft.com/office/drawing/2014/main" id="{18265A88-61EC-402D-80E0-5590D6140EA5}"/>
              </a:ext>
            </a:extLst>
          </p:cNvPr>
          <p:cNvSpPr/>
          <p:nvPr/>
        </p:nvSpPr>
        <p:spPr>
          <a:xfrm>
            <a:off x="2348564" y="3625735"/>
            <a:ext cx="568800" cy="927933"/>
          </a:xfrm>
          <a:prstGeom prst="rect">
            <a:avLst/>
          </a:prstGeom>
          <a:solidFill>
            <a:srgbClr val="3462AB"/>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1" i="0" u="none" strike="noStrike" cap="none" dirty="0">
                <a:solidFill>
                  <a:schemeClr val="lt1"/>
                </a:solidFill>
                <a:latin typeface="Calibri" pitchFamily="34" charset="0"/>
                <a:cs typeface="Calibri" pitchFamily="34" charset="0"/>
                <a:sym typeface="Arial"/>
              </a:rPr>
              <a:t>3</a:t>
            </a:r>
            <a:endParaRPr sz="1800" b="1" i="0" u="none" strike="noStrike" cap="none" dirty="0">
              <a:solidFill>
                <a:schemeClr val="lt1"/>
              </a:solidFill>
              <a:latin typeface="Calibri" pitchFamily="34" charset="0"/>
              <a:cs typeface="Calibri" pitchFamily="34" charset="0"/>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9"/>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7F692399-912C-4F94-B4C4-1E8D14BC981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9" imgH="338" progId="TCLayout.ActiveDocument.1">
                  <p:embed/>
                </p:oleObj>
              </mc:Choice>
              <mc:Fallback>
                <p:oleObj name="think-cell Slide" r:id="rId4" imgW="349" imgH="338" progId="TCLayout.ActiveDocument.1">
                  <p:embed/>
                  <p:pic>
                    <p:nvPicPr>
                      <p:cNvPr id="3" name="Object 2" hidden="1">
                        <a:extLst>
                          <a:ext uri="{FF2B5EF4-FFF2-40B4-BE49-F238E27FC236}">
                            <a16:creationId xmlns:a16="http://schemas.microsoft.com/office/drawing/2014/main" id="{7F692399-912C-4F94-B4C4-1E8D14BC981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70" name="Google Shape;1070;p60"/>
          <p:cNvSpPr txBox="1">
            <a:spLocks noGrp="1"/>
          </p:cNvSpPr>
          <p:nvPr>
            <p:ph type="title"/>
          </p:nvPr>
        </p:nvSpPr>
        <p:spPr>
          <a:xfrm>
            <a:off x="838200" y="365126"/>
            <a:ext cx="10515600" cy="558800"/>
          </a:xfrm>
          <a:prstGeom prst="rect">
            <a:avLst/>
          </a:prstGeom>
          <a:noFill/>
          <a:ln>
            <a:noFill/>
          </a:ln>
        </p:spPr>
        <p:txBody>
          <a:bodyPr spcFirstLastPara="1" wrap="square" lIns="91425" tIns="45700" rIns="91425" bIns="45700" anchor="ctr" anchorCtr="0">
            <a:noAutofit/>
          </a:bodyPr>
          <a:lstStyle/>
          <a:p>
            <a:pPr lvl="0">
              <a:buSzPts val="2000"/>
            </a:pPr>
            <a:r>
              <a:rPr lang="en-US" sz="2000" dirty="0"/>
              <a:t>Background and key features  [1/3]</a:t>
            </a:r>
          </a:p>
        </p:txBody>
      </p:sp>
      <p:sp>
        <p:nvSpPr>
          <p:cNvPr id="1071" name="Google Shape;1071;p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l-GR"/>
              <a:pPr marL="0" lvl="0" indent="0" algn="r" rtl="0">
                <a:spcBef>
                  <a:spcPts val="0"/>
                </a:spcBef>
                <a:spcAft>
                  <a:spcPts val="0"/>
                </a:spcAft>
                <a:buNone/>
              </a:pPr>
              <a:t>3</a:t>
            </a:fld>
            <a:endParaRPr dirty="0"/>
          </a:p>
        </p:txBody>
      </p:sp>
      <p:sp>
        <p:nvSpPr>
          <p:cNvPr id="1072" name="Google Shape;1072;p60"/>
          <p:cNvSpPr/>
          <p:nvPr/>
        </p:nvSpPr>
        <p:spPr>
          <a:xfrm>
            <a:off x="486276" y="443262"/>
            <a:ext cx="457200" cy="412279"/>
          </a:xfrm>
          <a:prstGeom prst="rtTriangle">
            <a:avLst/>
          </a:prstGeom>
          <a:solidFill>
            <a:srgbClr val="3462AB"/>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endParaRPr sz="1200" i="1" dirty="0">
              <a:solidFill>
                <a:schemeClr val="lt1"/>
              </a:solidFill>
              <a:latin typeface="Calibri" pitchFamily="34" charset="0"/>
              <a:cs typeface="Calibri" pitchFamily="34" charset="0"/>
              <a:sym typeface="Arial"/>
            </a:endParaRPr>
          </a:p>
        </p:txBody>
      </p:sp>
      <p:grpSp>
        <p:nvGrpSpPr>
          <p:cNvPr id="19" name="Google Shape;652;p77">
            <a:extLst>
              <a:ext uri="{FF2B5EF4-FFF2-40B4-BE49-F238E27FC236}">
                <a16:creationId xmlns:a16="http://schemas.microsoft.com/office/drawing/2014/main" id="{0D197F7B-46A2-4F2C-B4BC-79A804C17BCA}"/>
              </a:ext>
            </a:extLst>
          </p:cNvPr>
          <p:cNvGrpSpPr/>
          <p:nvPr/>
        </p:nvGrpSpPr>
        <p:grpSpPr>
          <a:xfrm>
            <a:off x="2734963" y="6552296"/>
            <a:ext cx="244046" cy="223035"/>
            <a:chOff x="4276447" y="6040963"/>
            <a:chExt cx="457199" cy="457200"/>
          </a:xfrm>
          <a:solidFill>
            <a:srgbClr val="3462AB"/>
          </a:solidFill>
        </p:grpSpPr>
        <p:sp>
          <p:nvSpPr>
            <p:cNvPr id="20" name="Google Shape;653;p77">
              <a:extLst>
                <a:ext uri="{FF2B5EF4-FFF2-40B4-BE49-F238E27FC236}">
                  <a16:creationId xmlns:a16="http://schemas.microsoft.com/office/drawing/2014/main" id="{34863030-3BB0-49D9-AF4C-0B3987F3BAF2}"/>
                </a:ext>
              </a:extLst>
            </p:cNvPr>
            <p:cNvSpPr/>
            <p:nvPr/>
          </p:nvSpPr>
          <p:spPr>
            <a:xfrm>
              <a:off x="4276447" y="6040963"/>
              <a:ext cx="457199" cy="457200"/>
            </a:xfrm>
            <a:custGeom>
              <a:avLst/>
              <a:gdLst/>
              <a:ahLst/>
              <a:cxnLst/>
              <a:rect l="l" t="t" r="r" b="b"/>
              <a:pathLst>
                <a:path w="457199" h="457200" extrusionOk="0">
                  <a:moveTo>
                    <a:pt x="0" y="0"/>
                  </a:moveTo>
                  <a:lnTo>
                    <a:pt x="0" y="375222"/>
                  </a:lnTo>
                  <a:lnTo>
                    <a:pt x="62611" y="375222"/>
                  </a:lnTo>
                  <a:lnTo>
                    <a:pt x="62611" y="457200"/>
                  </a:lnTo>
                  <a:lnTo>
                    <a:pt x="144590" y="375095"/>
                  </a:lnTo>
                  <a:lnTo>
                    <a:pt x="457200" y="375095"/>
                  </a:lnTo>
                  <a:lnTo>
                    <a:pt x="457200" y="0"/>
                  </a:lnTo>
                  <a:close/>
                  <a:moveTo>
                    <a:pt x="136525" y="355600"/>
                  </a:moveTo>
                  <a:lnTo>
                    <a:pt x="82106" y="409988"/>
                  </a:lnTo>
                  <a:lnTo>
                    <a:pt x="82106" y="355600"/>
                  </a:lnTo>
                  <a:lnTo>
                    <a:pt x="19463" y="355600"/>
                  </a:lnTo>
                  <a:lnTo>
                    <a:pt x="19463" y="19368"/>
                  </a:lnTo>
                  <a:lnTo>
                    <a:pt x="437706" y="19368"/>
                  </a:lnTo>
                  <a:lnTo>
                    <a:pt x="436975" y="355600"/>
                  </a:ln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a:solidFill>
                  <a:schemeClr val="accent1"/>
                </a:solidFill>
              </a:endParaRPr>
            </a:p>
          </p:txBody>
        </p:sp>
        <p:sp>
          <p:nvSpPr>
            <p:cNvPr id="21" name="Google Shape;654;p77">
              <a:extLst>
                <a:ext uri="{FF2B5EF4-FFF2-40B4-BE49-F238E27FC236}">
                  <a16:creationId xmlns:a16="http://schemas.microsoft.com/office/drawing/2014/main" id="{591CD3BC-7B8C-4A62-957B-2A587CE5D841}"/>
                </a:ext>
              </a:extLst>
            </p:cNvPr>
            <p:cNvSpPr/>
            <p:nvPr/>
          </p:nvSpPr>
          <p:spPr>
            <a:xfrm>
              <a:off x="4483235" y="6106907"/>
              <a:ext cx="52197" cy="247554"/>
            </a:xfrm>
            <a:custGeom>
              <a:avLst/>
              <a:gdLst/>
              <a:ahLst/>
              <a:cxnLst/>
              <a:rect l="l" t="t" r="r" b="b"/>
              <a:pathLst>
                <a:path w="52197" h="247554" extrusionOk="0">
                  <a:moveTo>
                    <a:pt x="52197" y="196215"/>
                  </a:moveTo>
                  <a:lnTo>
                    <a:pt x="52197" y="247555"/>
                  </a:lnTo>
                  <a:lnTo>
                    <a:pt x="0" y="247555"/>
                  </a:lnTo>
                  <a:lnTo>
                    <a:pt x="0" y="196215"/>
                  </a:lnTo>
                  <a:close/>
                  <a:moveTo>
                    <a:pt x="37529" y="166687"/>
                  </a:moveTo>
                  <a:lnTo>
                    <a:pt x="13843" y="166687"/>
                  </a:lnTo>
                  <a:lnTo>
                    <a:pt x="1143" y="64008"/>
                  </a:lnTo>
                  <a:lnTo>
                    <a:pt x="1143" y="0"/>
                  </a:lnTo>
                  <a:lnTo>
                    <a:pt x="50514" y="0"/>
                  </a:lnTo>
                  <a:lnTo>
                    <a:pt x="50514" y="64008"/>
                  </a:ln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a:solidFill>
                  <a:schemeClr val="accent1"/>
                </a:solidFill>
              </a:endParaRPr>
            </a:p>
          </p:txBody>
        </p:sp>
      </p:grpSp>
      <p:sp>
        <p:nvSpPr>
          <p:cNvPr id="23" name="Rectangle 22">
            <a:extLst>
              <a:ext uri="{FF2B5EF4-FFF2-40B4-BE49-F238E27FC236}">
                <a16:creationId xmlns:a16="http://schemas.microsoft.com/office/drawing/2014/main" id="{E926EF2F-39BB-4E7B-8968-681E195D5C36}"/>
              </a:ext>
            </a:extLst>
          </p:cNvPr>
          <p:cNvSpPr/>
          <p:nvPr/>
        </p:nvSpPr>
        <p:spPr bwMode="ltGray">
          <a:xfrm>
            <a:off x="638175" y="2197849"/>
            <a:ext cx="11110912" cy="3062103"/>
          </a:xfrm>
          <a:prstGeom prst="rect">
            <a:avLst/>
          </a:prstGeom>
          <a:noFill/>
          <a:ln w="3175">
            <a:solidFill>
              <a:srgbClr val="3462A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0850" algn="just">
              <a:spcBef>
                <a:spcPts val="200"/>
              </a:spcBef>
              <a:spcAft>
                <a:spcPts val="600"/>
              </a:spcAft>
            </a:pPr>
            <a:endParaRPr lang="en-US" sz="1200" b="1" dirty="0">
              <a:solidFill>
                <a:schemeClr val="tx1"/>
              </a:solidFill>
            </a:endParaRPr>
          </a:p>
        </p:txBody>
      </p:sp>
      <p:sp>
        <p:nvSpPr>
          <p:cNvPr id="24" name="Google Shape;673;p91">
            <a:extLst>
              <a:ext uri="{FF2B5EF4-FFF2-40B4-BE49-F238E27FC236}">
                <a16:creationId xmlns:a16="http://schemas.microsoft.com/office/drawing/2014/main" id="{924D43CC-CEBE-4F96-BFF4-10990D818AE3}"/>
              </a:ext>
            </a:extLst>
          </p:cNvPr>
          <p:cNvSpPr txBox="1">
            <a:spLocks/>
          </p:cNvSpPr>
          <p:nvPr/>
        </p:nvSpPr>
        <p:spPr>
          <a:xfrm>
            <a:off x="1473199" y="2334624"/>
            <a:ext cx="10080626" cy="2350911"/>
          </a:xfrm>
          <a:prstGeom prst="rect">
            <a:avLst/>
          </a:prstGeom>
          <a:noFill/>
          <a:ln>
            <a:noFill/>
          </a:ln>
        </p:spPr>
        <p:txBody>
          <a:bodyPr spcFirstLastPara="1" vert="horz" wrap="square" lIns="0" tIns="0" rIns="0" bIns="0" rtlCol="0" anchor="t" anchorCtr="0">
            <a:noAutofit/>
          </a:bodyPr>
          <a:lstStyle>
            <a:lvl1pPr marL="0" indent="0" algn="l" defTabSz="914400" rtl="0" eaLnBrk="1" latinLnBrk="0" hangingPunct="1">
              <a:lnSpc>
                <a:spcPct val="100000"/>
              </a:lnSpc>
              <a:spcBef>
                <a:spcPts val="0"/>
              </a:spcBef>
              <a:spcAft>
                <a:spcPts val="1200"/>
              </a:spcAft>
              <a:buFont typeface="Arial" panose="020B0604020202020204" pitchFamily="34" charset="0"/>
              <a:buNone/>
              <a:defRPr sz="1800" b="1" kern="1200">
                <a:solidFill>
                  <a:schemeClr val="accent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kern="1200">
                <a:solidFill>
                  <a:schemeClr val="tx1"/>
                </a:solidFill>
                <a:latin typeface="+mn-lt"/>
                <a:ea typeface="+mn-ea"/>
                <a:cs typeface="+mn-cs"/>
              </a:defRPr>
            </a:lvl2pPr>
            <a:lvl3pPr marL="180975"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36195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54864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5pPr>
            <a:lvl6pPr marL="73152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6pPr>
            <a:lvl7pPr marL="91440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7pPr>
            <a:lvl8pPr marL="109728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8pPr>
            <a:lvl9pPr marL="128016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9pPr>
          </a:lstStyle>
          <a:p>
            <a:pPr>
              <a:buClr>
                <a:schemeClr val="dk1"/>
              </a:buClr>
              <a:buSzPts val="1100"/>
            </a:pPr>
            <a:r>
              <a:rPr lang="en-IE" sz="1200" b="0" dirty="0">
                <a:solidFill>
                  <a:schemeClr val="dk1"/>
                </a:solidFill>
              </a:rPr>
              <a:t>The new legal framework, has been introduced through the bill titled “Law for Debt Settlement and provision of Second Chance” as voted in October 2020 (Law 4738/2020). The 3 key areas regulated by the Law include the following:</a:t>
            </a:r>
          </a:p>
          <a:p>
            <a:pPr marL="342900" indent="-342900">
              <a:spcAft>
                <a:spcPts val="600"/>
              </a:spcAft>
              <a:buClr>
                <a:schemeClr val="dk1"/>
              </a:buClr>
              <a:buSzPct val="100000"/>
              <a:buFont typeface="+mj-lt"/>
              <a:buAutoNum type="alphaLcPeriod"/>
            </a:pPr>
            <a:r>
              <a:rPr lang="en-IE" sz="1200" dirty="0">
                <a:solidFill>
                  <a:srgbClr val="3462AB"/>
                </a:solidFill>
                <a:latin typeface="Arial"/>
              </a:rPr>
              <a:t>Preventive</a:t>
            </a:r>
            <a:r>
              <a:rPr lang="en-IE" sz="1200" b="0" dirty="0">
                <a:solidFill>
                  <a:schemeClr val="dk1"/>
                </a:solidFill>
              </a:rPr>
              <a:t> (pre-insolvency) restructurings, including:</a:t>
            </a:r>
          </a:p>
          <a:p>
            <a:pPr marL="704850" lvl="3" indent="-342900">
              <a:buClr>
                <a:schemeClr val="dk1"/>
              </a:buClr>
              <a:buSzPct val="100000"/>
              <a:buFont typeface="+mj-lt"/>
              <a:buAutoNum type="arabicPeriod"/>
            </a:pPr>
            <a:r>
              <a:rPr lang="en-IE" sz="1200" b="0" dirty="0">
                <a:solidFill>
                  <a:schemeClr val="dk1"/>
                </a:solidFill>
              </a:rPr>
              <a:t>a digitized-automated Out of Court Work-Out (OCW) process and </a:t>
            </a:r>
          </a:p>
          <a:p>
            <a:pPr marL="704850" lvl="3" indent="-342900">
              <a:buClr>
                <a:schemeClr val="dk1"/>
              </a:buClr>
              <a:buSzPct val="100000"/>
              <a:buFont typeface="+mj-lt"/>
              <a:buAutoNum type="arabicPeriod"/>
            </a:pPr>
            <a:r>
              <a:rPr lang="en-IE" sz="1200" b="0" dirty="0">
                <a:solidFill>
                  <a:schemeClr val="dk1"/>
                </a:solidFill>
              </a:rPr>
              <a:t>a</a:t>
            </a:r>
            <a:r>
              <a:rPr lang="el-GR" sz="1200" b="0" dirty="0">
                <a:solidFill>
                  <a:schemeClr val="dk1"/>
                </a:solidFill>
              </a:rPr>
              <a:t> </a:t>
            </a:r>
            <a:r>
              <a:rPr lang="en-US" sz="1200" b="0" dirty="0">
                <a:solidFill>
                  <a:schemeClr val="dk1"/>
                </a:solidFill>
              </a:rPr>
              <a:t>prepack</a:t>
            </a:r>
            <a:r>
              <a:rPr lang="en-IE" sz="1200" b="0" dirty="0">
                <a:solidFill>
                  <a:schemeClr val="dk1"/>
                </a:solidFill>
              </a:rPr>
              <a:t> business recovery process, subject to court ratification.</a:t>
            </a:r>
          </a:p>
          <a:p>
            <a:pPr marL="342900" indent="-342900">
              <a:spcBef>
                <a:spcPts val="600"/>
              </a:spcBef>
              <a:buClr>
                <a:schemeClr val="dk1"/>
              </a:buClr>
              <a:buSzPct val="100000"/>
              <a:buFont typeface="+mj-lt"/>
              <a:buAutoNum type="alphaLcPeriod"/>
            </a:pPr>
            <a:r>
              <a:rPr lang="en-IE" sz="1200" dirty="0">
                <a:solidFill>
                  <a:srgbClr val="3462AB"/>
                </a:solidFill>
                <a:latin typeface="Arial"/>
              </a:rPr>
              <a:t>Bankruptcy proceedings </a:t>
            </a:r>
            <a:r>
              <a:rPr lang="en-IE" sz="1200" b="0" dirty="0">
                <a:solidFill>
                  <a:schemeClr val="dk1"/>
                </a:solidFill>
              </a:rPr>
              <a:t>with distinct processes designed and tailored to address various debtor categories, based on the size of the bankruptcy estate (but not the legal form of the debtor). </a:t>
            </a:r>
          </a:p>
          <a:p>
            <a:pPr marL="342900" indent="-342900">
              <a:spcAft>
                <a:spcPts val="600"/>
              </a:spcAft>
              <a:buClr>
                <a:schemeClr val="dk1"/>
              </a:buClr>
              <a:buSzPct val="100000"/>
              <a:buFont typeface="+mj-lt"/>
              <a:buAutoNum type="alphaLcPeriod"/>
            </a:pPr>
            <a:r>
              <a:rPr lang="en-IE" sz="1200" dirty="0">
                <a:solidFill>
                  <a:srgbClr val="3462AB"/>
                </a:solidFill>
                <a:latin typeface="Arial"/>
              </a:rPr>
              <a:t>Vulnerable individual debtors </a:t>
            </a:r>
            <a:r>
              <a:rPr lang="en-IE" sz="1200" b="0" dirty="0">
                <a:solidFill>
                  <a:schemeClr val="dk1"/>
                </a:solidFill>
                <a:latin typeface="Arial"/>
                <a:cs typeface="Arial"/>
              </a:rPr>
              <a:t>have the ability to</a:t>
            </a:r>
            <a:r>
              <a:rPr lang="en-IE" sz="1200" b="0" dirty="0">
                <a:solidFill>
                  <a:schemeClr val="dk1"/>
                </a:solidFill>
                <a:cs typeface="Arial"/>
                <a:sym typeface="Arial"/>
              </a:rPr>
              <a:t> benefit from social policies introduced:</a:t>
            </a:r>
          </a:p>
          <a:p>
            <a:pPr marL="590550" lvl="3" indent="-228600">
              <a:buClr>
                <a:schemeClr val="dk1"/>
              </a:buClr>
              <a:buSzPct val="100000"/>
              <a:buAutoNum type="arabicPeriod"/>
            </a:pPr>
            <a:r>
              <a:rPr lang="en-IE" sz="1200" b="0" dirty="0">
                <a:solidFill>
                  <a:schemeClr val="dk1"/>
                </a:solidFill>
                <a:cs typeface="Arial"/>
                <a:sym typeface="Arial"/>
              </a:rPr>
              <a:t>the </a:t>
            </a:r>
            <a:r>
              <a:rPr lang="en-US" sz="1200" b="0" dirty="0">
                <a:solidFill>
                  <a:schemeClr val="dk1"/>
                </a:solidFill>
              </a:rPr>
              <a:t>State</a:t>
            </a:r>
            <a:r>
              <a:rPr lang="en-US" sz="1200" b="0" dirty="0">
                <a:solidFill>
                  <a:schemeClr val="dk1"/>
                </a:solidFill>
                <a:cs typeface="Arial"/>
                <a:sym typeface="Arial"/>
              </a:rPr>
              <a:t> subsidy of loans encumbered with the primary residence as well as </a:t>
            </a:r>
          </a:p>
          <a:p>
            <a:pPr marL="590550" lvl="3" indent="-228600">
              <a:buClr>
                <a:schemeClr val="dk1"/>
              </a:buClr>
              <a:buSzPct val="100000"/>
              <a:buAutoNum type="arabicPeriod"/>
            </a:pPr>
            <a:r>
              <a:rPr lang="en-US" sz="1200" dirty="0">
                <a:cs typeface="Arial"/>
              </a:rPr>
              <a:t>the State allowance for primary residences (under Law 44722/2017), being paid to the Sale and Lease Back Organization, if the latter had acquired the primary residences under Law 4738/2020, as partial rent discharge.</a:t>
            </a:r>
            <a:endParaRPr lang="en-IE" sz="1200" b="0" dirty="0">
              <a:cs typeface="Arial"/>
              <a:sym typeface="Arial"/>
            </a:endParaRPr>
          </a:p>
        </p:txBody>
      </p:sp>
      <p:sp>
        <p:nvSpPr>
          <p:cNvPr id="25" name="Content Placeholder 2">
            <a:extLst>
              <a:ext uri="{FF2B5EF4-FFF2-40B4-BE49-F238E27FC236}">
                <a16:creationId xmlns:a16="http://schemas.microsoft.com/office/drawing/2014/main" id="{25E68466-BF39-4100-AFB2-860781F6F900}"/>
              </a:ext>
            </a:extLst>
          </p:cNvPr>
          <p:cNvSpPr txBox="1">
            <a:spLocks/>
          </p:cNvSpPr>
          <p:nvPr/>
        </p:nvSpPr>
        <p:spPr bwMode="auto">
          <a:xfrm>
            <a:off x="0" y="1167975"/>
            <a:ext cx="12181181" cy="903375"/>
          </a:xfrm>
          <a:prstGeom prst="rect">
            <a:avLst/>
          </a:prstGeom>
          <a:solidFill>
            <a:srgbClr val="F9F9F9"/>
          </a:solidFill>
          <a:ln>
            <a:noFill/>
          </a:ln>
          <a:effectLst/>
        </p:spPr>
        <p:txBody>
          <a:bodyPr rIns="432000" rtlCol="0" anchor="ctr"/>
          <a:lstStyle>
            <a:defPPr marR="0" lvl="0" algn="l" rtl="0">
              <a:lnSpc>
                <a:spcPct val="100000"/>
              </a:lnSpc>
              <a:spcBef>
                <a:spcPts val="0"/>
              </a:spcBef>
              <a:spcAft>
                <a:spcPts val="0"/>
              </a:spcAft>
            </a:defPPr>
            <a:lvl1pPr marL="0" indent="0" defTabSz="914400" eaLnBrk="1" fontAlgn="auto" latinLnBrk="0" hangingPunct="1">
              <a:spcAft>
                <a:spcPts val="600"/>
              </a:spcAft>
              <a:buClrTx/>
              <a:buSzTx/>
              <a:buFontTx/>
              <a:buNone/>
              <a:tabLst/>
              <a:defRPr sz="1200" kern="1200">
                <a:solidFill>
                  <a:srgbClr val="3462AB"/>
                </a:solidFill>
                <a:ea typeface="+mn-ea"/>
                <a:cs typeface="+mn-cs"/>
              </a:defRPr>
            </a:lvl1pPr>
          </a:lstStyle>
          <a:p>
            <a:endParaRPr lang="en-IE" dirty="0"/>
          </a:p>
        </p:txBody>
      </p:sp>
      <p:sp>
        <p:nvSpPr>
          <p:cNvPr id="27" name="Rectangle 26">
            <a:extLst>
              <a:ext uri="{FF2B5EF4-FFF2-40B4-BE49-F238E27FC236}">
                <a16:creationId xmlns:a16="http://schemas.microsoft.com/office/drawing/2014/main" id="{82EB7BB5-094F-4AC3-90DD-D3405FD3C338}"/>
              </a:ext>
            </a:extLst>
          </p:cNvPr>
          <p:cNvSpPr/>
          <p:nvPr/>
        </p:nvSpPr>
        <p:spPr>
          <a:xfrm>
            <a:off x="1810160" y="1359326"/>
            <a:ext cx="10279171" cy="553678"/>
          </a:xfrm>
          <a:prstGeom prst="rect">
            <a:avLst/>
          </a:prstGeom>
        </p:spPr>
        <p:txBody>
          <a:bodyPr wrap="square">
            <a:spAutoFit/>
          </a:bodyPr>
          <a:lstStyle/>
          <a:p>
            <a:pPr marL="177800" lvl="0">
              <a:lnSpc>
                <a:spcPct val="120000"/>
              </a:lnSpc>
              <a:spcAft>
                <a:spcPts val="300"/>
              </a:spcAft>
              <a:buClrTx/>
              <a:defRPr/>
            </a:pPr>
            <a:r>
              <a:rPr lang="en-IE" sz="1200" kern="1200" dirty="0">
                <a:solidFill>
                  <a:srgbClr val="3462AB"/>
                </a:solidFill>
                <a:ea typeface="+mn-ea"/>
                <a:cs typeface="+mn-cs"/>
              </a:rPr>
              <a:t>The new legal framework </a:t>
            </a:r>
            <a:r>
              <a:rPr lang="en-GB" sz="1200" kern="1200" dirty="0">
                <a:solidFill>
                  <a:srgbClr val="3462AB"/>
                </a:solidFill>
                <a:ea typeface="+mn-ea"/>
                <a:cs typeface="+mn-cs"/>
              </a:rPr>
              <a:t>introduces a </a:t>
            </a:r>
            <a:r>
              <a:rPr lang="en-GB" sz="1200" b="1" kern="1200" dirty="0">
                <a:solidFill>
                  <a:srgbClr val="3462AB"/>
                </a:solidFill>
                <a:ea typeface="+mn-ea"/>
                <a:cs typeface="+mn-cs"/>
              </a:rPr>
              <a:t>holistic approach to insolvency</a:t>
            </a:r>
            <a:r>
              <a:rPr lang="en-GB" sz="1200" b="1" kern="1200" dirty="0">
                <a:solidFill>
                  <a:srgbClr val="FF0000"/>
                </a:solidFill>
                <a:ea typeface="+mn-ea"/>
                <a:cs typeface="+mn-cs"/>
              </a:rPr>
              <a:t> </a:t>
            </a:r>
            <a:r>
              <a:rPr lang="en-GB" sz="1200" b="1" kern="1200" dirty="0">
                <a:solidFill>
                  <a:srgbClr val="3462AB"/>
                </a:solidFill>
                <a:ea typeface="+mn-ea"/>
                <a:cs typeface="+mn-cs"/>
              </a:rPr>
              <a:t>legislation </a:t>
            </a:r>
            <a:r>
              <a:rPr lang="en-GB" sz="1200" kern="1200" dirty="0">
                <a:solidFill>
                  <a:srgbClr val="3462AB"/>
                </a:solidFill>
                <a:ea typeface="+mn-ea"/>
                <a:cs typeface="+mn-cs"/>
              </a:rPr>
              <a:t>in Greece. </a:t>
            </a:r>
          </a:p>
          <a:p>
            <a:pPr marL="177800" lvl="0">
              <a:lnSpc>
                <a:spcPct val="120000"/>
              </a:lnSpc>
              <a:spcAft>
                <a:spcPts val="900"/>
              </a:spcAft>
              <a:buClrTx/>
              <a:defRPr/>
            </a:pPr>
            <a:r>
              <a:rPr lang="en-IE" sz="1200" kern="1200" dirty="0">
                <a:solidFill>
                  <a:srgbClr val="3462AB"/>
                </a:solidFill>
                <a:ea typeface="+mn-ea"/>
                <a:cs typeface="+mn-cs"/>
              </a:rPr>
              <a:t>It enables households and businesses to settle debts, towards the </a:t>
            </a:r>
            <a:r>
              <a:rPr lang="en-IE" sz="1200" b="1" kern="1200" dirty="0">
                <a:solidFill>
                  <a:srgbClr val="3462AB"/>
                </a:solidFill>
                <a:ea typeface="+mn-ea"/>
                <a:cs typeface="+mn-cs"/>
              </a:rPr>
              <a:t>State</a:t>
            </a:r>
            <a:r>
              <a:rPr lang="en-IE" sz="1200" kern="1200" dirty="0">
                <a:solidFill>
                  <a:srgbClr val="3462AB"/>
                </a:solidFill>
                <a:ea typeface="+mn-ea"/>
                <a:cs typeface="+mn-cs"/>
              </a:rPr>
              <a:t>, </a:t>
            </a:r>
            <a:r>
              <a:rPr lang="en-IE" sz="1200" b="1" kern="1200" dirty="0">
                <a:solidFill>
                  <a:srgbClr val="3462AB"/>
                </a:solidFill>
                <a:ea typeface="+mn-ea"/>
                <a:cs typeface="+mn-cs"/>
              </a:rPr>
              <a:t>social security funds</a:t>
            </a:r>
            <a:r>
              <a:rPr lang="en-IE" sz="1200" kern="1200" dirty="0">
                <a:solidFill>
                  <a:srgbClr val="3462AB"/>
                </a:solidFill>
                <a:ea typeface="+mn-ea"/>
                <a:cs typeface="+mn-cs"/>
              </a:rPr>
              <a:t>, </a:t>
            </a:r>
            <a:r>
              <a:rPr lang="en-IE" sz="1200" b="1" kern="1200" dirty="0">
                <a:solidFill>
                  <a:srgbClr val="3462AB"/>
                </a:solidFill>
                <a:ea typeface="+mn-ea"/>
                <a:cs typeface="+mn-cs"/>
              </a:rPr>
              <a:t>banks</a:t>
            </a:r>
            <a:r>
              <a:rPr lang="en-IE" sz="1200" kern="1200" dirty="0">
                <a:solidFill>
                  <a:srgbClr val="3462AB"/>
                </a:solidFill>
                <a:ea typeface="+mn-ea"/>
                <a:cs typeface="+mn-cs"/>
              </a:rPr>
              <a:t>, </a:t>
            </a:r>
            <a:r>
              <a:rPr lang="en-IE" sz="1200" b="1" kern="1200" dirty="0">
                <a:solidFill>
                  <a:srgbClr val="3462AB"/>
                </a:solidFill>
                <a:ea typeface="+mn-ea"/>
                <a:cs typeface="+mn-cs"/>
              </a:rPr>
              <a:t>servicers</a:t>
            </a:r>
            <a:r>
              <a:rPr lang="en-IE" sz="1200" kern="1200" dirty="0">
                <a:solidFill>
                  <a:srgbClr val="3462AB"/>
                </a:solidFill>
                <a:ea typeface="+mn-ea"/>
                <a:cs typeface="+mn-cs"/>
              </a:rPr>
              <a:t> and </a:t>
            </a:r>
            <a:r>
              <a:rPr lang="en-IE" sz="1200" b="1" kern="1200" dirty="0">
                <a:solidFill>
                  <a:srgbClr val="3462AB"/>
                </a:solidFill>
                <a:ea typeface="+mn-ea"/>
                <a:cs typeface="+mn-cs"/>
              </a:rPr>
              <a:t>other private creditors</a:t>
            </a:r>
            <a:r>
              <a:rPr lang="en-IE" sz="1200" kern="1200" dirty="0">
                <a:solidFill>
                  <a:srgbClr val="3462AB"/>
                </a:solidFill>
                <a:ea typeface="+mn-ea"/>
                <a:cs typeface="+mn-cs"/>
              </a:rPr>
              <a:t>. </a:t>
            </a:r>
            <a:endParaRPr lang="el-GR" sz="1200" kern="1200" dirty="0">
              <a:solidFill>
                <a:srgbClr val="3462AB"/>
              </a:solidFill>
              <a:ea typeface="+mn-ea"/>
              <a:cs typeface="+mn-cs"/>
            </a:endParaRPr>
          </a:p>
        </p:txBody>
      </p:sp>
      <p:sp>
        <p:nvSpPr>
          <p:cNvPr id="28" name="Google Shape;6452;p112">
            <a:extLst>
              <a:ext uri="{FF2B5EF4-FFF2-40B4-BE49-F238E27FC236}">
                <a16:creationId xmlns:a16="http://schemas.microsoft.com/office/drawing/2014/main" id="{1605DAB7-6701-4305-90CF-5E7B3D703366}"/>
              </a:ext>
            </a:extLst>
          </p:cNvPr>
          <p:cNvSpPr/>
          <p:nvPr/>
        </p:nvSpPr>
        <p:spPr>
          <a:xfrm>
            <a:off x="273909" y="1452819"/>
            <a:ext cx="294599" cy="361393"/>
          </a:xfrm>
          <a:custGeom>
            <a:avLst/>
            <a:gdLst/>
            <a:ahLst/>
            <a:cxnLst/>
            <a:rect l="l" t="t" r="r" b="b"/>
            <a:pathLst>
              <a:path w="163" h="200" extrusionOk="0">
                <a:moveTo>
                  <a:pt x="150" y="13"/>
                </a:moveTo>
                <a:cubicBezTo>
                  <a:pt x="132" y="13"/>
                  <a:pt x="132" y="13"/>
                  <a:pt x="132" y="13"/>
                </a:cubicBezTo>
                <a:cubicBezTo>
                  <a:pt x="132" y="25"/>
                  <a:pt x="132" y="25"/>
                  <a:pt x="132" y="25"/>
                </a:cubicBezTo>
                <a:cubicBezTo>
                  <a:pt x="150" y="25"/>
                  <a:pt x="150" y="25"/>
                  <a:pt x="150" y="25"/>
                </a:cubicBezTo>
                <a:cubicBezTo>
                  <a:pt x="150" y="188"/>
                  <a:pt x="150" y="188"/>
                  <a:pt x="150" y="188"/>
                </a:cubicBezTo>
                <a:cubicBezTo>
                  <a:pt x="13" y="188"/>
                  <a:pt x="13" y="188"/>
                  <a:pt x="13" y="188"/>
                </a:cubicBezTo>
                <a:cubicBezTo>
                  <a:pt x="13" y="25"/>
                  <a:pt x="13" y="25"/>
                  <a:pt x="13" y="25"/>
                </a:cubicBezTo>
                <a:cubicBezTo>
                  <a:pt x="32" y="25"/>
                  <a:pt x="32" y="25"/>
                  <a:pt x="32" y="25"/>
                </a:cubicBezTo>
                <a:cubicBezTo>
                  <a:pt x="32" y="13"/>
                  <a:pt x="32" y="13"/>
                  <a:pt x="32" y="13"/>
                </a:cubicBezTo>
                <a:cubicBezTo>
                  <a:pt x="13" y="13"/>
                  <a:pt x="13" y="13"/>
                  <a:pt x="13" y="13"/>
                </a:cubicBezTo>
                <a:cubicBezTo>
                  <a:pt x="6" y="13"/>
                  <a:pt x="0" y="18"/>
                  <a:pt x="0" y="25"/>
                </a:cubicBezTo>
                <a:cubicBezTo>
                  <a:pt x="0" y="188"/>
                  <a:pt x="0" y="188"/>
                  <a:pt x="0" y="188"/>
                </a:cubicBezTo>
                <a:cubicBezTo>
                  <a:pt x="0" y="195"/>
                  <a:pt x="6" y="200"/>
                  <a:pt x="13" y="200"/>
                </a:cubicBezTo>
                <a:cubicBezTo>
                  <a:pt x="150" y="200"/>
                  <a:pt x="150" y="200"/>
                  <a:pt x="150" y="200"/>
                </a:cubicBezTo>
                <a:cubicBezTo>
                  <a:pt x="157" y="200"/>
                  <a:pt x="163" y="195"/>
                  <a:pt x="163" y="188"/>
                </a:cubicBezTo>
                <a:cubicBezTo>
                  <a:pt x="163" y="25"/>
                  <a:pt x="163" y="25"/>
                  <a:pt x="163" y="25"/>
                </a:cubicBezTo>
                <a:cubicBezTo>
                  <a:pt x="163" y="18"/>
                  <a:pt x="157" y="13"/>
                  <a:pt x="150" y="13"/>
                </a:cubicBezTo>
                <a:close/>
                <a:moveTo>
                  <a:pt x="44" y="13"/>
                </a:moveTo>
                <a:cubicBezTo>
                  <a:pt x="119" y="13"/>
                  <a:pt x="119" y="13"/>
                  <a:pt x="119" y="13"/>
                </a:cubicBezTo>
                <a:cubicBezTo>
                  <a:pt x="119" y="0"/>
                  <a:pt x="119" y="0"/>
                  <a:pt x="119" y="0"/>
                </a:cubicBezTo>
                <a:cubicBezTo>
                  <a:pt x="44" y="0"/>
                  <a:pt x="44" y="0"/>
                  <a:pt x="44" y="0"/>
                </a:cubicBezTo>
                <a:lnTo>
                  <a:pt x="44" y="13"/>
                </a:lnTo>
                <a:close/>
                <a:moveTo>
                  <a:pt x="42" y="100"/>
                </a:moveTo>
                <a:cubicBezTo>
                  <a:pt x="39" y="100"/>
                  <a:pt x="36" y="103"/>
                  <a:pt x="36" y="107"/>
                </a:cubicBezTo>
                <a:cubicBezTo>
                  <a:pt x="36" y="110"/>
                  <a:pt x="39" y="113"/>
                  <a:pt x="42" y="113"/>
                </a:cubicBezTo>
                <a:cubicBezTo>
                  <a:pt x="121" y="113"/>
                  <a:pt x="121" y="113"/>
                  <a:pt x="121" y="113"/>
                </a:cubicBezTo>
                <a:cubicBezTo>
                  <a:pt x="125" y="113"/>
                  <a:pt x="127" y="110"/>
                  <a:pt x="127" y="107"/>
                </a:cubicBezTo>
                <a:cubicBezTo>
                  <a:pt x="127" y="103"/>
                  <a:pt x="125" y="100"/>
                  <a:pt x="121" y="100"/>
                </a:cubicBezTo>
                <a:lnTo>
                  <a:pt x="42" y="100"/>
                </a:lnTo>
                <a:close/>
                <a:moveTo>
                  <a:pt x="42" y="67"/>
                </a:moveTo>
                <a:cubicBezTo>
                  <a:pt x="39" y="67"/>
                  <a:pt x="36" y="70"/>
                  <a:pt x="36" y="73"/>
                </a:cubicBezTo>
                <a:cubicBezTo>
                  <a:pt x="36" y="77"/>
                  <a:pt x="39" y="79"/>
                  <a:pt x="42" y="79"/>
                </a:cubicBezTo>
                <a:cubicBezTo>
                  <a:pt x="121" y="79"/>
                  <a:pt x="121" y="79"/>
                  <a:pt x="121" y="79"/>
                </a:cubicBezTo>
                <a:cubicBezTo>
                  <a:pt x="125" y="79"/>
                  <a:pt x="127" y="77"/>
                  <a:pt x="127" y="73"/>
                </a:cubicBezTo>
                <a:cubicBezTo>
                  <a:pt x="127" y="70"/>
                  <a:pt x="125" y="67"/>
                  <a:pt x="121" y="67"/>
                </a:cubicBezTo>
                <a:lnTo>
                  <a:pt x="42" y="67"/>
                </a:lnTo>
                <a:close/>
              </a:path>
            </a:pathLst>
          </a:custGeom>
          <a:solidFill>
            <a:srgbClr val="3462AB"/>
          </a:solidFill>
          <a:ln>
            <a:noFill/>
          </a:ln>
        </p:spPr>
        <p:txBody>
          <a:bodyPr spcFirstLastPara="1" wrap="square" lIns="78175" tIns="39075" rIns="78175" bIns="3907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800" b="0" i="0" u="none" strike="noStrike" kern="1200" cap="none" spc="0" normalizeH="0" baseline="0" noProof="0" dirty="0">
              <a:ln>
                <a:noFill/>
              </a:ln>
              <a:solidFill>
                <a:srgbClr val="000000"/>
              </a:solidFill>
              <a:effectLst/>
              <a:uLnTx/>
              <a:uFillTx/>
              <a:latin typeface="Arial"/>
              <a:ea typeface="+mn-ea"/>
              <a:cs typeface="+mn-cs"/>
            </a:endParaRPr>
          </a:p>
        </p:txBody>
      </p:sp>
      <p:sp>
        <p:nvSpPr>
          <p:cNvPr id="29" name="Rectangle 28">
            <a:extLst>
              <a:ext uri="{FF2B5EF4-FFF2-40B4-BE49-F238E27FC236}">
                <a16:creationId xmlns:a16="http://schemas.microsoft.com/office/drawing/2014/main" id="{F3183EFD-0600-4EF2-99C5-5F71B93B58AF}"/>
              </a:ext>
            </a:extLst>
          </p:cNvPr>
          <p:cNvSpPr/>
          <p:nvPr/>
        </p:nvSpPr>
        <p:spPr>
          <a:xfrm>
            <a:off x="568508" y="1361288"/>
            <a:ext cx="1298295" cy="523220"/>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kern="1200" dirty="0">
                <a:solidFill>
                  <a:srgbClr val="3462AB"/>
                </a:solidFill>
                <a:ea typeface="+mn-ea"/>
                <a:cs typeface="+mn-cs"/>
              </a:rPr>
              <a:t>Framework’s objective</a:t>
            </a:r>
            <a:endParaRPr lang="en-GB" b="1" kern="1200" dirty="0">
              <a:solidFill>
                <a:srgbClr val="3462AB"/>
              </a:solidFill>
              <a:ea typeface="+mn-ea"/>
              <a:cs typeface="+mn-cs"/>
            </a:endParaRPr>
          </a:p>
        </p:txBody>
      </p:sp>
      <p:cxnSp>
        <p:nvCxnSpPr>
          <p:cNvPr id="30" name="Straight Connector 29">
            <a:extLst>
              <a:ext uri="{FF2B5EF4-FFF2-40B4-BE49-F238E27FC236}">
                <a16:creationId xmlns:a16="http://schemas.microsoft.com/office/drawing/2014/main" id="{96742B2A-A30E-41DF-8F90-4A4EDCA64ED6}"/>
              </a:ext>
            </a:extLst>
          </p:cNvPr>
          <p:cNvCxnSpPr/>
          <p:nvPr/>
        </p:nvCxnSpPr>
        <p:spPr>
          <a:xfrm>
            <a:off x="1906682" y="1452819"/>
            <a:ext cx="0" cy="360000"/>
          </a:xfrm>
          <a:prstGeom prst="line">
            <a:avLst/>
          </a:prstGeom>
          <a:ln w="28575" cap="sq">
            <a:solidFill>
              <a:srgbClr val="3462AB"/>
            </a:solidFill>
          </a:ln>
        </p:spPr>
        <p:style>
          <a:lnRef idx="1">
            <a:schemeClr val="accent1"/>
          </a:lnRef>
          <a:fillRef idx="0">
            <a:schemeClr val="accent1"/>
          </a:fillRef>
          <a:effectRef idx="0">
            <a:schemeClr val="dk1"/>
          </a:effectRef>
          <a:fontRef idx="minor">
            <a:schemeClr val="lt1"/>
          </a:fontRef>
        </p:style>
      </p:cxnSp>
      <p:pic>
        <p:nvPicPr>
          <p:cNvPr id="31" name="Picture 82" descr="Download Free png Automation Icon #397519 - Free Icons Library - DLPNG.com">
            <a:extLst>
              <a:ext uri="{FF2B5EF4-FFF2-40B4-BE49-F238E27FC236}">
                <a16:creationId xmlns:a16="http://schemas.microsoft.com/office/drawing/2014/main" id="{FF424BE5-C7DF-4ED1-B10F-76D3BB2EE83C}"/>
              </a:ext>
            </a:extLst>
          </p:cNvPr>
          <p:cNvPicPr>
            <a:picLocks noChangeAspect="1" noChangeArrowheads="1"/>
          </p:cNvPicPr>
          <p:nvPr/>
        </p:nvPicPr>
        <p:blipFill>
          <a:blip r:embed="rId6" cstate="screen">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a:ext>
            </a:extLst>
          </a:blip>
          <a:srcRect/>
          <a:stretch>
            <a:fillRect/>
          </a:stretch>
        </p:blipFill>
        <p:spPr bwMode="auto">
          <a:xfrm>
            <a:off x="775218" y="2327938"/>
            <a:ext cx="339075" cy="339075"/>
          </a:xfrm>
          <a:prstGeom prst="rect">
            <a:avLst/>
          </a:prstGeom>
          <a:noFill/>
          <a:extLst>
            <a:ext uri="{909E8E84-426E-40DD-AFC4-6F175D3DCCD1}">
              <a14:hiddenFill xmlns:a14="http://schemas.microsoft.com/office/drawing/2010/main">
                <a:solidFill>
                  <a:srgbClr val="FFFFFF"/>
                </a:solidFill>
              </a14:hiddenFill>
            </a:ext>
          </a:extLst>
        </p:spPr>
      </p:pic>
      <p:sp>
        <p:nvSpPr>
          <p:cNvPr id="33" name="Rectangle 32">
            <a:extLst>
              <a:ext uri="{FF2B5EF4-FFF2-40B4-BE49-F238E27FC236}">
                <a16:creationId xmlns:a16="http://schemas.microsoft.com/office/drawing/2014/main" id="{9F8285E9-C712-4D4A-8B5E-9E9E9F38596F}"/>
              </a:ext>
            </a:extLst>
          </p:cNvPr>
          <p:cNvSpPr/>
          <p:nvPr/>
        </p:nvSpPr>
        <p:spPr bwMode="ltGray">
          <a:xfrm>
            <a:off x="1310595" y="4133850"/>
            <a:ext cx="10320966" cy="1056000"/>
          </a:xfrm>
          <a:prstGeom prst="rect">
            <a:avLst/>
          </a:prstGeom>
          <a:noFill/>
          <a:ln w="19050">
            <a:solidFill>
              <a:srgbClr val="3462AB"/>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0850" algn="just">
              <a:spcBef>
                <a:spcPts val="200"/>
              </a:spcBef>
              <a:spcAft>
                <a:spcPts val="600"/>
              </a:spcAft>
            </a:pPr>
            <a:endParaRPr lang="en-US" sz="1200" b="1" dirty="0">
              <a:solidFill>
                <a:schemeClr val="tx1"/>
              </a:solidFill>
            </a:endParaRPr>
          </a:p>
        </p:txBody>
      </p:sp>
      <p:sp>
        <p:nvSpPr>
          <p:cNvPr id="5" name="Isosceles Triangle 4">
            <a:extLst>
              <a:ext uri="{FF2B5EF4-FFF2-40B4-BE49-F238E27FC236}">
                <a16:creationId xmlns:a16="http://schemas.microsoft.com/office/drawing/2014/main" id="{18F19292-A376-4C67-B9EC-2BE6B0F3A6FF}"/>
              </a:ext>
            </a:extLst>
          </p:cNvPr>
          <p:cNvSpPr/>
          <p:nvPr/>
        </p:nvSpPr>
        <p:spPr>
          <a:xfrm rot="10800000">
            <a:off x="5636095" y="5198670"/>
            <a:ext cx="908990" cy="209999"/>
          </a:xfrm>
          <a:prstGeom prst="triangle">
            <a:avLst/>
          </a:prstGeom>
          <a:solidFill>
            <a:srgbClr val="346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4" name="Google Shape;673;p91">
            <a:extLst>
              <a:ext uri="{FF2B5EF4-FFF2-40B4-BE49-F238E27FC236}">
                <a16:creationId xmlns:a16="http://schemas.microsoft.com/office/drawing/2014/main" id="{A91D592C-D454-47F6-9171-80331BD4A894}"/>
              </a:ext>
            </a:extLst>
          </p:cNvPr>
          <p:cNvSpPr txBox="1">
            <a:spLocks/>
          </p:cNvSpPr>
          <p:nvPr/>
        </p:nvSpPr>
        <p:spPr>
          <a:xfrm>
            <a:off x="1810160" y="5716764"/>
            <a:ext cx="9607442" cy="704944"/>
          </a:xfrm>
          <a:prstGeom prst="rect">
            <a:avLst/>
          </a:prstGeom>
          <a:noFill/>
          <a:ln>
            <a:noFill/>
          </a:ln>
        </p:spPr>
        <p:txBody>
          <a:bodyPr spcFirstLastPara="1" vert="horz" wrap="square" lIns="0" tIns="0" rIns="0" bIns="0" rtlCol="0" anchor="ctr" anchorCtr="0">
            <a:noAutofit/>
          </a:bodyPr>
          <a:lstStyle>
            <a:lvl1pPr marL="0" indent="0" algn="l" defTabSz="914400" rtl="0" eaLnBrk="1" latinLnBrk="0" hangingPunct="1">
              <a:lnSpc>
                <a:spcPct val="100000"/>
              </a:lnSpc>
              <a:spcBef>
                <a:spcPts val="0"/>
              </a:spcBef>
              <a:spcAft>
                <a:spcPts val="1200"/>
              </a:spcAft>
              <a:buFont typeface="Arial" panose="020B0604020202020204" pitchFamily="34" charset="0"/>
              <a:buNone/>
              <a:defRPr sz="1800" b="1" kern="1200">
                <a:solidFill>
                  <a:schemeClr val="accent1"/>
                </a:solidFill>
                <a:latin typeface="+mn-lt"/>
                <a:ea typeface="+mn-ea"/>
                <a:cs typeface="+mn-cs"/>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600" kern="1200">
                <a:solidFill>
                  <a:schemeClr val="tx1"/>
                </a:solidFill>
                <a:latin typeface="+mn-lt"/>
                <a:ea typeface="+mn-ea"/>
                <a:cs typeface="+mn-cs"/>
              </a:defRPr>
            </a:lvl2pPr>
            <a:lvl3pPr marL="180975"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3pPr>
            <a:lvl4pPr marL="36195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4pPr>
            <a:lvl5pPr marL="548640" indent="-18097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5pPr>
            <a:lvl6pPr marL="73152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6pPr>
            <a:lvl7pPr marL="91440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7pPr>
            <a:lvl8pPr marL="109728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8pPr>
            <a:lvl9pPr marL="1280160" indent="-182880"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9pPr>
          </a:lstStyle>
          <a:p>
            <a:pPr algn="ctr">
              <a:spcAft>
                <a:spcPts val="300"/>
              </a:spcAft>
              <a:buClr>
                <a:schemeClr val="dk1"/>
              </a:buClr>
              <a:buSzPts val="1100"/>
            </a:pPr>
            <a:r>
              <a:rPr lang="en-IE" sz="1200" b="0" dirty="0">
                <a:solidFill>
                  <a:schemeClr val="dk1"/>
                </a:solidFill>
                <a:cs typeface="Arial"/>
              </a:rPr>
              <a:t>The Hellenic Republic is conducting an international tender process to identify the private interested party</a:t>
            </a:r>
          </a:p>
          <a:p>
            <a:pPr algn="ctr">
              <a:spcAft>
                <a:spcPts val="600"/>
              </a:spcAft>
              <a:buClr>
                <a:schemeClr val="dk1"/>
              </a:buClr>
              <a:buSzPts val="1100"/>
            </a:pPr>
            <a:r>
              <a:rPr lang="en-IE" sz="1200" b="0" dirty="0">
                <a:solidFill>
                  <a:schemeClr val="dk1"/>
                </a:solidFill>
                <a:cs typeface="Arial"/>
              </a:rPr>
              <a:t> that will undertake the duties and responsibilities of the Sale and Lease back Organization (SLBO),  through a concession agreement</a:t>
            </a:r>
            <a:endParaRPr lang="en-IE" sz="1200" b="0" dirty="0">
              <a:solidFill>
                <a:schemeClr val="dk1"/>
              </a:solidFill>
              <a:cs typeface="Arial"/>
              <a:sym typeface="Arial"/>
            </a:endParaRPr>
          </a:p>
        </p:txBody>
      </p:sp>
      <p:pic>
        <p:nvPicPr>
          <p:cNvPr id="7" name="Graphic 6" descr="Magnifying glass">
            <a:extLst>
              <a:ext uri="{FF2B5EF4-FFF2-40B4-BE49-F238E27FC236}">
                <a16:creationId xmlns:a16="http://schemas.microsoft.com/office/drawing/2014/main" id="{0479C68B-F9E7-433C-9373-FF129A3F1C0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909443" y="5428334"/>
            <a:ext cx="373114" cy="373114"/>
          </a:xfrm>
          <a:prstGeom prst="rect">
            <a:avLst/>
          </a:prstGeom>
        </p:spPr>
      </p:pic>
      <p:sp>
        <p:nvSpPr>
          <p:cNvPr id="26" name="Google Shape;3172;p84">
            <a:extLst>
              <a:ext uri="{FF2B5EF4-FFF2-40B4-BE49-F238E27FC236}">
                <a16:creationId xmlns:a16="http://schemas.microsoft.com/office/drawing/2014/main" id="{3D743F91-8AA4-47CF-8B03-7C9F5361E641}"/>
              </a:ext>
            </a:extLst>
          </p:cNvPr>
          <p:cNvSpPr/>
          <p:nvPr/>
        </p:nvSpPr>
        <p:spPr>
          <a:xfrm>
            <a:off x="3065257" y="6487066"/>
            <a:ext cx="6702780" cy="301784"/>
          </a:xfrm>
          <a:prstGeom prst="rect">
            <a:avLst/>
          </a:prstGeom>
          <a:noFill/>
          <a:ln>
            <a:noFill/>
          </a:ln>
        </p:spPr>
        <p:txBody>
          <a:bodyPr spcFirstLastPara="1" wrap="square" lIns="0" tIns="0" rIns="0" bIns="0" anchor="ctr" anchorCtr="0">
            <a:noAutofit/>
          </a:bodyPr>
          <a:lstStyle/>
          <a:p>
            <a:pPr lvl="0">
              <a:spcBef>
                <a:spcPts val="171"/>
              </a:spcBef>
            </a:pPr>
            <a:r>
              <a:rPr lang="en-GB" sz="900" i="1" dirty="0">
                <a:solidFill>
                  <a:schemeClr val="dk1"/>
                </a:solidFill>
                <a:latin typeface="Arial"/>
                <a:ea typeface="Arial"/>
                <a:cs typeface="Arial"/>
                <a:sym typeface="Arial"/>
              </a:rPr>
              <a:t>For further details please refer to new </a:t>
            </a:r>
            <a:r>
              <a:rPr lang="en-US" sz="900" i="1" dirty="0">
                <a:solidFill>
                  <a:schemeClr val="dk1"/>
                </a:solidFill>
              </a:rPr>
              <a:t>law 4738/2020</a:t>
            </a:r>
            <a:r>
              <a:rPr lang="el-GR" sz="900" i="1" dirty="0">
                <a:solidFill>
                  <a:schemeClr val="dk1"/>
                </a:solidFill>
              </a:rPr>
              <a:t>, </a:t>
            </a:r>
            <a:r>
              <a:rPr lang="en-US" sz="900" i="1" dirty="0">
                <a:solidFill>
                  <a:schemeClr val="dk1"/>
                </a:solidFill>
              </a:rPr>
              <a:t>“</a:t>
            </a:r>
            <a:r>
              <a:rPr lang="en-IE" sz="900" i="1" dirty="0">
                <a:solidFill>
                  <a:schemeClr val="dk1"/>
                </a:solidFill>
              </a:rPr>
              <a:t>Law for Debt Settlement and provision of Second Chance” and the invitation for Expression of Interest</a:t>
            </a:r>
            <a:r>
              <a:rPr lang="en-GB" sz="900" i="1" dirty="0">
                <a:solidFill>
                  <a:schemeClr val="dk1"/>
                </a:solidFill>
                <a:latin typeface="Arial"/>
                <a:ea typeface="Arial"/>
                <a:cs typeface="Arial"/>
                <a:sym typeface="Arial"/>
              </a:rPr>
              <a:t> </a:t>
            </a:r>
            <a:endParaRPr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9"/>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7F692399-912C-4F94-B4C4-1E8D14BC981B}"/>
              </a:ext>
            </a:extLst>
          </p:cNvPr>
          <p:cNvGraphicFramePr>
            <a:graphicFrameLocks noChangeAspect="1"/>
          </p:cNvGraphicFramePr>
          <p:nvPr>
            <p:custDataLst>
              <p:tags r:id="rId1"/>
            </p:custDataLst>
            <p:extLst>
              <p:ext uri="{D42A27DB-BD31-4B8C-83A1-F6EECF244321}">
                <p14:modId xmlns:p14="http://schemas.microsoft.com/office/powerpoint/2010/main" val="212291343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9" imgH="338" progId="TCLayout.ActiveDocument.1">
                  <p:embed/>
                </p:oleObj>
              </mc:Choice>
              <mc:Fallback>
                <p:oleObj name="think-cell Slide" r:id="rId4" imgW="349" imgH="338" progId="TCLayout.ActiveDocument.1">
                  <p:embed/>
                  <p:pic>
                    <p:nvPicPr>
                      <p:cNvPr id="3" name="Object 2" hidden="1">
                        <a:extLst>
                          <a:ext uri="{FF2B5EF4-FFF2-40B4-BE49-F238E27FC236}">
                            <a16:creationId xmlns:a16="http://schemas.microsoft.com/office/drawing/2014/main" id="{7F692399-912C-4F94-B4C4-1E8D14BC981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70" name="Google Shape;1070;p60"/>
          <p:cNvSpPr txBox="1">
            <a:spLocks noGrp="1"/>
          </p:cNvSpPr>
          <p:nvPr>
            <p:ph type="title"/>
          </p:nvPr>
        </p:nvSpPr>
        <p:spPr>
          <a:xfrm>
            <a:off x="838200" y="365126"/>
            <a:ext cx="10515600" cy="558800"/>
          </a:xfrm>
          <a:prstGeom prst="rect">
            <a:avLst/>
          </a:prstGeom>
          <a:noFill/>
          <a:ln>
            <a:noFill/>
          </a:ln>
        </p:spPr>
        <p:txBody>
          <a:bodyPr spcFirstLastPara="1" wrap="square" lIns="91425" tIns="45700" rIns="91425" bIns="45700" anchor="ctr" anchorCtr="0">
            <a:noAutofit/>
          </a:bodyPr>
          <a:lstStyle/>
          <a:p>
            <a:pPr lvl="0">
              <a:buSzPts val="2000"/>
            </a:pPr>
            <a:r>
              <a:rPr lang="en-US" sz="2000" dirty="0"/>
              <a:t>Background and key features  [2/3]</a:t>
            </a:r>
          </a:p>
        </p:txBody>
      </p:sp>
      <p:sp>
        <p:nvSpPr>
          <p:cNvPr id="1071" name="Google Shape;1071;p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l-GR"/>
              <a:pPr marL="0" lvl="0" indent="0" algn="r" rtl="0">
                <a:spcBef>
                  <a:spcPts val="0"/>
                </a:spcBef>
                <a:spcAft>
                  <a:spcPts val="0"/>
                </a:spcAft>
                <a:buNone/>
              </a:pPr>
              <a:t>4</a:t>
            </a:fld>
            <a:endParaRPr dirty="0"/>
          </a:p>
        </p:txBody>
      </p:sp>
      <p:sp>
        <p:nvSpPr>
          <p:cNvPr id="1072" name="Google Shape;1072;p60"/>
          <p:cNvSpPr/>
          <p:nvPr/>
        </p:nvSpPr>
        <p:spPr>
          <a:xfrm>
            <a:off x="486276" y="443262"/>
            <a:ext cx="457200" cy="412279"/>
          </a:xfrm>
          <a:prstGeom prst="rtTriangle">
            <a:avLst/>
          </a:prstGeom>
          <a:solidFill>
            <a:srgbClr val="3462AB"/>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endParaRPr sz="1200" i="1" dirty="0">
              <a:solidFill>
                <a:schemeClr val="lt1"/>
              </a:solidFill>
              <a:latin typeface="Calibri" pitchFamily="34" charset="0"/>
              <a:cs typeface="Calibri" pitchFamily="34" charset="0"/>
              <a:sym typeface="Arial"/>
            </a:endParaRPr>
          </a:p>
        </p:txBody>
      </p:sp>
      <p:grpSp>
        <p:nvGrpSpPr>
          <p:cNvPr id="5" name="Group 4">
            <a:extLst>
              <a:ext uri="{FF2B5EF4-FFF2-40B4-BE49-F238E27FC236}">
                <a16:creationId xmlns:a16="http://schemas.microsoft.com/office/drawing/2014/main" id="{CF7327FF-199A-474F-A7C6-DC044ED58458}"/>
              </a:ext>
            </a:extLst>
          </p:cNvPr>
          <p:cNvGrpSpPr/>
          <p:nvPr/>
        </p:nvGrpSpPr>
        <p:grpSpPr>
          <a:xfrm>
            <a:off x="0" y="949394"/>
            <a:ext cx="11944950" cy="763200"/>
            <a:chOff x="0" y="949395"/>
            <a:chExt cx="11944950" cy="816827"/>
          </a:xfrm>
        </p:grpSpPr>
        <p:sp>
          <p:nvSpPr>
            <p:cNvPr id="23" name="Rectangle 22">
              <a:extLst>
                <a:ext uri="{FF2B5EF4-FFF2-40B4-BE49-F238E27FC236}">
                  <a16:creationId xmlns:a16="http://schemas.microsoft.com/office/drawing/2014/main" id="{CAE5BF27-73FD-486C-982D-8A4CD085FB36}"/>
                </a:ext>
              </a:extLst>
            </p:cNvPr>
            <p:cNvSpPr/>
            <p:nvPr/>
          </p:nvSpPr>
          <p:spPr>
            <a:xfrm>
              <a:off x="0" y="949395"/>
              <a:ext cx="11944950" cy="816827"/>
            </a:xfrm>
            <a:prstGeom prst="rect">
              <a:avLst/>
            </a:prstGeom>
            <a:solidFill>
              <a:srgbClr val="F9F9F9"/>
            </a:solidFill>
            <a:ln>
              <a:noFill/>
            </a:ln>
            <a:effectLst/>
          </p:spPr>
          <p:txBody>
            <a:bodyPr rIns="432000" rtlCol="0" anchor="ctr"/>
            <a:lstStyle/>
            <a:p>
              <a:pPr lvl="0">
                <a:spcAft>
                  <a:spcPts val="600"/>
                </a:spcAft>
                <a:buClrTx/>
                <a:defRPr/>
              </a:pPr>
              <a:r>
                <a:rPr kumimoji="0" lang="en-US" sz="1200" b="0" i="0" u="none" strike="noStrike" kern="1200" cap="none" spc="0" normalizeH="0" baseline="0" noProof="0" dirty="0">
                  <a:ln>
                    <a:noFill/>
                  </a:ln>
                  <a:solidFill>
                    <a:srgbClr val="3462AB"/>
                  </a:solidFill>
                  <a:effectLst/>
                  <a:uLnTx/>
                  <a:uFillTx/>
                  <a:latin typeface="Arial"/>
                  <a:ea typeface="+mn-ea"/>
                  <a:cs typeface="+mn-cs"/>
                </a:rPr>
                <a:t>The purpose of the </a:t>
              </a:r>
              <a:r>
                <a:rPr lang="en-US" sz="1200" kern="1200" dirty="0">
                  <a:solidFill>
                    <a:srgbClr val="3462AB"/>
                  </a:solidFill>
                </a:rPr>
                <a:t>Sale and Leaseback Organization </a:t>
              </a:r>
              <a:r>
                <a:rPr lang="el-GR" sz="1200" kern="1200" dirty="0">
                  <a:solidFill>
                    <a:srgbClr val="3462AB"/>
                  </a:solidFill>
                </a:rPr>
                <a:t>(</a:t>
              </a:r>
              <a:r>
                <a:rPr kumimoji="0" lang="en-US" sz="1200" b="0" i="0" u="none" strike="noStrike" kern="1200" cap="none" spc="0" normalizeH="0" baseline="0" noProof="0" dirty="0">
                  <a:ln>
                    <a:noFill/>
                  </a:ln>
                  <a:solidFill>
                    <a:srgbClr val="3462AB"/>
                  </a:solidFill>
                  <a:effectLst/>
                  <a:uLnTx/>
                  <a:uFillTx/>
                  <a:latin typeface="Arial"/>
                  <a:ea typeface="+mn-ea"/>
                  <a:cs typeface="+mn-cs"/>
                </a:rPr>
                <a:t>SLBO</a:t>
              </a:r>
              <a:r>
                <a:rPr kumimoji="0" lang="el-GR" sz="1200" b="0" i="0" u="none" strike="noStrike" kern="1200" cap="none" spc="0" normalizeH="0" baseline="0" noProof="0" dirty="0">
                  <a:ln>
                    <a:noFill/>
                  </a:ln>
                  <a:solidFill>
                    <a:srgbClr val="3462AB"/>
                  </a:solidFill>
                  <a:effectLst/>
                  <a:uLnTx/>
                  <a:uFillTx/>
                  <a:latin typeface="Arial"/>
                  <a:ea typeface="+mn-ea"/>
                  <a:cs typeface="+mn-cs"/>
                </a:rPr>
                <a:t>)</a:t>
              </a:r>
              <a:r>
                <a:rPr kumimoji="0" lang="en-US" sz="1200" b="0" i="0" u="none" strike="noStrike" kern="1200" cap="none" spc="0" normalizeH="0" baseline="0" noProof="0" dirty="0">
                  <a:ln>
                    <a:noFill/>
                  </a:ln>
                  <a:solidFill>
                    <a:srgbClr val="3462AB"/>
                  </a:solidFill>
                  <a:effectLst/>
                  <a:uLnTx/>
                  <a:uFillTx/>
                  <a:latin typeface="Arial"/>
                  <a:ea typeface="+mn-ea"/>
                  <a:cs typeface="+mn-cs"/>
                </a:rPr>
                <a:t> is to protect vulnerable debtors’ primary residence from enforcement actions, while enabling them to </a:t>
              </a:r>
              <a:r>
                <a:rPr kumimoji="0" lang="el-GR" sz="1200" b="0" i="0" u="none" strike="noStrike" kern="1200" cap="none" spc="0" normalizeH="0" baseline="0" noProof="0" dirty="0">
                  <a:ln>
                    <a:noFill/>
                  </a:ln>
                  <a:solidFill>
                    <a:srgbClr val="3462AB"/>
                  </a:solidFill>
                  <a:effectLst/>
                  <a:uLnTx/>
                  <a:uFillTx/>
                  <a:latin typeface="Arial"/>
                  <a:ea typeface="+mn-ea"/>
                  <a:cs typeface="+mn-cs"/>
                </a:rPr>
                <a:t> </a:t>
              </a:r>
              <a:r>
                <a:rPr lang="en-US" sz="1200" kern="1200" dirty="0">
                  <a:solidFill>
                    <a:srgbClr val="3462AB"/>
                  </a:solidFill>
                  <a:ea typeface="+mn-ea"/>
                  <a:cs typeface="+mn-cs"/>
                </a:rPr>
                <a:t>establish an arrangement with the SLBO for leasing their primary residence, including a buy back option.</a:t>
              </a:r>
            </a:p>
            <a:p>
              <a:pPr lvl="0">
                <a:spcAft>
                  <a:spcPts val="600"/>
                </a:spcAft>
                <a:buClrTx/>
                <a:defRPr/>
              </a:pPr>
              <a:r>
                <a:rPr lang="en-US" sz="1200" kern="1200" dirty="0">
                  <a:solidFill>
                    <a:srgbClr val="3462AB"/>
                  </a:solidFill>
                </a:rPr>
                <a:t>In this context, eligible debtors will have the option to transfer their primary residence to the SLBO and lease it back for a period of up to 12 years.</a:t>
              </a:r>
              <a:endParaRPr lang="en-US" sz="1200" kern="1200" dirty="0">
                <a:solidFill>
                  <a:srgbClr val="3462AB"/>
                </a:solidFill>
                <a:ea typeface="+mn-ea"/>
                <a:cs typeface="+mn-cs"/>
              </a:endParaRPr>
            </a:p>
          </p:txBody>
        </p:sp>
        <p:sp>
          <p:nvSpPr>
            <p:cNvPr id="31" name="Rectangle 30">
              <a:extLst>
                <a:ext uri="{FF2B5EF4-FFF2-40B4-BE49-F238E27FC236}">
                  <a16:creationId xmlns:a16="http://schemas.microsoft.com/office/drawing/2014/main" id="{0683F81C-A05A-4F70-90C3-DAFF67335CFF}"/>
                </a:ext>
              </a:extLst>
            </p:cNvPr>
            <p:cNvSpPr/>
            <p:nvPr/>
          </p:nvSpPr>
          <p:spPr>
            <a:xfrm>
              <a:off x="11868150" y="949395"/>
              <a:ext cx="76799" cy="816827"/>
            </a:xfrm>
            <a:prstGeom prst="rect">
              <a:avLst/>
            </a:prstGeom>
            <a:solidFill>
              <a:schemeClr val="bg1">
                <a:lumMod val="65000"/>
              </a:schemeClr>
            </a:solidFill>
            <a:ln>
              <a:noFill/>
            </a:ln>
            <a:effectLst/>
          </p:spPr>
          <p:txBody>
            <a:bodyPr rIns="576000" rtlCol="0" anchor="ctr"/>
            <a:lstStyle/>
            <a:p>
              <a:pPr marL="0" marR="0" lvl="0" indent="0" defTabSz="914400" eaLnBrk="1" fontAlgn="auto" latinLnBrk="0" hangingPunct="1">
                <a:lnSpc>
                  <a:spcPct val="100000"/>
                </a:lnSpc>
                <a:spcBef>
                  <a:spcPts val="0"/>
                </a:spcBef>
                <a:spcAft>
                  <a:spcPts val="600"/>
                </a:spcAft>
                <a:buClrTx/>
                <a:buSzTx/>
                <a:buFontTx/>
                <a:buNone/>
                <a:tabLst/>
                <a:defRPr/>
              </a:pPr>
              <a:endParaRPr kumimoji="0" lang="en-US" sz="1100" b="0" i="0" u="none" strike="noStrike" kern="1200" cap="none" spc="0" normalizeH="0" baseline="0" noProof="0" dirty="0">
                <a:ln>
                  <a:noFill/>
                </a:ln>
                <a:solidFill>
                  <a:srgbClr val="3462AB"/>
                </a:solidFill>
                <a:effectLst/>
                <a:uLnTx/>
                <a:uFillTx/>
                <a:latin typeface="Arial"/>
                <a:ea typeface="+mn-ea"/>
                <a:cs typeface="+mn-cs"/>
              </a:endParaRPr>
            </a:p>
          </p:txBody>
        </p:sp>
      </p:grpSp>
      <p:sp>
        <p:nvSpPr>
          <p:cNvPr id="24" name="Rectangle 23">
            <a:extLst>
              <a:ext uri="{FF2B5EF4-FFF2-40B4-BE49-F238E27FC236}">
                <a16:creationId xmlns:a16="http://schemas.microsoft.com/office/drawing/2014/main" id="{1B62D6D3-7F23-4481-AC77-48DE1A3A2C3B}"/>
              </a:ext>
            </a:extLst>
          </p:cNvPr>
          <p:cNvSpPr/>
          <p:nvPr/>
        </p:nvSpPr>
        <p:spPr>
          <a:xfrm>
            <a:off x="658373" y="2240885"/>
            <a:ext cx="3711600" cy="4173853"/>
          </a:xfrm>
          <a:prstGeom prst="rect">
            <a:avLst/>
          </a:prstGeom>
          <a:solidFill>
            <a:schemeClr val="bg1"/>
          </a:solidFill>
          <a:ln w="12700">
            <a:solidFill>
              <a:srgbClr val="3462AB"/>
            </a:solidFill>
          </a:ln>
          <a:effectLst/>
        </p:spPr>
        <p:txBody>
          <a:bodyPr lIns="54000" tIns="54000" rIns="54000" bIns="54000" rtlCol="0" anchor="t"/>
          <a:lstStyle/>
          <a:p>
            <a:pPr marL="0" marR="0" lvl="0" indent="0" defTabSz="914400" eaLnBrk="1" fontAlgn="auto" latinLnBrk="0" hangingPunct="1">
              <a:lnSpc>
                <a:spcPct val="110000"/>
              </a:lnSpc>
              <a:spcBef>
                <a:spcPts val="0"/>
              </a:spcBef>
              <a:spcAft>
                <a:spcPts val="1200"/>
              </a:spcAft>
              <a:buClrTx/>
              <a:buSzTx/>
              <a:buFontTx/>
              <a:buNone/>
              <a:tabLst/>
              <a:defRPr/>
            </a:pPr>
            <a:r>
              <a:rPr kumimoji="0" lang="en-US" sz="1150" b="0" i="0" u="none" strike="noStrike" kern="1200" cap="none" spc="0" normalizeH="0" baseline="0" noProof="0" dirty="0">
                <a:ln>
                  <a:noFill/>
                </a:ln>
                <a:solidFill>
                  <a:schemeClr val="tx1">
                    <a:lumMod val="85000"/>
                    <a:lumOff val="15000"/>
                  </a:schemeClr>
                </a:solidFill>
                <a:effectLst/>
                <a:uLnTx/>
                <a:uFillTx/>
                <a:latin typeface="Arial"/>
                <a:ea typeface="+mn-ea"/>
                <a:cs typeface="+mn-cs"/>
              </a:rPr>
              <a:t>Eligible perimeter consists of debtors that are considered “</a:t>
            </a:r>
            <a:r>
              <a:rPr kumimoji="0" lang="en-US" sz="1150" b="1" i="0" u="none" strike="noStrike" kern="1200" cap="none" spc="0" normalizeH="0" baseline="0" noProof="0" dirty="0">
                <a:ln>
                  <a:noFill/>
                </a:ln>
                <a:solidFill>
                  <a:schemeClr val="tx1">
                    <a:lumMod val="85000"/>
                    <a:lumOff val="15000"/>
                  </a:schemeClr>
                </a:solidFill>
                <a:effectLst/>
                <a:uLnTx/>
                <a:uFillTx/>
                <a:latin typeface="Arial"/>
                <a:ea typeface="+mn-ea"/>
                <a:cs typeface="+mn-cs"/>
              </a:rPr>
              <a:t>vulnerable individuals</a:t>
            </a:r>
            <a:r>
              <a:rPr kumimoji="0" lang="en-US" sz="1150" b="0" i="0" u="none" strike="noStrike" kern="1200" cap="none" spc="0" normalizeH="0" baseline="0" noProof="0" dirty="0">
                <a:ln>
                  <a:noFill/>
                </a:ln>
                <a:solidFill>
                  <a:schemeClr val="tx1">
                    <a:lumMod val="85000"/>
                    <a:lumOff val="15000"/>
                  </a:schemeClr>
                </a:solidFill>
                <a:effectLst/>
                <a:uLnTx/>
                <a:uFillTx/>
                <a:latin typeface="Arial"/>
                <a:ea typeface="+mn-ea"/>
                <a:cs typeface="+mn-cs"/>
              </a:rPr>
              <a:t>” based on </a:t>
            </a:r>
            <a:r>
              <a:rPr lang="en-US" sz="1150" kern="1200" dirty="0">
                <a:solidFill>
                  <a:schemeClr val="tx1">
                    <a:lumMod val="85000"/>
                    <a:lumOff val="15000"/>
                  </a:schemeClr>
                </a:solidFill>
                <a:ea typeface="+mn-ea"/>
                <a:cs typeface="+mn-cs"/>
              </a:rPr>
              <a:t>specific criteria</a:t>
            </a:r>
            <a:r>
              <a:rPr kumimoji="0" lang="en-US" sz="1150" b="0" i="0" u="none" strike="noStrike" kern="1200" cap="none" spc="0" normalizeH="0" baseline="0" noProof="0" dirty="0">
                <a:ln>
                  <a:noFill/>
                </a:ln>
                <a:solidFill>
                  <a:schemeClr val="tx1">
                    <a:lumMod val="85000"/>
                    <a:lumOff val="15000"/>
                  </a:schemeClr>
                </a:solidFill>
                <a:effectLst/>
                <a:uLnTx/>
                <a:uFillTx/>
                <a:latin typeface="Arial"/>
                <a:ea typeface="+mn-ea"/>
                <a:cs typeface="+mn-cs"/>
              </a:rPr>
              <a:t>:</a:t>
            </a:r>
          </a:p>
          <a:p>
            <a:pPr marL="182563" marR="0" lvl="0" indent="-182563" defTabSz="914400" eaLnBrk="1" fontAlgn="auto" latinLnBrk="0" hangingPunct="1">
              <a:lnSpc>
                <a:spcPct val="110000"/>
              </a:lnSpc>
              <a:spcBef>
                <a:spcPts val="0"/>
              </a:spcBef>
              <a:spcAft>
                <a:spcPts val="1200"/>
              </a:spcAft>
              <a:buClrTx/>
              <a:buSzTx/>
              <a:buFont typeface="Wingdings" panose="05000000000000000000" pitchFamily="2" charset="2"/>
              <a:buChar char="ü"/>
              <a:tabLst/>
              <a:defRPr/>
            </a:pPr>
            <a:r>
              <a:rPr kumimoji="0" lang="en-US" sz="1150" b="0" i="0" u="none" strike="noStrike" kern="1200" cap="none" spc="0" normalizeH="0" baseline="0" noProof="0" dirty="0">
                <a:ln>
                  <a:noFill/>
                </a:ln>
                <a:solidFill>
                  <a:schemeClr val="tx1">
                    <a:lumMod val="85000"/>
                    <a:lumOff val="15000"/>
                  </a:schemeClr>
                </a:solidFill>
                <a:effectLst/>
                <a:uLnTx/>
                <a:uFillTx/>
                <a:latin typeface="Arial"/>
                <a:ea typeface="+mn-ea"/>
                <a:cs typeface="+mn-cs"/>
              </a:rPr>
              <a:t>Family </a:t>
            </a:r>
            <a:r>
              <a:rPr kumimoji="0" lang="en-US" sz="1150" b="1" i="0" u="none" strike="noStrike" kern="1200" cap="none" spc="0" normalizeH="0" baseline="0" noProof="0" dirty="0">
                <a:ln>
                  <a:noFill/>
                </a:ln>
                <a:solidFill>
                  <a:schemeClr val="tx1">
                    <a:lumMod val="85000"/>
                    <a:lumOff val="15000"/>
                  </a:schemeClr>
                </a:solidFill>
                <a:effectLst/>
                <a:uLnTx/>
                <a:uFillTx/>
                <a:latin typeface="Arial"/>
                <a:ea typeface="+mn-ea"/>
                <a:cs typeface="+mn-cs"/>
              </a:rPr>
              <a:t>income</a:t>
            </a:r>
            <a:r>
              <a:rPr kumimoji="0" lang="en-US" sz="1150" i="0" u="none" strike="noStrike" kern="1200" cap="none" spc="0" normalizeH="0" baseline="0" noProof="0" dirty="0">
                <a:ln>
                  <a:noFill/>
                </a:ln>
                <a:solidFill>
                  <a:schemeClr val="tx1">
                    <a:lumMod val="85000"/>
                    <a:lumOff val="15000"/>
                  </a:schemeClr>
                </a:solidFill>
                <a:effectLst/>
                <a:uLnTx/>
                <a:uFillTx/>
                <a:latin typeface="Arial"/>
                <a:ea typeface="+mn-ea"/>
                <a:cs typeface="+mn-cs"/>
              </a:rPr>
              <a:t>, also based on the number of household members</a:t>
            </a:r>
            <a:endParaRPr kumimoji="0" lang="en-US" sz="1150" b="0" i="0" u="none" strike="noStrike" kern="1200" cap="none" spc="0" normalizeH="0" baseline="0" noProof="0" dirty="0">
              <a:ln>
                <a:noFill/>
              </a:ln>
              <a:solidFill>
                <a:schemeClr val="tx1">
                  <a:lumMod val="85000"/>
                  <a:lumOff val="15000"/>
                </a:schemeClr>
              </a:solidFill>
              <a:effectLst/>
              <a:uLnTx/>
              <a:uFillTx/>
              <a:latin typeface="Arial"/>
              <a:ea typeface="+mn-ea"/>
              <a:cs typeface="+mn-cs"/>
            </a:endParaRPr>
          </a:p>
          <a:p>
            <a:pPr marL="182563" marR="0" lvl="0" indent="-182563" defTabSz="914400" eaLnBrk="1" fontAlgn="auto" latinLnBrk="0" hangingPunct="1">
              <a:lnSpc>
                <a:spcPct val="110000"/>
              </a:lnSpc>
              <a:spcBef>
                <a:spcPts val="0"/>
              </a:spcBef>
              <a:spcAft>
                <a:spcPts val="1200"/>
              </a:spcAft>
              <a:buClrTx/>
              <a:buSzTx/>
              <a:buFont typeface="Wingdings" panose="05000000000000000000" pitchFamily="2" charset="2"/>
              <a:buChar char="ü"/>
              <a:tabLst/>
              <a:defRPr/>
            </a:pPr>
            <a:r>
              <a:rPr lang="en-US" sz="1150" kern="1200" dirty="0">
                <a:solidFill>
                  <a:schemeClr val="tx1">
                    <a:lumMod val="85000"/>
                    <a:lumOff val="15000"/>
                  </a:schemeClr>
                </a:solidFill>
                <a:ea typeface="+mn-ea"/>
                <a:cs typeface="+mn-cs"/>
              </a:rPr>
              <a:t>Tax value </a:t>
            </a:r>
            <a:r>
              <a:rPr kumimoji="0" lang="en-US" sz="1150" b="0" i="0" u="none" strike="noStrike" kern="1200" cap="none" spc="0" normalizeH="0" baseline="0" noProof="0" dirty="0">
                <a:ln>
                  <a:noFill/>
                </a:ln>
                <a:solidFill>
                  <a:schemeClr val="tx1">
                    <a:lumMod val="85000"/>
                    <a:lumOff val="15000"/>
                  </a:schemeClr>
                </a:solidFill>
                <a:effectLst/>
                <a:uLnTx/>
                <a:uFillTx/>
                <a:latin typeface="Arial"/>
                <a:ea typeface="+mn-ea"/>
                <a:cs typeface="+mn-cs"/>
              </a:rPr>
              <a:t>of </a:t>
            </a:r>
            <a:r>
              <a:rPr kumimoji="0" lang="en-US" sz="1150" b="1" i="0" u="none" strike="noStrike" kern="1200" cap="none" spc="0" normalizeH="0" baseline="0" noProof="0" dirty="0">
                <a:ln>
                  <a:noFill/>
                </a:ln>
                <a:solidFill>
                  <a:schemeClr val="tx1">
                    <a:lumMod val="85000"/>
                    <a:lumOff val="15000"/>
                  </a:schemeClr>
                </a:solidFill>
                <a:effectLst/>
                <a:uLnTx/>
                <a:uFillTx/>
                <a:latin typeface="Arial"/>
                <a:ea typeface="+mn-ea"/>
                <a:cs typeface="+mn-cs"/>
              </a:rPr>
              <a:t>immovable assets </a:t>
            </a:r>
            <a:r>
              <a:rPr kumimoji="0" lang="en-US" sz="1150" i="0" u="none" strike="noStrike" kern="1200" cap="none" spc="0" normalizeH="0" baseline="0" noProof="0" dirty="0">
                <a:ln>
                  <a:noFill/>
                </a:ln>
                <a:solidFill>
                  <a:schemeClr val="tx1">
                    <a:lumMod val="85000"/>
                    <a:lumOff val="15000"/>
                  </a:schemeClr>
                </a:solidFill>
                <a:effectLst/>
                <a:uLnTx/>
                <a:uFillTx/>
                <a:latin typeface="Arial"/>
                <a:ea typeface="+mn-ea"/>
                <a:cs typeface="+mn-cs"/>
              </a:rPr>
              <a:t>of the </a:t>
            </a:r>
            <a:r>
              <a:rPr kumimoji="0" lang="en-US" sz="1150" b="0" i="0" u="none" strike="noStrike" kern="1200" cap="none" spc="0" normalizeH="0" baseline="0" noProof="0" dirty="0">
                <a:ln>
                  <a:noFill/>
                </a:ln>
                <a:solidFill>
                  <a:schemeClr val="tx1">
                    <a:lumMod val="85000"/>
                    <a:lumOff val="15000"/>
                  </a:schemeClr>
                </a:solidFill>
                <a:effectLst/>
                <a:uLnTx/>
                <a:uFillTx/>
                <a:latin typeface="Arial"/>
                <a:ea typeface="+mn-ea"/>
                <a:cs typeface="+mn-cs"/>
              </a:rPr>
              <a:t>debtor and its family members</a:t>
            </a:r>
            <a:endParaRPr kumimoji="0" lang="en-US" sz="1150" b="1" i="0" u="none" strike="noStrike" kern="1200" cap="none" spc="0" normalizeH="0" baseline="0" noProof="0" dirty="0">
              <a:ln>
                <a:noFill/>
              </a:ln>
              <a:solidFill>
                <a:schemeClr val="tx1">
                  <a:lumMod val="85000"/>
                  <a:lumOff val="15000"/>
                </a:schemeClr>
              </a:solidFill>
              <a:effectLst/>
              <a:uLnTx/>
              <a:uFillTx/>
              <a:latin typeface="Arial"/>
              <a:ea typeface="+mn-ea"/>
              <a:cs typeface="+mn-cs"/>
            </a:endParaRPr>
          </a:p>
          <a:p>
            <a:pPr marL="182563" marR="0" lvl="0" indent="-182563" defTabSz="914400" eaLnBrk="1" fontAlgn="auto" latinLnBrk="0" hangingPunct="1">
              <a:lnSpc>
                <a:spcPct val="110000"/>
              </a:lnSpc>
              <a:spcBef>
                <a:spcPts val="0"/>
              </a:spcBef>
              <a:spcAft>
                <a:spcPts val="1200"/>
              </a:spcAft>
              <a:buClrTx/>
              <a:buSzTx/>
              <a:buFont typeface="Wingdings" panose="05000000000000000000" pitchFamily="2" charset="2"/>
              <a:buChar char="ü"/>
              <a:tabLst/>
              <a:defRPr/>
            </a:pPr>
            <a:r>
              <a:rPr kumimoji="0" lang="en-US" sz="1150" b="0" i="0" u="none" strike="noStrike" kern="1200" cap="none" spc="0" normalizeH="0" baseline="0" noProof="0" dirty="0">
                <a:ln>
                  <a:noFill/>
                </a:ln>
                <a:solidFill>
                  <a:schemeClr val="tx1">
                    <a:lumMod val="85000"/>
                    <a:lumOff val="15000"/>
                  </a:schemeClr>
                </a:solidFill>
                <a:effectLst/>
                <a:uLnTx/>
                <a:uFillTx/>
                <a:latin typeface="Arial"/>
                <a:ea typeface="+mn-ea"/>
                <a:cs typeface="+mn-cs"/>
              </a:rPr>
              <a:t>Value of </a:t>
            </a:r>
            <a:r>
              <a:rPr kumimoji="0" lang="en-US" sz="1150" b="1" i="0" u="none" strike="noStrike" kern="1200" cap="none" spc="0" normalizeH="0" baseline="0" noProof="0" dirty="0">
                <a:ln>
                  <a:noFill/>
                </a:ln>
                <a:solidFill>
                  <a:schemeClr val="tx1">
                    <a:lumMod val="85000"/>
                    <a:lumOff val="15000"/>
                  </a:schemeClr>
                </a:solidFill>
                <a:effectLst/>
                <a:uLnTx/>
                <a:uFillTx/>
                <a:latin typeface="Arial"/>
                <a:ea typeface="+mn-ea"/>
                <a:cs typeface="+mn-cs"/>
              </a:rPr>
              <a:t>deposits or other financial assets </a:t>
            </a:r>
            <a:r>
              <a:rPr kumimoji="0" lang="en-US" sz="1150" b="0" i="0" u="none" strike="noStrike" kern="1200" cap="none" spc="0" normalizeH="0" baseline="0" noProof="0" dirty="0">
                <a:ln>
                  <a:noFill/>
                </a:ln>
                <a:solidFill>
                  <a:schemeClr val="tx1">
                    <a:lumMod val="85000"/>
                    <a:lumOff val="15000"/>
                  </a:schemeClr>
                </a:solidFill>
                <a:effectLst/>
                <a:uLnTx/>
                <a:uFillTx/>
                <a:latin typeface="Arial"/>
                <a:ea typeface="+mn-ea"/>
                <a:cs typeface="+mn-cs"/>
              </a:rPr>
              <a:t>of the family </a:t>
            </a:r>
          </a:p>
          <a:p>
            <a:pPr lvl="0">
              <a:lnSpc>
                <a:spcPct val="110000"/>
              </a:lnSpc>
              <a:spcAft>
                <a:spcPts val="1200"/>
              </a:spcAft>
              <a:buClrTx/>
              <a:defRPr/>
            </a:pPr>
            <a:r>
              <a:rPr kumimoji="0" lang="en-US" sz="1150" b="0" i="1" u="none" strike="noStrike" kern="1200" cap="none" spc="0" normalizeH="0" baseline="0" noProof="0" dirty="0">
                <a:ln>
                  <a:noFill/>
                </a:ln>
                <a:solidFill>
                  <a:schemeClr val="tx1">
                    <a:lumMod val="85000"/>
                    <a:lumOff val="15000"/>
                  </a:schemeClr>
                </a:solidFill>
                <a:effectLst/>
                <a:uLnTx/>
                <a:uFillTx/>
                <a:latin typeface="Arial"/>
                <a:ea typeface="+mn-ea"/>
                <a:cs typeface="+mn-cs"/>
              </a:rPr>
              <a:t>For further info on the eligibility </a:t>
            </a:r>
            <a:r>
              <a:rPr lang="en-US" sz="1150" i="1" kern="1200" dirty="0">
                <a:solidFill>
                  <a:schemeClr val="tx1">
                    <a:lumMod val="85000"/>
                    <a:lumOff val="15000"/>
                  </a:schemeClr>
                </a:solidFill>
                <a:ea typeface="+mn-ea"/>
                <a:cs typeface="+mn-cs"/>
              </a:rPr>
              <a:t>criteria please refer to Law 4472/2017 (Article 3) &amp; JMD 792/2019 (Article 4) found here: </a:t>
            </a:r>
            <a:r>
              <a:rPr lang="en-US" sz="1150" i="1" kern="1200" dirty="0">
                <a:solidFill>
                  <a:schemeClr val="tx1">
                    <a:lumMod val="85000"/>
                    <a:lumOff val="15000"/>
                  </a:schemeClr>
                </a:solidFill>
                <a:ea typeface="+mn-ea"/>
                <a:cs typeface="+mn-cs"/>
                <a:hlinkClick r:id="rId6"/>
              </a:rPr>
              <a:t>http://www.keyd.gov.gr/ryumish_ofeilvn_pkatoikia/</a:t>
            </a:r>
            <a:r>
              <a:rPr lang="en-US" sz="1150" i="1" kern="1200" dirty="0">
                <a:solidFill>
                  <a:schemeClr val="tx1">
                    <a:lumMod val="85000"/>
                    <a:lumOff val="15000"/>
                  </a:schemeClr>
                </a:solidFill>
                <a:ea typeface="+mn-ea"/>
                <a:cs typeface="+mn-cs"/>
              </a:rPr>
              <a:t> </a:t>
            </a:r>
          </a:p>
        </p:txBody>
      </p:sp>
      <p:sp>
        <p:nvSpPr>
          <p:cNvPr id="27" name="Rectangle 26">
            <a:extLst>
              <a:ext uri="{FF2B5EF4-FFF2-40B4-BE49-F238E27FC236}">
                <a16:creationId xmlns:a16="http://schemas.microsoft.com/office/drawing/2014/main" id="{14562B3C-49EF-430E-80B1-92A7D6E1032A}"/>
              </a:ext>
            </a:extLst>
          </p:cNvPr>
          <p:cNvSpPr/>
          <p:nvPr/>
        </p:nvSpPr>
        <p:spPr>
          <a:xfrm>
            <a:off x="658373" y="1768334"/>
            <a:ext cx="3711600" cy="379420"/>
          </a:xfrm>
          <a:prstGeom prst="rect">
            <a:avLst/>
          </a:prstGeom>
          <a:solidFill>
            <a:srgbClr val="2D5493"/>
          </a:solidFill>
          <a:ln w="12700">
            <a:solidFill>
              <a:srgbClr val="3462AB"/>
            </a:solidFill>
          </a:ln>
          <a:effectLst/>
        </p:spPr>
        <p:txBody>
          <a:bodyPr lIns="108000" tIns="108000" rIns="108000" bIns="10800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chemeClr val="bg1"/>
                </a:solidFill>
                <a:effectLst/>
                <a:uLnTx/>
                <a:uFillTx/>
                <a:latin typeface="Arial"/>
                <a:ea typeface="+mn-ea"/>
                <a:cs typeface="+mn-cs"/>
              </a:rPr>
              <a:t>1.  Eligible Debtors Perimeter</a:t>
            </a:r>
          </a:p>
        </p:txBody>
      </p:sp>
      <p:sp>
        <p:nvSpPr>
          <p:cNvPr id="25" name="Rectangle 24">
            <a:extLst>
              <a:ext uri="{FF2B5EF4-FFF2-40B4-BE49-F238E27FC236}">
                <a16:creationId xmlns:a16="http://schemas.microsoft.com/office/drawing/2014/main" id="{E0A7E7FE-0F81-4349-AED6-812FFFC686DC}"/>
              </a:ext>
            </a:extLst>
          </p:cNvPr>
          <p:cNvSpPr/>
          <p:nvPr/>
        </p:nvSpPr>
        <p:spPr>
          <a:xfrm>
            <a:off x="8212619" y="2240885"/>
            <a:ext cx="3710448" cy="4178806"/>
          </a:xfrm>
          <a:prstGeom prst="rect">
            <a:avLst/>
          </a:prstGeom>
          <a:solidFill>
            <a:schemeClr val="bg1"/>
          </a:solidFill>
          <a:ln w="12700">
            <a:solidFill>
              <a:srgbClr val="3462AB"/>
            </a:solidFill>
          </a:ln>
          <a:effectLst/>
        </p:spPr>
        <p:txBody>
          <a:bodyPr lIns="36000" tIns="0" rIns="0" bIns="0" rtlCol="0" anchor="t"/>
          <a:lstStyle/>
          <a:p>
            <a:pPr marL="0" marR="0" lvl="0" indent="0" defTabSz="914400" eaLnBrk="1" fontAlgn="auto" latinLnBrk="0" hangingPunct="1">
              <a:lnSpc>
                <a:spcPct val="110000"/>
              </a:lnSpc>
              <a:spcBef>
                <a:spcPts val="0"/>
              </a:spcBef>
              <a:spcAft>
                <a:spcPts val="300"/>
              </a:spcAft>
              <a:buClrTx/>
              <a:buSzTx/>
              <a:buFontTx/>
              <a:buNone/>
              <a:tabLst/>
              <a:defRPr/>
            </a:pPr>
            <a:r>
              <a:rPr kumimoji="0" lang="en-US" sz="1100" b="0" i="0" u="none" strike="noStrike" kern="1200" cap="none" spc="0" normalizeH="0" baseline="0" noProof="0" dirty="0">
                <a:ln>
                  <a:noFill/>
                </a:ln>
                <a:solidFill>
                  <a:schemeClr val="tx1">
                    <a:lumMod val="85000"/>
                    <a:lumOff val="15000"/>
                  </a:schemeClr>
                </a:solidFill>
                <a:effectLst/>
                <a:uLnTx/>
                <a:uFillTx/>
                <a:latin typeface="Arial"/>
                <a:ea typeface="+mn-ea"/>
                <a:cs typeface="+mn-cs"/>
              </a:rPr>
              <a:t>A </a:t>
            </a:r>
            <a:r>
              <a:rPr kumimoji="0" lang="en-US" sz="1100" b="1" i="0" u="none" strike="noStrike" kern="1200" cap="none" spc="0" normalizeH="0" baseline="0" noProof="0" dirty="0">
                <a:ln>
                  <a:noFill/>
                </a:ln>
                <a:solidFill>
                  <a:schemeClr val="tx1">
                    <a:lumMod val="85000"/>
                    <a:lumOff val="15000"/>
                  </a:schemeClr>
                </a:solidFill>
                <a:effectLst/>
                <a:uLnTx/>
                <a:uFillTx/>
                <a:latin typeface="Arial"/>
                <a:ea typeface="+mn-ea"/>
                <a:cs typeface="+mn-cs"/>
              </a:rPr>
              <a:t>legal entity in the private sector </a:t>
            </a:r>
            <a:r>
              <a:rPr kumimoji="0" lang="en-US" sz="1100" i="0" u="none" strike="noStrike" kern="1200" cap="none" spc="0" normalizeH="0" baseline="0" noProof="0" dirty="0">
                <a:ln>
                  <a:noFill/>
                </a:ln>
                <a:solidFill>
                  <a:schemeClr val="tx1">
                    <a:lumMod val="85000"/>
                    <a:lumOff val="15000"/>
                  </a:schemeClr>
                </a:solidFill>
                <a:effectLst/>
                <a:uLnTx/>
                <a:uFillTx/>
                <a:latin typeface="Arial"/>
                <a:ea typeface="+mn-ea"/>
                <a:cs typeface="+mn-cs"/>
              </a:rPr>
              <a:t>will be appointed by the State as the exclusive SLBO operating in Greece, </a:t>
            </a:r>
            <a:r>
              <a:rPr kumimoji="0" lang="en-US" sz="1100" b="0" i="0" u="none" strike="noStrike" kern="1200" cap="none" spc="0" normalizeH="0" baseline="0" noProof="0" dirty="0">
                <a:ln>
                  <a:noFill/>
                </a:ln>
                <a:solidFill>
                  <a:schemeClr val="tx1">
                    <a:lumMod val="85000"/>
                    <a:lumOff val="15000"/>
                  </a:schemeClr>
                </a:solidFill>
                <a:effectLst/>
                <a:uLnTx/>
                <a:uFillTx/>
                <a:latin typeface="Arial"/>
                <a:ea typeface="+mn-ea"/>
                <a:cs typeface="+mn-cs"/>
              </a:rPr>
              <a:t>following </a:t>
            </a:r>
            <a:r>
              <a:rPr lang="en-US" sz="1100" kern="1200" dirty="0">
                <a:solidFill>
                  <a:schemeClr val="tx1">
                    <a:lumMod val="85000"/>
                    <a:lumOff val="15000"/>
                  </a:schemeClr>
                </a:solidFill>
                <a:ea typeface="+mn-ea"/>
                <a:cs typeface="+mn-cs"/>
              </a:rPr>
              <a:t>the completion of the international open</a:t>
            </a:r>
            <a:r>
              <a:rPr kumimoji="0" lang="en-US" sz="1100" b="0" i="0" u="none" strike="noStrike" kern="1200" cap="none" spc="0" normalizeH="0" baseline="0" noProof="0" dirty="0">
                <a:ln>
                  <a:noFill/>
                </a:ln>
                <a:solidFill>
                  <a:schemeClr val="tx1">
                    <a:lumMod val="85000"/>
                    <a:lumOff val="15000"/>
                  </a:schemeClr>
                </a:solidFill>
                <a:effectLst/>
                <a:uLnTx/>
                <a:uFillTx/>
                <a:latin typeface="Arial"/>
                <a:ea typeface="+mn-ea"/>
                <a:cs typeface="+mn-cs"/>
              </a:rPr>
              <a:t> </a:t>
            </a:r>
            <a:r>
              <a:rPr kumimoji="0" lang="en-US" sz="1100" b="1" i="0" u="none" strike="noStrike" kern="1200" cap="none" spc="0" normalizeH="0" baseline="0" noProof="0" dirty="0">
                <a:ln>
                  <a:noFill/>
                </a:ln>
                <a:solidFill>
                  <a:schemeClr val="tx1">
                    <a:lumMod val="85000"/>
                    <a:lumOff val="15000"/>
                  </a:schemeClr>
                </a:solidFill>
                <a:effectLst/>
                <a:uLnTx/>
                <a:uFillTx/>
                <a:latin typeface="Arial"/>
                <a:ea typeface="+mn-ea"/>
                <a:cs typeface="+mn-cs"/>
              </a:rPr>
              <a:t>tender process </a:t>
            </a:r>
            <a:r>
              <a:rPr kumimoji="0" lang="en-US" sz="1100" b="0" i="0" u="none" strike="noStrike" kern="1200" cap="none" spc="0" normalizeH="0" baseline="0" noProof="0" dirty="0">
                <a:ln>
                  <a:noFill/>
                </a:ln>
                <a:solidFill>
                  <a:schemeClr val="tx1">
                    <a:lumMod val="85000"/>
                    <a:lumOff val="15000"/>
                  </a:schemeClr>
                </a:solidFill>
                <a:effectLst/>
                <a:uLnTx/>
                <a:uFillTx/>
                <a:latin typeface="Arial"/>
                <a:ea typeface="+mn-ea"/>
                <a:cs typeface="+mn-cs"/>
              </a:rPr>
              <a:t>and based on the following key selection criteria, as per the tender document:</a:t>
            </a:r>
          </a:p>
          <a:p>
            <a:pPr marL="269875" lvl="0" indent="-182563">
              <a:lnSpc>
                <a:spcPct val="110000"/>
              </a:lnSpc>
              <a:spcAft>
                <a:spcPts val="100"/>
              </a:spcAft>
              <a:buClrTx/>
              <a:buFont typeface="Wingdings" panose="05000000000000000000" pitchFamily="2" charset="2"/>
              <a:buChar char="ü"/>
              <a:defRPr/>
            </a:pPr>
            <a:r>
              <a:rPr lang="en-US" sz="1100" kern="1200" dirty="0">
                <a:solidFill>
                  <a:schemeClr val="tx1">
                    <a:lumMod val="85000"/>
                    <a:lumOff val="15000"/>
                  </a:schemeClr>
                </a:solidFill>
                <a:ea typeface="+mn-ea"/>
                <a:cs typeface="+mn-cs"/>
              </a:rPr>
              <a:t>The level of risk undertaken by the State (Hellenic Republic)</a:t>
            </a:r>
          </a:p>
          <a:p>
            <a:pPr marL="269875" indent="-182563">
              <a:lnSpc>
                <a:spcPct val="110000"/>
              </a:lnSpc>
              <a:spcAft>
                <a:spcPts val="100"/>
              </a:spcAft>
              <a:buClrTx/>
              <a:buFont typeface="Wingdings" panose="05000000000000000000" pitchFamily="2" charset="2"/>
              <a:buChar char="ü"/>
              <a:defRPr/>
            </a:pPr>
            <a:r>
              <a:rPr lang="en-US" sz="1100" kern="1200" dirty="0">
                <a:solidFill>
                  <a:schemeClr val="tx1">
                    <a:lumMod val="85000"/>
                    <a:lumOff val="15000"/>
                  </a:schemeClr>
                </a:solidFill>
                <a:ea typeface="+mn-ea"/>
                <a:cs typeface="+mn-cs"/>
              </a:rPr>
              <a:t>Proof of adequate financing to assume the investment</a:t>
            </a:r>
          </a:p>
          <a:p>
            <a:pPr marL="269875" indent="-182563">
              <a:lnSpc>
                <a:spcPct val="110000"/>
              </a:lnSpc>
              <a:spcAft>
                <a:spcPts val="100"/>
              </a:spcAft>
              <a:buClrTx/>
              <a:buFont typeface="Wingdings" panose="05000000000000000000" pitchFamily="2" charset="2"/>
              <a:buChar char="ü"/>
              <a:defRPr/>
            </a:pPr>
            <a:r>
              <a:rPr lang="en-US" sz="1100" kern="1200" dirty="0">
                <a:solidFill>
                  <a:schemeClr val="tx1">
                    <a:lumMod val="85000"/>
                    <a:lumOff val="15000"/>
                  </a:schemeClr>
                </a:solidFill>
                <a:ea typeface="+mn-ea"/>
                <a:cs typeface="+mn-cs"/>
              </a:rPr>
              <a:t>The offered discount to the vulnerable debtor on the repurchase price of the main residence at the end of the lease</a:t>
            </a:r>
          </a:p>
          <a:p>
            <a:pPr marL="269875" indent="-182563">
              <a:lnSpc>
                <a:spcPct val="110000"/>
              </a:lnSpc>
              <a:spcAft>
                <a:spcPts val="100"/>
              </a:spcAft>
              <a:buClrTx/>
              <a:buFont typeface="Wingdings" panose="05000000000000000000" pitchFamily="2" charset="2"/>
              <a:buChar char="ü"/>
              <a:defRPr/>
            </a:pPr>
            <a:r>
              <a:rPr lang="en-US" sz="1100" kern="1200" dirty="0">
                <a:solidFill>
                  <a:schemeClr val="tx1">
                    <a:lumMod val="85000"/>
                    <a:lumOff val="15000"/>
                  </a:schemeClr>
                </a:solidFill>
                <a:ea typeface="+mn-ea"/>
                <a:cs typeface="+mn-cs"/>
              </a:rPr>
              <a:t>The amount of rent required in comparison to the one set by the Law 4738/2020 (article 220), </a:t>
            </a:r>
          </a:p>
          <a:p>
            <a:pPr marL="269875" indent="-182563">
              <a:lnSpc>
                <a:spcPct val="110000"/>
              </a:lnSpc>
              <a:spcAft>
                <a:spcPts val="100"/>
              </a:spcAft>
              <a:buClrTx/>
              <a:buFont typeface="Wingdings" panose="05000000000000000000" pitchFamily="2" charset="2"/>
              <a:buChar char="ü"/>
              <a:defRPr/>
            </a:pPr>
            <a:r>
              <a:rPr lang="en-US" sz="1100" kern="1200" dirty="0">
                <a:solidFill>
                  <a:schemeClr val="tx1">
                    <a:lumMod val="85000"/>
                    <a:lumOff val="15000"/>
                  </a:schemeClr>
                </a:solidFill>
                <a:ea typeface="+mn-ea"/>
                <a:cs typeface="+mn-cs"/>
              </a:rPr>
              <a:t>Provision of extension of the lease to the debtors for a pre-defined period following the completion of the 12</a:t>
            </a:r>
            <a:r>
              <a:rPr lang="el-GR" sz="1100" kern="1200" dirty="0">
                <a:solidFill>
                  <a:schemeClr val="tx1">
                    <a:lumMod val="85000"/>
                    <a:lumOff val="15000"/>
                  </a:schemeClr>
                </a:solidFill>
                <a:ea typeface="+mn-ea"/>
                <a:cs typeface="+mn-cs"/>
              </a:rPr>
              <a:t>-</a:t>
            </a:r>
            <a:r>
              <a:rPr lang="en-US" sz="1100" kern="1200" dirty="0">
                <a:solidFill>
                  <a:schemeClr val="tx1">
                    <a:lumMod val="85000"/>
                    <a:lumOff val="15000"/>
                  </a:schemeClr>
                </a:solidFill>
                <a:ea typeface="+mn-ea"/>
                <a:cs typeface="+mn-cs"/>
              </a:rPr>
              <a:t>year period,</a:t>
            </a:r>
            <a:r>
              <a:rPr lang="el-GR" sz="1100" kern="1200" dirty="0">
                <a:solidFill>
                  <a:schemeClr val="tx1">
                    <a:lumMod val="85000"/>
                    <a:lumOff val="15000"/>
                  </a:schemeClr>
                </a:solidFill>
                <a:ea typeface="+mn-ea"/>
                <a:cs typeface="+mn-cs"/>
              </a:rPr>
              <a:t> </a:t>
            </a:r>
            <a:r>
              <a:rPr lang="en-US" sz="1100" kern="1200" dirty="0">
                <a:solidFill>
                  <a:schemeClr val="tx1">
                    <a:lumMod val="85000"/>
                    <a:lumOff val="15000"/>
                  </a:schemeClr>
                </a:solidFill>
                <a:ea typeface="+mn-ea"/>
                <a:cs typeface="+mn-cs"/>
              </a:rPr>
              <a:t>in case they do not repurchase (if requested by the debtor)</a:t>
            </a:r>
          </a:p>
          <a:p>
            <a:pPr marL="269875" indent="-182563">
              <a:lnSpc>
                <a:spcPct val="110000"/>
              </a:lnSpc>
              <a:spcAft>
                <a:spcPts val="100"/>
              </a:spcAft>
              <a:buClrTx/>
              <a:buFont typeface="Wingdings" panose="05000000000000000000" pitchFamily="2" charset="2"/>
              <a:buChar char="ü"/>
              <a:defRPr/>
            </a:pPr>
            <a:r>
              <a:rPr lang="en-US" sz="1100" kern="1200" dirty="0">
                <a:solidFill>
                  <a:schemeClr val="tx1">
                    <a:lumMod val="85000"/>
                    <a:lumOff val="15000"/>
                  </a:schemeClr>
                </a:solidFill>
                <a:ea typeface="+mn-ea"/>
                <a:cs typeface="+mn-cs"/>
              </a:rPr>
              <a:t>Additional, on top of what is prescribed by Law 4738/2020, tolerance for debtors that have defaulted on rent payments</a:t>
            </a:r>
          </a:p>
          <a:p>
            <a:pPr marL="87312">
              <a:lnSpc>
                <a:spcPct val="110000"/>
              </a:lnSpc>
              <a:spcAft>
                <a:spcPts val="100"/>
              </a:spcAft>
              <a:buClrTx/>
              <a:defRPr/>
            </a:pPr>
            <a:r>
              <a:rPr lang="en-US" sz="1100" kern="1200" dirty="0">
                <a:solidFill>
                  <a:schemeClr val="tx1">
                    <a:lumMod val="85000"/>
                    <a:lumOff val="15000"/>
                  </a:schemeClr>
                </a:solidFill>
                <a:ea typeface="+mn-ea"/>
                <a:cs typeface="+mn-cs"/>
              </a:rPr>
              <a:t>The duties and responsibilities of the preferred interested party will be governed by a </a:t>
            </a:r>
            <a:r>
              <a:rPr lang="en-US" sz="1100" b="1" kern="1200" dirty="0">
                <a:solidFill>
                  <a:schemeClr val="tx1">
                    <a:lumMod val="85000"/>
                    <a:lumOff val="15000"/>
                  </a:schemeClr>
                </a:solidFill>
                <a:ea typeface="+mn-ea"/>
                <a:cs typeface="+mn-cs"/>
              </a:rPr>
              <a:t>Concession Agreement.</a:t>
            </a:r>
          </a:p>
          <a:p>
            <a:pPr marL="87312">
              <a:lnSpc>
                <a:spcPct val="110000"/>
              </a:lnSpc>
              <a:spcAft>
                <a:spcPts val="100"/>
              </a:spcAft>
              <a:buClrTx/>
              <a:defRPr/>
            </a:pPr>
            <a:endParaRPr lang="en-US" sz="1100" kern="1200" dirty="0">
              <a:solidFill>
                <a:schemeClr val="tx1">
                  <a:lumMod val="85000"/>
                  <a:lumOff val="15000"/>
                </a:schemeClr>
              </a:solidFill>
              <a:ea typeface="+mn-ea"/>
              <a:cs typeface="+mn-cs"/>
            </a:endParaRPr>
          </a:p>
        </p:txBody>
      </p:sp>
      <p:sp>
        <p:nvSpPr>
          <p:cNvPr id="28" name="Rectangle 27">
            <a:extLst>
              <a:ext uri="{FF2B5EF4-FFF2-40B4-BE49-F238E27FC236}">
                <a16:creationId xmlns:a16="http://schemas.microsoft.com/office/drawing/2014/main" id="{20C207A3-E3E3-43F5-9E8D-65738D99AD49}"/>
              </a:ext>
            </a:extLst>
          </p:cNvPr>
          <p:cNvSpPr/>
          <p:nvPr/>
        </p:nvSpPr>
        <p:spPr>
          <a:xfrm>
            <a:off x="8212619" y="1768334"/>
            <a:ext cx="3711600" cy="379420"/>
          </a:xfrm>
          <a:prstGeom prst="rect">
            <a:avLst/>
          </a:prstGeom>
          <a:solidFill>
            <a:srgbClr val="2D5493"/>
          </a:solidFill>
          <a:ln w="12700">
            <a:solidFill>
              <a:srgbClr val="3462AB"/>
            </a:solidFill>
          </a:ln>
          <a:effectLst/>
        </p:spPr>
        <p:txBody>
          <a:bodyPr lIns="108000" tIns="108000" rIns="108000" bIns="10800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sz="1100" b="1" kern="1200" dirty="0">
                <a:solidFill>
                  <a:schemeClr val="bg1"/>
                </a:solidFill>
                <a:ea typeface="+mn-ea"/>
                <a:cs typeface="+mn-cs"/>
              </a:rPr>
              <a:t>3</a:t>
            </a:r>
            <a:r>
              <a:rPr kumimoji="0" lang="en-US" sz="1100" b="1" i="0" u="none" strike="noStrike" kern="1200" cap="none" spc="0" normalizeH="0" baseline="0" noProof="0" dirty="0">
                <a:ln>
                  <a:noFill/>
                </a:ln>
                <a:solidFill>
                  <a:schemeClr val="bg1"/>
                </a:solidFill>
                <a:effectLst/>
                <a:uLnTx/>
                <a:uFillTx/>
                <a:latin typeface="Arial"/>
                <a:ea typeface="+mn-ea"/>
                <a:cs typeface="+mn-cs"/>
              </a:rPr>
              <a:t>.  Sale and Leaseback Organization Selection</a:t>
            </a:r>
          </a:p>
        </p:txBody>
      </p:sp>
      <p:sp>
        <p:nvSpPr>
          <p:cNvPr id="26" name="Rectangle 25">
            <a:extLst>
              <a:ext uri="{FF2B5EF4-FFF2-40B4-BE49-F238E27FC236}">
                <a16:creationId xmlns:a16="http://schemas.microsoft.com/office/drawing/2014/main" id="{3C463F15-993D-43F6-AF2F-9BFF370BB49E}"/>
              </a:ext>
            </a:extLst>
          </p:cNvPr>
          <p:cNvSpPr/>
          <p:nvPr/>
        </p:nvSpPr>
        <p:spPr>
          <a:xfrm>
            <a:off x="4436785" y="2240885"/>
            <a:ext cx="3711600" cy="4178806"/>
          </a:xfrm>
          <a:prstGeom prst="rect">
            <a:avLst/>
          </a:prstGeom>
          <a:solidFill>
            <a:schemeClr val="bg1"/>
          </a:solidFill>
          <a:ln w="12700">
            <a:solidFill>
              <a:srgbClr val="3462AB"/>
            </a:solidFill>
          </a:ln>
          <a:effectLst/>
        </p:spPr>
        <p:txBody>
          <a:bodyPr lIns="54000" tIns="54000" rIns="54000" bIns="54000" rtlCol="0" anchor="t"/>
          <a:lstStyle/>
          <a:p>
            <a:pPr marL="0" marR="0" lvl="0" indent="0" defTabSz="914400" eaLnBrk="1" fontAlgn="auto" latinLnBrk="0" hangingPunct="1">
              <a:lnSpc>
                <a:spcPct val="110000"/>
              </a:lnSpc>
              <a:spcBef>
                <a:spcPts val="0"/>
              </a:spcBef>
              <a:spcAft>
                <a:spcPts val="1200"/>
              </a:spcAft>
              <a:buClrTx/>
              <a:buSzTx/>
              <a:buFontTx/>
              <a:buNone/>
              <a:tabLst/>
              <a:defRPr/>
            </a:pPr>
            <a:r>
              <a:rPr kumimoji="0" lang="en-US" sz="1150" b="0" i="0" u="none" strike="noStrike" kern="1200" cap="none" spc="0" normalizeH="0" baseline="0" noProof="0" dirty="0">
                <a:ln>
                  <a:noFill/>
                </a:ln>
                <a:solidFill>
                  <a:schemeClr val="tx1">
                    <a:lumMod val="85000"/>
                    <a:lumOff val="15000"/>
                  </a:schemeClr>
                </a:solidFill>
                <a:effectLst/>
                <a:uLnTx/>
                <a:uFillTx/>
                <a:latin typeface="Arial"/>
                <a:ea typeface="+mn-ea"/>
                <a:cs typeface="+mn-cs"/>
              </a:rPr>
              <a:t>Vulnerable individuals have the option to submit an application, only if one of the following events is triggered:</a:t>
            </a:r>
          </a:p>
          <a:p>
            <a:pPr marL="269875" marR="0" lvl="0" indent="-182563" defTabSz="914400" eaLnBrk="1" fontAlgn="auto" latinLnBrk="0" hangingPunct="1">
              <a:lnSpc>
                <a:spcPct val="110000"/>
              </a:lnSpc>
              <a:spcBef>
                <a:spcPts val="0"/>
              </a:spcBef>
              <a:spcAft>
                <a:spcPts val="1200"/>
              </a:spcAft>
              <a:buClrTx/>
              <a:buSzTx/>
              <a:buFont typeface="Wingdings" panose="05000000000000000000" pitchFamily="2" charset="2"/>
              <a:buChar char="ü"/>
              <a:tabLst/>
              <a:defRPr/>
            </a:pPr>
            <a:r>
              <a:rPr lang="en-US" sz="1150" kern="1200" dirty="0">
                <a:solidFill>
                  <a:schemeClr val="tx1">
                    <a:lumMod val="85000"/>
                    <a:lumOff val="15000"/>
                  </a:schemeClr>
                </a:solidFill>
                <a:ea typeface="+mn-ea"/>
                <a:cs typeface="+mn-cs"/>
              </a:rPr>
              <a:t>D</a:t>
            </a:r>
            <a:r>
              <a:rPr kumimoji="0" lang="en-US" sz="1150" b="0" i="0" u="none" strike="noStrike" kern="1200" cap="none" spc="0" normalizeH="0" baseline="0" noProof="0" dirty="0" err="1">
                <a:ln>
                  <a:noFill/>
                </a:ln>
                <a:solidFill>
                  <a:schemeClr val="tx1">
                    <a:lumMod val="85000"/>
                    <a:lumOff val="15000"/>
                  </a:schemeClr>
                </a:solidFill>
                <a:effectLst/>
                <a:uLnTx/>
                <a:uFillTx/>
                <a:latin typeface="Arial"/>
                <a:ea typeface="+mn-ea"/>
                <a:cs typeface="+mn-cs"/>
              </a:rPr>
              <a:t>ebtor</a:t>
            </a:r>
            <a:r>
              <a:rPr kumimoji="0" lang="en-US" sz="1150" b="0" i="0" u="none" strike="noStrike" kern="1200" cap="none" spc="0" normalizeH="0" baseline="0" noProof="0" dirty="0">
                <a:ln>
                  <a:noFill/>
                </a:ln>
                <a:solidFill>
                  <a:schemeClr val="tx1">
                    <a:lumMod val="85000"/>
                    <a:lumOff val="15000"/>
                  </a:schemeClr>
                </a:solidFill>
                <a:effectLst/>
                <a:uLnTx/>
                <a:uFillTx/>
                <a:latin typeface="Arial"/>
                <a:ea typeface="+mn-ea"/>
                <a:cs typeface="+mn-cs"/>
              </a:rPr>
              <a:t> </a:t>
            </a:r>
            <a:r>
              <a:rPr kumimoji="0" lang="en-US" sz="1150" b="1" i="0" u="none" strike="noStrike" kern="1200" cap="none" spc="0" normalizeH="0" baseline="0" noProof="0" dirty="0">
                <a:ln>
                  <a:noFill/>
                </a:ln>
                <a:solidFill>
                  <a:schemeClr val="tx1">
                    <a:lumMod val="85000"/>
                    <a:lumOff val="15000"/>
                  </a:schemeClr>
                </a:solidFill>
                <a:effectLst/>
                <a:uLnTx/>
                <a:uFillTx/>
                <a:latin typeface="Arial"/>
                <a:ea typeface="+mn-ea"/>
                <a:cs typeface="+mn-cs"/>
              </a:rPr>
              <a:t>bankruptcy</a:t>
            </a:r>
            <a:r>
              <a:rPr kumimoji="0" lang="en-US" sz="1150" b="0" i="0" u="none" strike="noStrike" kern="1200" cap="none" spc="0" normalizeH="0" baseline="0" noProof="0" dirty="0">
                <a:ln>
                  <a:noFill/>
                </a:ln>
                <a:solidFill>
                  <a:schemeClr val="tx1">
                    <a:lumMod val="85000"/>
                    <a:lumOff val="15000"/>
                  </a:schemeClr>
                </a:solidFill>
                <a:effectLst/>
                <a:uLnTx/>
                <a:uFillTx/>
                <a:latin typeface="Arial"/>
                <a:ea typeface="+mn-ea"/>
                <a:cs typeface="+mn-cs"/>
              </a:rPr>
              <a:t> declared by Bankruptcy court</a:t>
            </a:r>
          </a:p>
          <a:p>
            <a:pPr marL="269875" lvl="0" indent="-182563">
              <a:lnSpc>
                <a:spcPct val="110000"/>
              </a:lnSpc>
              <a:spcAft>
                <a:spcPts val="1200"/>
              </a:spcAft>
              <a:buClrTx/>
              <a:buFont typeface="Wingdings" panose="05000000000000000000" pitchFamily="2" charset="2"/>
              <a:buChar char="ü"/>
              <a:defRPr/>
            </a:pPr>
            <a:r>
              <a:rPr lang="en-US" sz="1150" b="1" kern="1200" dirty="0">
                <a:solidFill>
                  <a:schemeClr val="tx1">
                    <a:lumMod val="85000"/>
                    <a:lumOff val="15000"/>
                  </a:schemeClr>
                </a:solidFill>
                <a:ea typeface="+mn-ea"/>
                <a:cs typeface="+mn-cs"/>
              </a:rPr>
              <a:t>Commencement of enforcement  against the primary residence </a:t>
            </a:r>
            <a:r>
              <a:rPr lang="en-US" sz="1150" kern="1200" dirty="0">
                <a:solidFill>
                  <a:schemeClr val="tx1">
                    <a:lumMod val="85000"/>
                    <a:lumOff val="15000"/>
                  </a:schemeClr>
                </a:solidFill>
                <a:ea typeface="+mn-ea"/>
                <a:cs typeface="+mn-cs"/>
              </a:rPr>
              <a:t>by secured creditors with mortgage or mortgage prenotation on the primary residence</a:t>
            </a:r>
            <a:endParaRPr kumimoji="0" lang="en-US" sz="1150" i="0" u="none" strike="noStrike" kern="1200" cap="none" spc="0" normalizeH="0" baseline="0" noProof="0" dirty="0">
              <a:ln>
                <a:noFill/>
              </a:ln>
              <a:solidFill>
                <a:schemeClr val="tx1">
                  <a:lumMod val="85000"/>
                  <a:lumOff val="15000"/>
                </a:schemeClr>
              </a:solidFill>
              <a:effectLst/>
              <a:highlight>
                <a:srgbClr val="FFFF00"/>
              </a:highlight>
              <a:uLnTx/>
              <a:uFillTx/>
              <a:latin typeface="Arial"/>
              <a:ea typeface="+mn-ea"/>
              <a:cs typeface="+mn-cs"/>
            </a:endParaRPr>
          </a:p>
          <a:p>
            <a:pPr marL="0" marR="0" lvl="0" indent="0" defTabSz="914400" eaLnBrk="1" fontAlgn="auto" latinLnBrk="0" hangingPunct="1">
              <a:lnSpc>
                <a:spcPct val="110000"/>
              </a:lnSpc>
              <a:spcBef>
                <a:spcPts val="0"/>
              </a:spcBef>
              <a:spcAft>
                <a:spcPts val="1200"/>
              </a:spcAft>
              <a:buClrTx/>
              <a:buSzTx/>
              <a:buFontTx/>
              <a:buNone/>
              <a:tabLst/>
              <a:defRPr/>
            </a:pPr>
            <a:r>
              <a:rPr kumimoji="0" lang="en-US" sz="1150" b="0" i="0" u="none" strike="noStrike" kern="1200" cap="none" spc="0" normalizeH="0" baseline="0" noProof="0" dirty="0">
                <a:ln>
                  <a:noFill/>
                </a:ln>
                <a:solidFill>
                  <a:schemeClr val="tx1">
                    <a:lumMod val="85000"/>
                    <a:lumOff val="15000"/>
                  </a:schemeClr>
                </a:solidFill>
                <a:effectLst/>
                <a:uLnTx/>
                <a:uFillTx/>
                <a:latin typeface="Arial"/>
                <a:ea typeface="+mn-ea"/>
                <a:cs typeface="+mn-cs"/>
              </a:rPr>
              <a:t>The exercise of the option requires </a:t>
            </a:r>
            <a:r>
              <a:rPr lang="en-US" sz="1150" kern="1200" dirty="0">
                <a:solidFill>
                  <a:schemeClr val="tx1">
                    <a:lumMod val="85000"/>
                    <a:lumOff val="15000"/>
                  </a:schemeClr>
                </a:solidFill>
                <a:ea typeface="+mn-ea"/>
                <a:cs typeface="+mn-cs"/>
              </a:rPr>
              <a:t>the consent of any co-owners and refers only to the </a:t>
            </a:r>
            <a:r>
              <a:rPr kumimoji="0" lang="en-US" sz="1150" b="0" i="0" u="none" strike="noStrike" kern="1200" cap="none" spc="0" normalizeH="0" baseline="0" noProof="0" dirty="0">
                <a:ln>
                  <a:noFill/>
                </a:ln>
                <a:solidFill>
                  <a:schemeClr val="tx1">
                    <a:lumMod val="85000"/>
                    <a:lumOff val="15000"/>
                  </a:schemeClr>
                </a:solidFill>
                <a:effectLst/>
                <a:uLnTx/>
                <a:uFillTx/>
                <a:latin typeface="Arial"/>
                <a:ea typeface="+mn-ea"/>
                <a:cs typeface="+mn-cs"/>
              </a:rPr>
              <a:t>primary residence of the debtor</a:t>
            </a:r>
          </a:p>
        </p:txBody>
      </p:sp>
      <p:sp>
        <p:nvSpPr>
          <p:cNvPr id="29" name="Rectangle 28">
            <a:extLst>
              <a:ext uri="{FF2B5EF4-FFF2-40B4-BE49-F238E27FC236}">
                <a16:creationId xmlns:a16="http://schemas.microsoft.com/office/drawing/2014/main" id="{5B1FA7A9-EF18-409A-A84B-BCD1F4ADC2E5}"/>
              </a:ext>
            </a:extLst>
          </p:cNvPr>
          <p:cNvSpPr/>
          <p:nvPr/>
        </p:nvSpPr>
        <p:spPr>
          <a:xfrm>
            <a:off x="4436785" y="1768334"/>
            <a:ext cx="3711600" cy="379420"/>
          </a:xfrm>
          <a:prstGeom prst="rect">
            <a:avLst/>
          </a:prstGeom>
          <a:solidFill>
            <a:srgbClr val="2D5493"/>
          </a:solidFill>
          <a:ln w="12700">
            <a:solidFill>
              <a:srgbClr val="3462AB"/>
            </a:solidFill>
          </a:ln>
          <a:effectLst/>
        </p:spPr>
        <p:txBody>
          <a:bodyPr lIns="108000" tIns="108000" rIns="108000" bIns="10800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US" sz="1100" b="1" kern="1200" dirty="0">
                <a:solidFill>
                  <a:schemeClr val="bg1"/>
                </a:solidFill>
                <a:ea typeface="+mn-ea"/>
                <a:cs typeface="+mn-cs"/>
              </a:rPr>
              <a:t>2</a:t>
            </a:r>
            <a:r>
              <a:rPr kumimoji="0" lang="en-US" sz="1100" b="1" i="0" u="none" strike="noStrike" kern="1200" cap="none" spc="0" normalizeH="0" baseline="0" noProof="0" dirty="0">
                <a:ln>
                  <a:noFill/>
                </a:ln>
                <a:solidFill>
                  <a:schemeClr val="bg1"/>
                </a:solidFill>
                <a:effectLst/>
                <a:uLnTx/>
                <a:uFillTx/>
                <a:latin typeface="Arial"/>
                <a:ea typeface="+mn-ea"/>
                <a:cs typeface="+mn-cs"/>
              </a:rPr>
              <a:t>.  Debtors Application Process Overview</a:t>
            </a:r>
          </a:p>
        </p:txBody>
      </p:sp>
      <p:sp>
        <p:nvSpPr>
          <p:cNvPr id="30" name="Right Triangle 29">
            <a:extLst>
              <a:ext uri="{FF2B5EF4-FFF2-40B4-BE49-F238E27FC236}">
                <a16:creationId xmlns:a16="http://schemas.microsoft.com/office/drawing/2014/main" id="{8FDBE8F0-15CE-45D4-8E3E-9A51D349F82E}"/>
              </a:ext>
            </a:extLst>
          </p:cNvPr>
          <p:cNvSpPr/>
          <p:nvPr/>
        </p:nvSpPr>
        <p:spPr>
          <a:xfrm flipH="1">
            <a:off x="4138954" y="6181858"/>
            <a:ext cx="241968" cy="234684"/>
          </a:xfrm>
          <a:prstGeom prst="rtTriangle">
            <a:avLst/>
          </a:prstGeom>
          <a:solidFill>
            <a:srgbClr val="2D54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2" name="Right Triangle 31">
            <a:extLst>
              <a:ext uri="{FF2B5EF4-FFF2-40B4-BE49-F238E27FC236}">
                <a16:creationId xmlns:a16="http://schemas.microsoft.com/office/drawing/2014/main" id="{C1BE8A87-A749-4D1C-ADB3-055D243E40E9}"/>
              </a:ext>
            </a:extLst>
          </p:cNvPr>
          <p:cNvSpPr/>
          <p:nvPr/>
        </p:nvSpPr>
        <p:spPr>
          <a:xfrm flipH="1">
            <a:off x="7908388" y="6181858"/>
            <a:ext cx="241968" cy="234684"/>
          </a:xfrm>
          <a:prstGeom prst="rtTriangle">
            <a:avLst/>
          </a:prstGeom>
          <a:solidFill>
            <a:srgbClr val="2D54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3" name="Right Triangle 32">
            <a:extLst>
              <a:ext uri="{FF2B5EF4-FFF2-40B4-BE49-F238E27FC236}">
                <a16:creationId xmlns:a16="http://schemas.microsoft.com/office/drawing/2014/main" id="{4B9D466A-5B6E-418B-8AC6-CF920903416C}"/>
              </a:ext>
            </a:extLst>
          </p:cNvPr>
          <p:cNvSpPr/>
          <p:nvPr/>
        </p:nvSpPr>
        <p:spPr>
          <a:xfrm flipH="1">
            <a:off x="11685899" y="6181858"/>
            <a:ext cx="241968" cy="234684"/>
          </a:xfrm>
          <a:prstGeom prst="rtTriangle">
            <a:avLst/>
          </a:prstGeom>
          <a:solidFill>
            <a:srgbClr val="2D54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34" name="Google Shape;652;p77">
            <a:extLst>
              <a:ext uri="{FF2B5EF4-FFF2-40B4-BE49-F238E27FC236}">
                <a16:creationId xmlns:a16="http://schemas.microsoft.com/office/drawing/2014/main" id="{E3A4530B-9ABB-4088-8308-626ACC5B4376}"/>
              </a:ext>
            </a:extLst>
          </p:cNvPr>
          <p:cNvGrpSpPr/>
          <p:nvPr/>
        </p:nvGrpSpPr>
        <p:grpSpPr>
          <a:xfrm>
            <a:off x="2734963" y="6552296"/>
            <a:ext cx="244046" cy="223035"/>
            <a:chOff x="4276447" y="6040963"/>
            <a:chExt cx="457199" cy="457200"/>
          </a:xfrm>
          <a:solidFill>
            <a:srgbClr val="3462AB"/>
          </a:solidFill>
        </p:grpSpPr>
        <p:sp>
          <p:nvSpPr>
            <p:cNvPr id="35" name="Google Shape;653;p77">
              <a:extLst>
                <a:ext uri="{FF2B5EF4-FFF2-40B4-BE49-F238E27FC236}">
                  <a16:creationId xmlns:a16="http://schemas.microsoft.com/office/drawing/2014/main" id="{9A7754F2-234E-4E2F-9E4F-EB2E912A7610}"/>
                </a:ext>
              </a:extLst>
            </p:cNvPr>
            <p:cNvSpPr/>
            <p:nvPr/>
          </p:nvSpPr>
          <p:spPr>
            <a:xfrm>
              <a:off x="4276447" y="6040963"/>
              <a:ext cx="457199" cy="457200"/>
            </a:xfrm>
            <a:custGeom>
              <a:avLst/>
              <a:gdLst/>
              <a:ahLst/>
              <a:cxnLst/>
              <a:rect l="l" t="t" r="r" b="b"/>
              <a:pathLst>
                <a:path w="457199" h="457200" extrusionOk="0">
                  <a:moveTo>
                    <a:pt x="0" y="0"/>
                  </a:moveTo>
                  <a:lnTo>
                    <a:pt x="0" y="375222"/>
                  </a:lnTo>
                  <a:lnTo>
                    <a:pt x="62611" y="375222"/>
                  </a:lnTo>
                  <a:lnTo>
                    <a:pt x="62611" y="457200"/>
                  </a:lnTo>
                  <a:lnTo>
                    <a:pt x="144590" y="375095"/>
                  </a:lnTo>
                  <a:lnTo>
                    <a:pt x="457200" y="375095"/>
                  </a:lnTo>
                  <a:lnTo>
                    <a:pt x="457200" y="0"/>
                  </a:lnTo>
                  <a:close/>
                  <a:moveTo>
                    <a:pt x="136525" y="355600"/>
                  </a:moveTo>
                  <a:lnTo>
                    <a:pt x="82106" y="409988"/>
                  </a:lnTo>
                  <a:lnTo>
                    <a:pt x="82106" y="355600"/>
                  </a:lnTo>
                  <a:lnTo>
                    <a:pt x="19463" y="355600"/>
                  </a:lnTo>
                  <a:lnTo>
                    <a:pt x="19463" y="19368"/>
                  </a:lnTo>
                  <a:lnTo>
                    <a:pt x="437706" y="19368"/>
                  </a:lnTo>
                  <a:lnTo>
                    <a:pt x="436975" y="355600"/>
                  </a:ln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a:solidFill>
                  <a:schemeClr val="accent1"/>
                </a:solidFill>
              </a:endParaRPr>
            </a:p>
          </p:txBody>
        </p:sp>
        <p:sp>
          <p:nvSpPr>
            <p:cNvPr id="36" name="Google Shape;654;p77">
              <a:extLst>
                <a:ext uri="{FF2B5EF4-FFF2-40B4-BE49-F238E27FC236}">
                  <a16:creationId xmlns:a16="http://schemas.microsoft.com/office/drawing/2014/main" id="{78A830BE-6757-4148-A8B4-DF1E94C6D0A5}"/>
                </a:ext>
              </a:extLst>
            </p:cNvPr>
            <p:cNvSpPr/>
            <p:nvPr/>
          </p:nvSpPr>
          <p:spPr>
            <a:xfrm>
              <a:off x="4483235" y="6106907"/>
              <a:ext cx="52197" cy="247554"/>
            </a:xfrm>
            <a:custGeom>
              <a:avLst/>
              <a:gdLst/>
              <a:ahLst/>
              <a:cxnLst/>
              <a:rect l="l" t="t" r="r" b="b"/>
              <a:pathLst>
                <a:path w="52197" h="247554" extrusionOk="0">
                  <a:moveTo>
                    <a:pt x="52197" y="196215"/>
                  </a:moveTo>
                  <a:lnTo>
                    <a:pt x="52197" y="247555"/>
                  </a:lnTo>
                  <a:lnTo>
                    <a:pt x="0" y="247555"/>
                  </a:lnTo>
                  <a:lnTo>
                    <a:pt x="0" y="196215"/>
                  </a:lnTo>
                  <a:close/>
                  <a:moveTo>
                    <a:pt x="37529" y="166687"/>
                  </a:moveTo>
                  <a:lnTo>
                    <a:pt x="13843" y="166687"/>
                  </a:lnTo>
                  <a:lnTo>
                    <a:pt x="1143" y="64008"/>
                  </a:lnTo>
                  <a:lnTo>
                    <a:pt x="1143" y="0"/>
                  </a:lnTo>
                  <a:lnTo>
                    <a:pt x="50514" y="0"/>
                  </a:lnTo>
                  <a:lnTo>
                    <a:pt x="50514" y="64008"/>
                  </a:ln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a:solidFill>
                  <a:schemeClr val="accent1"/>
                </a:solidFill>
              </a:endParaRPr>
            </a:p>
          </p:txBody>
        </p:sp>
      </p:grpSp>
      <p:sp>
        <p:nvSpPr>
          <p:cNvPr id="37" name="Google Shape;3172;p84">
            <a:extLst>
              <a:ext uri="{FF2B5EF4-FFF2-40B4-BE49-F238E27FC236}">
                <a16:creationId xmlns:a16="http://schemas.microsoft.com/office/drawing/2014/main" id="{78F0E8C3-1DA8-4140-BE9F-C41573A0A8DF}"/>
              </a:ext>
            </a:extLst>
          </p:cNvPr>
          <p:cNvSpPr/>
          <p:nvPr/>
        </p:nvSpPr>
        <p:spPr>
          <a:xfrm>
            <a:off x="3065257" y="6487066"/>
            <a:ext cx="6702780" cy="301784"/>
          </a:xfrm>
          <a:prstGeom prst="rect">
            <a:avLst/>
          </a:prstGeom>
          <a:noFill/>
          <a:ln>
            <a:noFill/>
          </a:ln>
        </p:spPr>
        <p:txBody>
          <a:bodyPr spcFirstLastPara="1" wrap="square" lIns="0" tIns="0" rIns="0" bIns="0" anchor="ctr" anchorCtr="0">
            <a:noAutofit/>
          </a:bodyPr>
          <a:lstStyle/>
          <a:p>
            <a:pPr lvl="0">
              <a:spcBef>
                <a:spcPts val="171"/>
              </a:spcBef>
            </a:pPr>
            <a:r>
              <a:rPr lang="en-GB" sz="900" i="1" dirty="0">
                <a:solidFill>
                  <a:schemeClr val="dk1"/>
                </a:solidFill>
                <a:latin typeface="Arial"/>
                <a:ea typeface="Arial"/>
                <a:cs typeface="Arial"/>
                <a:sym typeface="Arial"/>
              </a:rPr>
              <a:t>For further details please refer to new </a:t>
            </a:r>
            <a:r>
              <a:rPr lang="en-US" sz="900" i="1" dirty="0">
                <a:solidFill>
                  <a:schemeClr val="dk1"/>
                </a:solidFill>
              </a:rPr>
              <a:t>law 4738/2020</a:t>
            </a:r>
            <a:r>
              <a:rPr lang="el-GR" sz="900" i="1" dirty="0">
                <a:solidFill>
                  <a:schemeClr val="dk1"/>
                </a:solidFill>
              </a:rPr>
              <a:t>, </a:t>
            </a:r>
            <a:r>
              <a:rPr lang="en-US" sz="900" i="1" dirty="0">
                <a:solidFill>
                  <a:schemeClr val="dk1"/>
                </a:solidFill>
              </a:rPr>
              <a:t>“</a:t>
            </a:r>
            <a:r>
              <a:rPr lang="en-IE" sz="900" i="1" dirty="0">
                <a:solidFill>
                  <a:schemeClr val="dk1"/>
                </a:solidFill>
              </a:rPr>
              <a:t>Law for Debt Settlement and provision of Second Chance” and the invitation for Expression of Interest</a:t>
            </a:r>
            <a:r>
              <a:rPr lang="en-GB" sz="900" i="1" dirty="0">
                <a:solidFill>
                  <a:schemeClr val="dk1"/>
                </a:solidFill>
                <a:latin typeface="Arial"/>
                <a:ea typeface="Arial"/>
                <a:cs typeface="Arial"/>
                <a:sym typeface="Arial"/>
              </a:rPr>
              <a:t> </a:t>
            </a:r>
            <a:endParaRPr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9"/>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7F692399-912C-4F94-B4C4-1E8D14BC981B}"/>
              </a:ext>
            </a:extLst>
          </p:cNvPr>
          <p:cNvGraphicFramePr>
            <a:graphicFrameLocks noChangeAspect="1"/>
          </p:cNvGraphicFramePr>
          <p:nvPr>
            <p:custDataLst>
              <p:tags r:id="rId1"/>
            </p:custDataLst>
            <p:extLst>
              <p:ext uri="{D42A27DB-BD31-4B8C-83A1-F6EECF244321}">
                <p14:modId xmlns:p14="http://schemas.microsoft.com/office/powerpoint/2010/main" val="3673276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9" imgH="338" progId="TCLayout.ActiveDocument.1">
                  <p:embed/>
                </p:oleObj>
              </mc:Choice>
              <mc:Fallback>
                <p:oleObj name="think-cell Slide" r:id="rId4" imgW="349" imgH="338" progId="TCLayout.ActiveDocument.1">
                  <p:embed/>
                  <p:pic>
                    <p:nvPicPr>
                      <p:cNvPr id="3" name="Object 2" hidden="1">
                        <a:extLst>
                          <a:ext uri="{FF2B5EF4-FFF2-40B4-BE49-F238E27FC236}">
                            <a16:creationId xmlns:a16="http://schemas.microsoft.com/office/drawing/2014/main" id="{7F692399-912C-4F94-B4C4-1E8D14BC981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70" name="Google Shape;1070;p60"/>
          <p:cNvSpPr txBox="1">
            <a:spLocks noGrp="1"/>
          </p:cNvSpPr>
          <p:nvPr>
            <p:ph type="title"/>
          </p:nvPr>
        </p:nvSpPr>
        <p:spPr>
          <a:xfrm>
            <a:off x="838200" y="365126"/>
            <a:ext cx="10515600" cy="558800"/>
          </a:xfrm>
          <a:prstGeom prst="rect">
            <a:avLst/>
          </a:prstGeom>
          <a:noFill/>
          <a:ln>
            <a:noFill/>
          </a:ln>
        </p:spPr>
        <p:txBody>
          <a:bodyPr spcFirstLastPara="1" wrap="square" lIns="91425" tIns="45700" rIns="91425" bIns="45700" anchor="ctr" anchorCtr="0">
            <a:noAutofit/>
          </a:bodyPr>
          <a:lstStyle/>
          <a:p>
            <a:pPr lvl="0">
              <a:buSzPts val="2000"/>
            </a:pPr>
            <a:r>
              <a:rPr lang="en-US" sz="2000" dirty="0"/>
              <a:t>Background and key features  [3/3]</a:t>
            </a:r>
          </a:p>
        </p:txBody>
      </p:sp>
      <p:sp>
        <p:nvSpPr>
          <p:cNvPr id="1071" name="Google Shape;1071;p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l-GR"/>
              <a:pPr marL="0" lvl="0" indent="0" algn="r" rtl="0">
                <a:spcBef>
                  <a:spcPts val="0"/>
                </a:spcBef>
                <a:spcAft>
                  <a:spcPts val="0"/>
                </a:spcAft>
                <a:buNone/>
              </a:pPr>
              <a:t>5</a:t>
            </a:fld>
            <a:endParaRPr dirty="0"/>
          </a:p>
        </p:txBody>
      </p:sp>
      <p:sp>
        <p:nvSpPr>
          <p:cNvPr id="1072" name="Google Shape;1072;p60"/>
          <p:cNvSpPr/>
          <p:nvPr/>
        </p:nvSpPr>
        <p:spPr>
          <a:xfrm>
            <a:off x="486276" y="443262"/>
            <a:ext cx="457200" cy="412279"/>
          </a:xfrm>
          <a:prstGeom prst="rtTriangle">
            <a:avLst/>
          </a:prstGeom>
          <a:solidFill>
            <a:srgbClr val="3462AB"/>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endParaRPr sz="1200" i="1" dirty="0">
              <a:solidFill>
                <a:schemeClr val="lt1"/>
              </a:solidFill>
              <a:latin typeface="Calibri" pitchFamily="34" charset="0"/>
              <a:cs typeface="Calibri" pitchFamily="34" charset="0"/>
              <a:sym typeface="Arial"/>
            </a:endParaRPr>
          </a:p>
        </p:txBody>
      </p:sp>
      <p:sp>
        <p:nvSpPr>
          <p:cNvPr id="16" name="Rectangle 15">
            <a:extLst>
              <a:ext uri="{FF2B5EF4-FFF2-40B4-BE49-F238E27FC236}">
                <a16:creationId xmlns:a16="http://schemas.microsoft.com/office/drawing/2014/main" id="{BDDE3CE9-46E3-4663-A946-C50409CA12A3}"/>
              </a:ext>
            </a:extLst>
          </p:cNvPr>
          <p:cNvSpPr/>
          <p:nvPr/>
        </p:nvSpPr>
        <p:spPr>
          <a:xfrm>
            <a:off x="11868150" y="949395"/>
            <a:ext cx="76799" cy="651600"/>
          </a:xfrm>
          <a:prstGeom prst="rect">
            <a:avLst/>
          </a:prstGeom>
          <a:solidFill>
            <a:schemeClr val="bg1">
              <a:lumMod val="65000"/>
            </a:schemeClr>
          </a:solidFill>
          <a:ln>
            <a:noFill/>
          </a:ln>
          <a:effectLst/>
        </p:spPr>
        <p:txBody>
          <a:bodyPr rIns="576000" rtlCol="0" anchor="ctr"/>
          <a:lstStyle/>
          <a:p>
            <a:pPr marL="0" marR="0" lvl="0" indent="0" defTabSz="914400" eaLnBrk="1" fontAlgn="auto" latinLnBrk="0" hangingPunct="1">
              <a:lnSpc>
                <a:spcPct val="100000"/>
              </a:lnSpc>
              <a:spcBef>
                <a:spcPts val="0"/>
              </a:spcBef>
              <a:spcAft>
                <a:spcPts val="600"/>
              </a:spcAft>
              <a:buClrTx/>
              <a:buSzTx/>
              <a:buFontTx/>
              <a:buNone/>
              <a:tabLst/>
              <a:defRPr/>
            </a:pPr>
            <a:endParaRPr kumimoji="0" lang="en-US" sz="1100" b="0" i="0" u="none" strike="noStrike" kern="1200" cap="none" spc="0" normalizeH="0" baseline="0" noProof="0" dirty="0">
              <a:ln>
                <a:noFill/>
              </a:ln>
              <a:solidFill>
                <a:srgbClr val="3462AB"/>
              </a:solidFill>
              <a:effectLst/>
              <a:uLnTx/>
              <a:uFillTx/>
              <a:latin typeface="Arial"/>
              <a:ea typeface="+mn-ea"/>
              <a:cs typeface="+mn-cs"/>
            </a:endParaRPr>
          </a:p>
        </p:txBody>
      </p:sp>
      <p:grpSp>
        <p:nvGrpSpPr>
          <p:cNvPr id="35" name="Google Shape;652;p77">
            <a:extLst>
              <a:ext uri="{FF2B5EF4-FFF2-40B4-BE49-F238E27FC236}">
                <a16:creationId xmlns:a16="http://schemas.microsoft.com/office/drawing/2014/main" id="{BBE9D310-D888-40EE-994F-9C2C1E89CB90}"/>
              </a:ext>
            </a:extLst>
          </p:cNvPr>
          <p:cNvGrpSpPr/>
          <p:nvPr/>
        </p:nvGrpSpPr>
        <p:grpSpPr>
          <a:xfrm>
            <a:off x="2734963" y="6552296"/>
            <a:ext cx="244046" cy="223035"/>
            <a:chOff x="4276447" y="6040963"/>
            <a:chExt cx="457199" cy="457200"/>
          </a:xfrm>
          <a:solidFill>
            <a:srgbClr val="3462AB"/>
          </a:solidFill>
        </p:grpSpPr>
        <p:sp>
          <p:nvSpPr>
            <p:cNvPr id="36" name="Google Shape;653;p77">
              <a:extLst>
                <a:ext uri="{FF2B5EF4-FFF2-40B4-BE49-F238E27FC236}">
                  <a16:creationId xmlns:a16="http://schemas.microsoft.com/office/drawing/2014/main" id="{9C548582-2181-4252-A0BF-2C4556ACC40D}"/>
                </a:ext>
              </a:extLst>
            </p:cNvPr>
            <p:cNvSpPr/>
            <p:nvPr/>
          </p:nvSpPr>
          <p:spPr>
            <a:xfrm>
              <a:off x="4276447" y="6040963"/>
              <a:ext cx="457199" cy="457200"/>
            </a:xfrm>
            <a:custGeom>
              <a:avLst/>
              <a:gdLst/>
              <a:ahLst/>
              <a:cxnLst/>
              <a:rect l="l" t="t" r="r" b="b"/>
              <a:pathLst>
                <a:path w="457199" h="457200" extrusionOk="0">
                  <a:moveTo>
                    <a:pt x="0" y="0"/>
                  </a:moveTo>
                  <a:lnTo>
                    <a:pt x="0" y="375222"/>
                  </a:lnTo>
                  <a:lnTo>
                    <a:pt x="62611" y="375222"/>
                  </a:lnTo>
                  <a:lnTo>
                    <a:pt x="62611" y="457200"/>
                  </a:lnTo>
                  <a:lnTo>
                    <a:pt x="144590" y="375095"/>
                  </a:lnTo>
                  <a:lnTo>
                    <a:pt x="457200" y="375095"/>
                  </a:lnTo>
                  <a:lnTo>
                    <a:pt x="457200" y="0"/>
                  </a:lnTo>
                  <a:close/>
                  <a:moveTo>
                    <a:pt x="136525" y="355600"/>
                  </a:moveTo>
                  <a:lnTo>
                    <a:pt x="82106" y="409988"/>
                  </a:lnTo>
                  <a:lnTo>
                    <a:pt x="82106" y="355600"/>
                  </a:lnTo>
                  <a:lnTo>
                    <a:pt x="19463" y="355600"/>
                  </a:lnTo>
                  <a:lnTo>
                    <a:pt x="19463" y="19368"/>
                  </a:lnTo>
                  <a:lnTo>
                    <a:pt x="437706" y="19368"/>
                  </a:lnTo>
                  <a:lnTo>
                    <a:pt x="436975" y="355600"/>
                  </a:ln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a:solidFill>
                  <a:schemeClr val="accent1"/>
                </a:solidFill>
              </a:endParaRPr>
            </a:p>
          </p:txBody>
        </p:sp>
        <p:sp>
          <p:nvSpPr>
            <p:cNvPr id="37" name="Google Shape;654;p77">
              <a:extLst>
                <a:ext uri="{FF2B5EF4-FFF2-40B4-BE49-F238E27FC236}">
                  <a16:creationId xmlns:a16="http://schemas.microsoft.com/office/drawing/2014/main" id="{E55CCBEA-6576-4565-B92C-DFFBCEC214C7}"/>
                </a:ext>
              </a:extLst>
            </p:cNvPr>
            <p:cNvSpPr/>
            <p:nvPr/>
          </p:nvSpPr>
          <p:spPr>
            <a:xfrm>
              <a:off x="4483235" y="6106907"/>
              <a:ext cx="52197" cy="247554"/>
            </a:xfrm>
            <a:custGeom>
              <a:avLst/>
              <a:gdLst/>
              <a:ahLst/>
              <a:cxnLst/>
              <a:rect l="l" t="t" r="r" b="b"/>
              <a:pathLst>
                <a:path w="52197" h="247554" extrusionOk="0">
                  <a:moveTo>
                    <a:pt x="52197" y="196215"/>
                  </a:moveTo>
                  <a:lnTo>
                    <a:pt x="52197" y="247555"/>
                  </a:lnTo>
                  <a:lnTo>
                    <a:pt x="0" y="247555"/>
                  </a:lnTo>
                  <a:lnTo>
                    <a:pt x="0" y="196215"/>
                  </a:lnTo>
                  <a:close/>
                  <a:moveTo>
                    <a:pt x="37529" y="166687"/>
                  </a:moveTo>
                  <a:lnTo>
                    <a:pt x="13843" y="166687"/>
                  </a:lnTo>
                  <a:lnTo>
                    <a:pt x="1143" y="64008"/>
                  </a:lnTo>
                  <a:lnTo>
                    <a:pt x="1143" y="0"/>
                  </a:lnTo>
                  <a:lnTo>
                    <a:pt x="50514" y="0"/>
                  </a:lnTo>
                  <a:lnTo>
                    <a:pt x="50514" y="64008"/>
                  </a:ln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a:solidFill>
                  <a:schemeClr val="accent1"/>
                </a:solidFill>
              </a:endParaRPr>
            </a:p>
          </p:txBody>
        </p:sp>
      </p:grpSp>
      <p:sp>
        <p:nvSpPr>
          <p:cNvPr id="22" name="Google Shape;3172;p84">
            <a:extLst>
              <a:ext uri="{FF2B5EF4-FFF2-40B4-BE49-F238E27FC236}">
                <a16:creationId xmlns:a16="http://schemas.microsoft.com/office/drawing/2014/main" id="{DAA4574C-37F7-4EE0-BCB2-B4592BFE6193}"/>
              </a:ext>
            </a:extLst>
          </p:cNvPr>
          <p:cNvSpPr/>
          <p:nvPr/>
        </p:nvSpPr>
        <p:spPr>
          <a:xfrm>
            <a:off x="3065257" y="6487066"/>
            <a:ext cx="6702780" cy="301784"/>
          </a:xfrm>
          <a:prstGeom prst="rect">
            <a:avLst/>
          </a:prstGeom>
          <a:noFill/>
          <a:ln>
            <a:noFill/>
          </a:ln>
        </p:spPr>
        <p:txBody>
          <a:bodyPr spcFirstLastPara="1" wrap="square" lIns="0" tIns="0" rIns="0" bIns="0" anchor="ctr" anchorCtr="0">
            <a:noAutofit/>
          </a:bodyPr>
          <a:lstStyle/>
          <a:p>
            <a:pPr lvl="0">
              <a:spcBef>
                <a:spcPts val="171"/>
              </a:spcBef>
            </a:pPr>
            <a:r>
              <a:rPr lang="en-GB" sz="900" i="1" dirty="0">
                <a:solidFill>
                  <a:schemeClr val="dk1"/>
                </a:solidFill>
                <a:latin typeface="Arial"/>
                <a:ea typeface="Arial"/>
                <a:cs typeface="Arial"/>
                <a:sym typeface="Arial"/>
              </a:rPr>
              <a:t>For further details please refer to new </a:t>
            </a:r>
            <a:r>
              <a:rPr lang="en-US" sz="900" i="1" dirty="0">
                <a:solidFill>
                  <a:schemeClr val="dk1"/>
                </a:solidFill>
              </a:rPr>
              <a:t>law 4738/2020</a:t>
            </a:r>
            <a:r>
              <a:rPr lang="el-GR" sz="900" i="1" dirty="0">
                <a:solidFill>
                  <a:schemeClr val="dk1"/>
                </a:solidFill>
              </a:rPr>
              <a:t>, </a:t>
            </a:r>
            <a:r>
              <a:rPr lang="en-US" sz="900" i="1" dirty="0">
                <a:solidFill>
                  <a:schemeClr val="dk1"/>
                </a:solidFill>
              </a:rPr>
              <a:t>“</a:t>
            </a:r>
            <a:r>
              <a:rPr lang="en-IE" sz="900" i="1" dirty="0">
                <a:solidFill>
                  <a:schemeClr val="dk1"/>
                </a:solidFill>
              </a:rPr>
              <a:t>Law for Debt Settlement and provision of Second Chance” and the invitation for Expression of Interest</a:t>
            </a:r>
            <a:r>
              <a:rPr lang="en-GB" sz="900" i="1" dirty="0">
                <a:solidFill>
                  <a:schemeClr val="dk1"/>
                </a:solidFill>
                <a:latin typeface="Arial"/>
                <a:ea typeface="Arial"/>
                <a:cs typeface="Arial"/>
                <a:sym typeface="Arial"/>
              </a:rPr>
              <a:t> </a:t>
            </a:r>
            <a:endParaRPr i="1" dirty="0"/>
          </a:p>
        </p:txBody>
      </p:sp>
      <p:sp>
        <p:nvSpPr>
          <p:cNvPr id="26" name="Rectangle 25">
            <a:extLst>
              <a:ext uri="{FF2B5EF4-FFF2-40B4-BE49-F238E27FC236}">
                <a16:creationId xmlns:a16="http://schemas.microsoft.com/office/drawing/2014/main" id="{CEFCC14B-59BF-4882-AB31-78C67E4AE54B}"/>
              </a:ext>
            </a:extLst>
          </p:cNvPr>
          <p:cNvSpPr/>
          <p:nvPr/>
        </p:nvSpPr>
        <p:spPr>
          <a:xfrm>
            <a:off x="658373" y="2240885"/>
            <a:ext cx="3711600" cy="4173853"/>
          </a:xfrm>
          <a:prstGeom prst="rect">
            <a:avLst/>
          </a:prstGeom>
          <a:solidFill>
            <a:schemeClr val="bg1"/>
          </a:solidFill>
          <a:ln w="12700">
            <a:solidFill>
              <a:srgbClr val="3462AB"/>
            </a:solidFill>
          </a:ln>
          <a:effectLst/>
        </p:spPr>
        <p:txBody>
          <a:bodyPr lIns="54000" tIns="54000" rIns="54000" bIns="54000" rtlCol="0" anchor="t"/>
          <a:lstStyle/>
          <a:p>
            <a:pPr lvl="0">
              <a:lnSpc>
                <a:spcPct val="110000"/>
              </a:lnSpc>
              <a:spcAft>
                <a:spcPts val="800"/>
              </a:spcAft>
              <a:buClrTx/>
            </a:pPr>
            <a:r>
              <a:rPr lang="en-US" sz="1150" kern="1200" dirty="0">
                <a:solidFill>
                  <a:schemeClr val="tx1">
                    <a:lumMod val="85000"/>
                    <a:lumOff val="15000"/>
                  </a:schemeClr>
                </a:solidFill>
                <a:ea typeface="+mn-ea"/>
                <a:cs typeface="+mn-cs"/>
              </a:rPr>
              <a:t>The acquisition price will be paid by the SLBO either to the </a:t>
            </a:r>
            <a:r>
              <a:rPr lang="en-US" sz="1150" b="1" kern="1200" dirty="0">
                <a:solidFill>
                  <a:schemeClr val="tx1">
                    <a:lumMod val="85000"/>
                    <a:lumOff val="15000"/>
                  </a:schemeClr>
                </a:solidFill>
                <a:ea typeface="+mn-ea"/>
                <a:cs typeface="+mn-cs"/>
              </a:rPr>
              <a:t>bankruptcy administrator</a:t>
            </a:r>
            <a:r>
              <a:rPr lang="en-US" sz="1150" kern="1200" dirty="0">
                <a:solidFill>
                  <a:schemeClr val="tx1">
                    <a:lumMod val="85000"/>
                    <a:lumOff val="15000"/>
                  </a:schemeClr>
                </a:solidFill>
                <a:ea typeface="+mn-ea"/>
                <a:cs typeface="+mn-cs"/>
              </a:rPr>
              <a:t> or the </a:t>
            </a:r>
            <a:r>
              <a:rPr lang="en-US" sz="1150" b="1" kern="1200" dirty="0">
                <a:solidFill>
                  <a:schemeClr val="tx1">
                    <a:lumMod val="85000"/>
                    <a:lumOff val="15000"/>
                  </a:schemeClr>
                </a:solidFill>
                <a:ea typeface="+mn-ea"/>
                <a:cs typeface="+mn-cs"/>
              </a:rPr>
              <a:t>auctioneer</a:t>
            </a:r>
            <a:r>
              <a:rPr lang="en-US" sz="1150" kern="1200" dirty="0">
                <a:solidFill>
                  <a:schemeClr val="tx1">
                    <a:lumMod val="85000"/>
                    <a:lumOff val="15000"/>
                  </a:schemeClr>
                </a:solidFill>
                <a:ea typeface="+mn-ea"/>
                <a:cs typeface="+mn-cs"/>
              </a:rPr>
              <a:t>, depending on the triggering event, as follows:</a:t>
            </a:r>
          </a:p>
          <a:p>
            <a:pPr marL="171450" lvl="0" indent="-171450">
              <a:lnSpc>
                <a:spcPct val="110000"/>
              </a:lnSpc>
              <a:spcAft>
                <a:spcPts val="800"/>
              </a:spcAft>
              <a:buClrTx/>
              <a:buFont typeface="Wingdings" panose="05000000000000000000" pitchFamily="2" charset="2"/>
              <a:buChar char="ü"/>
            </a:pPr>
            <a:r>
              <a:rPr lang="en-US" sz="1150" kern="1200" dirty="0">
                <a:solidFill>
                  <a:schemeClr val="tx1">
                    <a:lumMod val="85000"/>
                    <a:lumOff val="15000"/>
                  </a:schemeClr>
                </a:solidFill>
                <a:ea typeface="+mn-ea"/>
                <a:cs typeface="+mn-cs"/>
              </a:rPr>
              <a:t>In case of bankruptcy the acquisition price of the primary residence shall be equal to the </a:t>
            </a:r>
            <a:r>
              <a:rPr lang="en-US" sz="1150" b="1" kern="1200" dirty="0">
                <a:solidFill>
                  <a:schemeClr val="tx1">
                    <a:lumMod val="85000"/>
                    <a:lumOff val="15000"/>
                  </a:schemeClr>
                </a:solidFill>
                <a:ea typeface="+mn-ea"/>
                <a:cs typeface="+mn-cs"/>
              </a:rPr>
              <a:t>commercial value </a:t>
            </a:r>
            <a:r>
              <a:rPr lang="en-US" sz="1150" kern="1200" dirty="0">
                <a:solidFill>
                  <a:schemeClr val="tx1">
                    <a:lumMod val="85000"/>
                    <a:lumOff val="15000"/>
                  </a:schemeClr>
                </a:solidFill>
                <a:ea typeface="+mn-ea"/>
                <a:cs typeface="+mn-cs"/>
              </a:rPr>
              <a:t>of the property stemming from a </a:t>
            </a:r>
            <a:r>
              <a:rPr lang="en-US" sz="1150" b="1" kern="1200" dirty="0">
                <a:solidFill>
                  <a:schemeClr val="tx1">
                    <a:lumMod val="85000"/>
                    <a:lumOff val="15000"/>
                  </a:schemeClr>
                </a:solidFill>
                <a:ea typeface="+mn-ea"/>
                <a:cs typeface="+mn-cs"/>
              </a:rPr>
              <a:t>certified valuation conducted by an independent valuator </a:t>
            </a:r>
          </a:p>
          <a:p>
            <a:pPr marL="171450" lvl="0" indent="-171450">
              <a:lnSpc>
                <a:spcPct val="110000"/>
              </a:lnSpc>
              <a:spcAft>
                <a:spcPts val="800"/>
              </a:spcAft>
              <a:buClrTx/>
              <a:buFont typeface="Wingdings" panose="05000000000000000000" pitchFamily="2" charset="2"/>
              <a:buChar char="ü"/>
            </a:pPr>
            <a:r>
              <a:rPr lang="en-US" sz="1150" kern="1200" dirty="0">
                <a:solidFill>
                  <a:schemeClr val="tx1">
                    <a:lumMod val="85000"/>
                    <a:lumOff val="15000"/>
                  </a:schemeClr>
                </a:solidFill>
                <a:ea typeface="+mn-ea"/>
                <a:cs typeface="+mn-cs"/>
              </a:rPr>
              <a:t>In case of enforcement process where the first </a:t>
            </a:r>
            <a:r>
              <a:rPr lang="en-US" sz="1150" b="1" kern="1200" dirty="0">
                <a:solidFill>
                  <a:schemeClr val="tx1">
                    <a:lumMod val="85000"/>
                    <a:lumOff val="15000"/>
                  </a:schemeClr>
                </a:solidFill>
                <a:ea typeface="+mn-ea"/>
                <a:cs typeface="+mn-cs"/>
              </a:rPr>
              <a:t>bid price </a:t>
            </a:r>
            <a:r>
              <a:rPr lang="en-US" sz="1150" kern="1200" dirty="0">
                <a:solidFill>
                  <a:schemeClr val="tx1">
                    <a:lumMod val="85000"/>
                    <a:lumOff val="15000"/>
                  </a:schemeClr>
                </a:solidFill>
                <a:ea typeface="+mn-ea"/>
                <a:cs typeface="+mn-cs"/>
              </a:rPr>
              <a:t>exceeds the valuation by at least 15%, then the price will be the lowest between a certified valuation from an independent third valuator and the first bid price</a:t>
            </a:r>
          </a:p>
          <a:p>
            <a:pPr lvl="0">
              <a:lnSpc>
                <a:spcPct val="110000"/>
              </a:lnSpc>
              <a:spcAft>
                <a:spcPts val="800"/>
              </a:spcAft>
              <a:buClrTx/>
            </a:pPr>
            <a:r>
              <a:rPr lang="en-US" sz="1150" kern="1200" dirty="0">
                <a:solidFill>
                  <a:schemeClr val="tx1">
                    <a:lumMod val="85000"/>
                    <a:lumOff val="15000"/>
                  </a:schemeClr>
                </a:solidFill>
                <a:ea typeface="+mn-ea"/>
                <a:cs typeface="+mn-cs"/>
              </a:rPr>
              <a:t>The SLBO acquires the property free from any encumbrance or third party claims</a:t>
            </a:r>
          </a:p>
        </p:txBody>
      </p:sp>
      <p:sp>
        <p:nvSpPr>
          <p:cNvPr id="27" name="Rectangle 26">
            <a:extLst>
              <a:ext uri="{FF2B5EF4-FFF2-40B4-BE49-F238E27FC236}">
                <a16:creationId xmlns:a16="http://schemas.microsoft.com/office/drawing/2014/main" id="{987BDABA-7EF3-4742-BE5A-23C2CF64816D}"/>
              </a:ext>
            </a:extLst>
          </p:cNvPr>
          <p:cNvSpPr/>
          <p:nvPr/>
        </p:nvSpPr>
        <p:spPr>
          <a:xfrm>
            <a:off x="4436785" y="2240885"/>
            <a:ext cx="3711600" cy="4175657"/>
          </a:xfrm>
          <a:prstGeom prst="rect">
            <a:avLst/>
          </a:prstGeom>
          <a:solidFill>
            <a:schemeClr val="bg1"/>
          </a:solidFill>
          <a:ln w="12700">
            <a:solidFill>
              <a:srgbClr val="3462AB"/>
            </a:solidFill>
          </a:ln>
          <a:effectLst/>
        </p:spPr>
        <p:txBody>
          <a:bodyPr lIns="54000" tIns="54000" rIns="54000" bIns="54000" rtlCol="0" anchor="t"/>
          <a:lstStyle/>
          <a:p>
            <a:pPr lvl="0">
              <a:lnSpc>
                <a:spcPct val="110000"/>
              </a:lnSpc>
              <a:spcAft>
                <a:spcPts val="200"/>
              </a:spcAft>
              <a:buClrTx/>
            </a:pPr>
            <a:r>
              <a:rPr lang="en-US" sz="1150" kern="1200" dirty="0">
                <a:solidFill>
                  <a:schemeClr val="tx1">
                    <a:lumMod val="85000"/>
                    <a:lumOff val="15000"/>
                  </a:schemeClr>
                </a:solidFill>
                <a:ea typeface="+mn-ea"/>
                <a:cs typeface="+mn-cs"/>
              </a:rPr>
              <a:t>The lease period will be up to 12 years, where the following apply:</a:t>
            </a:r>
          </a:p>
          <a:p>
            <a:pPr marL="171450" lvl="0" indent="-171450">
              <a:lnSpc>
                <a:spcPct val="110000"/>
              </a:lnSpc>
              <a:spcAft>
                <a:spcPts val="200"/>
              </a:spcAft>
              <a:buClrTx/>
              <a:buFont typeface="Wingdings" panose="05000000000000000000" pitchFamily="2" charset="2"/>
              <a:buChar char="ü"/>
            </a:pPr>
            <a:r>
              <a:rPr lang="en-US" sz="1150" kern="1200" dirty="0">
                <a:solidFill>
                  <a:schemeClr val="tx1">
                    <a:lumMod val="85000"/>
                    <a:lumOff val="15000"/>
                  </a:schemeClr>
                </a:solidFill>
                <a:ea typeface="+mn-ea"/>
                <a:cs typeface="+mn-cs"/>
              </a:rPr>
              <a:t>Vulnerable individuals are eligible to receive a </a:t>
            </a:r>
            <a:r>
              <a:rPr lang="en-US" sz="1150" b="1" kern="1200" dirty="0">
                <a:solidFill>
                  <a:schemeClr val="tx1">
                    <a:lumMod val="85000"/>
                    <a:lumOff val="15000"/>
                  </a:schemeClr>
                </a:solidFill>
                <a:ea typeface="+mn-ea"/>
                <a:cs typeface="+mn-cs"/>
              </a:rPr>
              <a:t>State subsidy </a:t>
            </a:r>
            <a:r>
              <a:rPr lang="en-US" sz="1150" kern="1200" dirty="0">
                <a:solidFill>
                  <a:schemeClr val="tx1">
                    <a:lumMod val="85000"/>
                    <a:lumOff val="15000"/>
                  </a:schemeClr>
                </a:solidFill>
                <a:ea typeface="+mn-ea"/>
                <a:cs typeface="+mn-cs"/>
              </a:rPr>
              <a:t>towards debtor, which will be used to pay the rent to SLBO </a:t>
            </a:r>
            <a:r>
              <a:rPr lang="en-US" sz="1150" i="1" kern="1200" dirty="0">
                <a:solidFill>
                  <a:schemeClr val="tx1">
                    <a:lumMod val="85000"/>
                    <a:lumOff val="15000"/>
                  </a:schemeClr>
                </a:solidFill>
                <a:ea typeface="+mn-ea"/>
                <a:cs typeface="+mn-cs"/>
              </a:rPr>
              <a:t>(subsidy varies from 70 to 210 euro based on predefined eligibility criteria as set in Law 4472/2017 (Article 3) &amp; JMD 792/2019 (Article 4))</a:t>
            </a:r>
            <a:endParaRPr lang="en-US" sz="1150" kern="1200" dirty="0">
              <a:solidFill>
                <a:schemeClr val="tx1">
                  <a:lumMod val="85000"/>
                  <a:lumOff val="15000"/>
                </a:schemeClr>
              </a:solidFill>
              <a:ea typeface="+mn-ea"/>
              <a:cs typeface="+mn-cs"/>
            </a:endParaRPr>
          </a:p>
          <a:p>
            <a:pPr marL="171450" lvl="0" indent="-171450">
              <a:lnSpc>
                <a:spcPct val="110000"/>
              </a:lnSpc>
              <a:spcAft>
                <a:spcPts val="200"/>
              </a:spcAft>
              <a:buClrTx/>
              <a:buFont typeface="Wingdings" panose="05000000000000000000" pitchFamily="2" charset="2"/>
              <a:buChar char="ü"/>
            </a:pPr>
            <a:r>
              <a:rPr lang="en-US" sz="1150" kern="1200" dirty="0">
                <a:solidFill>
                  <a:schemeClr val="tx1">
                    <a:lumMod val="85000"/>
                    <a:lumOff val="15000"/>
                  </a:schemeClr>
                </a:solidFill>
                <a:ea typeface="+mn-ea"/>
                <a:cs typeface="+mn-cs"/>
              </a:rPr>
              <a:t>The initial </a:t>
            </a:r>
            <a:r>
              <a:rPr lang="en-US" sz="1150" b="1" kern="1200" dirty="0">
                <a:solidFill>
                  <a:schemeClr val="tx1">
                    <a:lumMod val="85000"/>
                    <a:lumOff val="15000"/>
                  </a:schemeClr>
                </a:solidFill>
                <a:ea typeface="+mn-ea"/>
                <a:cs typeface="+mn-cs"/>
              </a:rPr>
              <a:t>lease rate</a:t>
            </a:r>
            <a:r>
              <a:rPr lang="en-US" sz="1150" kern="1200" dirty="0">
                <a:solidFill>
                  <a:schemeClr val="tx1">
                    <a:lumMod val="85000"/>
                    <a:lumOff val="15000"/>
                  </a:schemeClr>
                </a:solidFill>
                <a:ea typeface="+mn-ea"/>
                <a:cs typeface="+mn-cs"/>
              </a:rPr>
              <a:t> will be calculated based on the average mortgage interest rates according to Bank of Greece, </a:t>
            </a:r>
            <a:r>
              <a:rPr lang="en-US" sz="1150" kern="1200" dirty="0">
                <a:solidFill>
                  <a:schemeClr val="tx1">
                    <a:lumMod val="85000"/>
                    <a:lumOff val="15000"/>
                  </a:schemeClr>
                </a:solidFill>
              </a:rPr>
              <a:t>plus the spread offered as part of the tender process</a:t>
            </a:r>
            <a:r>
              <a:rPr lang="en-US" sz="1150" kern="1200" dirty="0">
                <a:solidFill>
                  <a:schemeClr val="tx1">
                    <a:lumMod val="85000"/>
                    <a:lumOff val="15000"/>
                  </a:schemeClr>
                </a:solidFill>
                <a:ea typeface="+mn-ea"/>
                <a:cs typeface="+mn-cs"/>
              </a:rPr>
              <a:t>, adjusted annually based on the main refinancing operations (MRO) rate of European Central Bank (ECB)</a:t>
            </a:r>
            <a:endParaRPr lang="en-US" sz="1150" kern="1200" dirty="0">
              <a:solidFill>
                <a:srgbClr val="FF0000"/>
              </a:solidFill>
              <a:ea typeface="+mn-ea"/>
              <a:cs typeface="+mn-cs"/>
            </a:endParaRPr>
          </a:p>
          <a:p>
            <a:pPr marL="171450" lvl="0" indent="-171450">
              <a:lnSpc>
                <a:spcPct val="110000"/>
              </a:lnSpc>
              <a:spcAft>
                <a:spcPts val="200"/>
              </a:spcAft>
              <a:buClrTx/>
              <a:buFont typeface="Wingdings" panose="05000000000000000000" pitchFamily="2" charset="2"/>
              <a:buChar char="ü"/>
            </a:pPr>
            <a:r>
              <a:rPr lang="en-US" sz="1150" kern="1200" dirty="0">
                <a:solidFill>
                  <a:schemeClr val="tx1">
                    <a:lumMod val="85000"/>
                    <a:lumOff val="15000"/>
                  </a:schemeClr>
                </a:solidFill>
                <a:ea typeface="+mn-ea"/>
                <a:cs typeface="+mn-cs"/>
              </a:rPr>
              <a:t>The </a:t>
            </a:r>
            <a:r>
              <a:rPr lang="en-US" sz="1150" b="1" kern="1200" dirty="0">
                <a:solidFill>
                  <a:schemeClr val="tx1">
                    <a:lumMod val="85000"/>
                    <a:lumOff val="15000"/>
                  </a:schemeClr>
                </a:solidFill>
                <a:ea typeface="+mn-ea"/>
                <a:cs typeface="+mn-cs"/>
              </a:rPr>
              <a:t>lease agreement may be terminated </a:t>
            </a:r>
            <a:r>
              <a:rPr lang="en-US" sz="1150" kern="1200" dirty="0">
                <a:solidFill>
                  <a:schemeClr val="tx1">
                    <a:lumMod val="85000"/>
                    <a:lumOff val="15000"/>
                  </a:schemeClr>
                </a:solidFill>
                <a:ea typeface="+mn-ea"/>
                <a:cs typeface="+mn-cs"/>
              </a:rPr>
              <a:t>if the debtor defaults on 3 monthly instalments and fails to remedy this within 1 month, in which case the debtor loses the right to buy back the property</a:t>
            </a:r>
          </a:p>
        </p:txBody>
      </p:sp>
      <p:sp>
        <p:nvSpPr>
          <p:cNvPr id="28" name="Rectangle 27">
            <a:extLst>
              <a:ext uri="{FF2B5EF4-FFF2-40B4-BE49-F238E27FC236}">
                <a16:creationId xmlns:a16="http://schemas.microsoft.com/office/drawing/2014/main" id="{E3D3AF8B-BA14-46B1-A324-40E828682FC0}"/>
              </a:ext>
            </a:extLst>
          </p:cNvPr>
          <p:cNvSpPr/>
          <p:nvPr/>
        </p:nvSpPr>
        <p:spPr>
          <a:xfrm>
            <a:off x="8212619" y="2240885"/>
            <a:ext cx="3711600" cy="4175657"/>
          </a:xfrm>
          <a:prstGeom prst="rect">
            <a:avLst/>
          </a:prstGeom>
          <a:solidFill>
            <a:schemeClr val="bg1"/>
          </a:solidFill>
          <a:ln w="12700">
            <a:solidFill>
              <a:srgbClr val="3462AB"/>
            </a:solidFill>
          </a:ln>
          <a:effectLst/>
        </p:spPr>
        <p:txBody>
          <a:bodyPr lIns="54000" tIns="54000" rIns="54000" bIns="54000" rtlCol="0" anchor="t"/>
          <a:lstStyle/>
          <a:p>
            <a:pPr lvl="0">
              <a:lnSpc>
                <a:spcPct val="110000"/>
              </a:lnSpc>
              <a:spcAft>
                <a:spcPts val="600"/>
              </a:spcAft>
              <a:buClrTx/>
            </a:pPr>
            <a:r>
              <a:rPr lang="en-US" sz="1150" kern="1200" dirty="0">
                <a:solidFill>
                  <a:schemeClr val="tx1">
                    <a:lumMod val="85000"/>
                    <a:lumOff val="15000"/>
                  </a:schemeClr>
                </a:solidFill>
                <a:ea typeface="+mn-ea"/>
                <a:cs typeface="+mn-cs"/>
              </a:rPr>
              <a:t>If the debtors have paid all the leasing installments, then they maintain the option to buy-back the property as follows:</a:t>
            </a:r>
          </a:p>
          <a:p>
            <a:pPr marL="171450" lvl="0" indent="-171450">
              <a:lnSpc>
                <a:spcPct val="110000"/>
              </a:lnSpc>
              <a:spcAft>
                <a:spcPts val="600"/>
              </a:spcAft>
              <a:buClrTx/>
              <a:buFont typeface="Wingdings" panose="05000000000000000000" pitchFamily="2" charset="2"/>
              <a:buChar char="ü"/>
            </a:pPr>
            <a:r>
              <a:rPr lang="en-US" sz="1150" b="1" kern="1200" dirty="0">
                <a:solidFill>
                  <a:schemeClr val="tx1">
                    <a:lumMod val="85000"/>
                    <a:lumOff val="15000"/>
                  </a:schemeClr>
                </a:solidFill>
                <a:ea typeface="+mn-ea"/>
                <a:cs typeface="+mn-cs"/>
              </a:rPr>
              <a:t>At the termination of the 12-year lease period </a:t>
            </a:r>
            <a:r>
              <a:rPr lang="en-US" sz="1150" kern="1200" dirty="0">
                <a:solidFill>
                  <a:schemeClr val="tx1">
                    <a:lumMod val="85000"/>
                    <a:lumOff val="15000"/>
                  </a:schemeClr>
                </a:solidFill>
                <a:ea typeface="+mn-ea"/>
                <a:cs typeface="+mn-cs"/>
              </a:rPr>
              <a:t>by</a:t>
            </a:r>
            <a:r>
              <a:rPr lang="en-US" sz="1150" b="1" kern="1200" dirty="0">
                <a:solidFill>
                  <a:schemeClr val="tx1">
                    <a:lumMod val="85000"/>
                    <a:lumOff val="15000"/>
                  </a:schemeClr>
                </a:solidFill>
                <a:ea typeface="+mn-ea"/>
                <a:cs typeface="+mn-cs"/>
              </a:rPr>
              <a:t> </a:t>
            </a:r>
            <a:r>
              <a:rPr lang="en-US" sz="1150" kern="1200" dirty="0">
                <a:solidFill>
                  <a:schemeClr val="tx1">
                    <a:lumMod val="85000"/>
                    <a:lumOff val="15000"/>
                  </a:schemeClr>
                </a:solidFill>
                <a:ea typeface="+mn-ea"/>
                <a:cs typeface="+mn-cs"/>
              </a:rPr>
              <a:t>paying the market value of the property, minus any discount offered by discretion of SLBO </a:t>
            </a:r>
            <a:r>
              <a:rPr lang="el-GR" sz="1150" kern="1200" dirty="0">
                <a:solidFill>
                  <a:schemeClr val="tx1">
                    <a:lumMod val="85000"/>
                    <a:lumOff val="15000"/>
                  </a:schemeClr>
                </a:solidFill>
                <a:ea typeface="+mn-ea"/>
                <a:cs typeface="+mn-cs"/>
              </a:rPr>
              <a:t>(</a:t>
            </a:r>
            <a:r>
              <a:rPr lang="en-US" sz="1150" kern="1200" dirty="0">
                <a:solidFill>
                  <a:schemeClr val="tx1">
                    <a:lumMod val="85000"/>
                    <a:lumOff val="15000"/>
                  </a:schemeClr>
                </a:solidFill>
                <a:ea typeface="+mn-ea"/>
                <a:cs typeface="+mn-cs"/>
              </a:rPr>
              <a:t>as agreed upon during the tender process)</a:t>
            </a:r>
          </a:p>
          <a:p>
            <a:pPr marL="171450" lvl="0" indent="-171450">
              <a:lnSpc>
                <a:spcPct val="110000"/>
              </a:lnSpc>
              <a:spcAft>
                <a:spcPts val="600"/>
              </a:spcAft>
              <a:buClrTx/>
              <a:buFont typeface="Wingdings" panose="05000000000000000000" pitchFamily="2" charset="2"/>
              <a:buChar char="ü"/>
            </a:pPr>
            <a:r>
              <a:rPr lang="en-US" sz="1150" b="1" kern="1200" dirty="0">
                <a:solidFill>
                  <a:schemeClr val="tx1">
                    <a:lumMod val="85000"/>
                    <a:lumOff val="15000"/>
                  </a:schemeClr>
                </a:solidFill>
                <a:ea typeface="+mn-ea"/>
                <a:cs typeface="+mn-cs"/>
              </a:rPr>
              <a:t>At any time during the 12-year lease period </a:t>
            </a:r>
            <a:r>
              <a:rPr lang="en-US" sz="1150" kern="1200" dirty="0">
                <a:solidFill>
                  <a:schemeClr val="tx1">
                    <a:lumMod val="85000"/>
                    <a:lumOff val="15000"/>
                  </a:schemeClr>
                </a:solidFill>
                <a:ea typeface="+mn-ea"/>
                <a:cs typeface="+mn-cs"/>
              </a:rPr>
              <a:t>by</a:t>
            </a:r>
            <a:r>
              <a:rPr lang="en-US" sz="1150" b="1" kern="1200" dirty="0">
                <a:solidFill>
                  <a:schemeClr val="tx1">
                    <a:lumMod val="85000"/>
                    <a:lumOff val="15000"/>
                  </a:schemeClr>
                </a:solidFill>
                <a:ea typeface="+mn-ea"/>
                <a:cs typeface="+mn-cs"/>
              </a:rPr>
              <a:t> </a:t>
            </a:r>
            <a:r>
              <a:rPr lang="en-US" sz="1150" kern="1200" dirty="0">
                <a:solidFill>
                  <a:schemeClr val="tx1">
                    <a:lumMod val="85000"/>
                    <a:lumOff val="15000"/>
                  </a:schemeClr>
                </a:solidFill>
                <a:ea typeface="+mn-ea"/>
                <a:cs typeface="+mn-cs"/>
              </a:rPr>
              <a:t>paying </a:t>
            </a:r>
            <a:r>
              <a:rPr lang="en-US" sz="1150" kern="1200" dirty="0">
                <a:solidFill>
                  <a:schemeClr val="tx1">
                    <a:lumMod val="85000"/>
                    <a:lumOff val="15000"/>
                  </a:schemeClr>
                </a:solidFill>
              </a:rPr>
              <a:t>the market value of the property, </a:t>
            </a:r>
            <a:r>
              <a:rPr lang="en-US" sz="1150" kern="1200" dirty="0">
                <a:solidFill>
                  <a:schemeClr val="tx1">
                    <a:lumMod val="85000"/>
                    <a:lumOff val="15000"/>
                  </a:schemeClr>
                </a:solidFill>
                <a:ea typeface="+mn-ea"/>
                <a:cs typeface="+mn-cs"/>
              </a:rPr>
              <a:t>plus the net present value of all future rent instalments until the end of the 12-year lease period, minus any discount offered by discretion of SLBO (as agreed upon during the tender process)</a:t>
            </a:r>
          </a:p>
          <a:p>
            <a:pPr lvl="0">
              <a:lnSpc>
                <a:spcPct val="110000"/>
              </a:lnSpc>
              <a:spcAft>
                <a:spcPts val="600"/>
              </a:spcAft>
              <a:buClrTx/>
            </a:pPr>
            <a:r>
              <a:rPr lang="en-US" sz="1150" kern="1200" dirty="0">
                <a:solidFill>
                  <a:schemeClr val="tx1">
                    <a:lumMod val="85000"/>
                    <a:lumOff val="15000"/>
                  </a:schemeClr>
                </a:solidFill>
                <a:ea typeface="+mn-ea"/>
                <a:cs typeface="+mn-cs"/>
              </a:rPr>
              <a:t>The buy-back price must reflect the commercial value of the asset at the time of the transaction</a:t>
            </a:r>
          </a:p>
        </p:txBody>
      </p:sp>
      <p:sp>
        <p:nvSpPr>
          <p:cNvPr id="29" name="Rectangle 28">
            <a:extLst>
              <a:ext uri="{FF2B5EF4-FFF2-40B4-BE49-F238E27FC236}">
                <a16:creationId xmlns:a16="http://schemas.microsoft.com/office/drawing/2014/main" id="{81FDF2D8-A118-46CC-A028-3FA802287346}"/>
              </a:ext>
            </a:extLst>
          </p:cNvPr>
          <p:cNvSpPr/>
          <p:nvPr/>
        </p:nvSpPr>
        <p:spPr>
          <a:xfrm>
            <a:off x="658373" y="1768334"/>
            <a:ext cx="3711600" cy="379420"/>
          </a:xfrm>
          <a:prstGeom prst="rect">
            <a:avLst/>
          </a:prstGeom>
          <a:solidFill>
            <a:srgbClr val="2D5493"/>
          </a:solidFill>
          <a:ln w="12700">
            <a:solidFill>
              <a:srgbClr val="3462AB"/>
            </a:solidFill>
          </a:ln>
          <a:effectLst/>
        </p:spPr>
        <p:txBody>
          <a:bodyPr lIns="108000" tIns="108000" rIns="108000" bIns="108000" rtlCol="0" anchor="ctr"/>
          <a:lstStyle/>
          <a:p>
            <a:pPr lvl="0">
              <a:buClrTx/>
            </a:pPr>
            <a:r>
              <a:rPr lang="en-US" sz="1100" b="1" kern="1200" dirty="0">
                <a:solidFill>
                  <a:schemeClr val="bg1"/>
                </a:solidFill>
                <a:ea typeface="+mn-ea"/>
                <a:cs typeface="+mn-cs"/>
              </a:rPr>
              <a:t>4.  Acquisition of the Primary Residence</a:t>
            </a:r>
            <a:r>
              <a:rPr kumimoji="0" lang="en-US" sz="1100" b="1" i="0" u="none" strike="noStrike" kern="1200" cap="none" spc="0" normalizeH="0" baseline="0" noProof="0" dirty="0">
                <a:ln>
                  <a:noFill/>
                </a:ln>
                <a:solidFill>
                  <a:schemeClr val="bg1"/>
                </a:solidFill>
                <a:effectLst/>
                <a:uLnTx/>
                <a:uFillTx/>
                <a:latin typeface="Arial"/>
                <a:ea typeface="+mn-ea"/>
                <a:cs typeface="+mn-cs"/>
              </a:rPr>
              <a:t> </a:t>
            </a:r>
          </a:p>
        </p:txBody>
      </p:sp>
      <p:sp>
        <p:nvSpPr>
          <p:cNvPr id="30" name="Rectangle 29">
            <a:extLst>
              <a:ext uri="{FF2B5EF4-FFF2-40B4-BE49-F238E27FC236}">
                <a16:creationId xmlns:a16="http://schemas.microsoft.com/office/drawing/2014/main" id="{53B013E0-EA59-431D-B5FA-36BE5177B49D}"/>
              </a:ext>
            </a:extLst>
          </p:cNvPr>
          <p:cNvSpPr/>
          <p:nvPr/>
        </p:nvSpPr>
        <p:spPr>
          <a:xfrm>
            <a:off x="4436785" y="1768334"/>
            <a:ext cx="3711600" cy="379420"/>
          </a:xfrm>
          <a:prstGeom prst="rect">
            <a:avLst/>
          </a:prstGeom>
          <a:solidFill>
            <a:srgbClr val="2D5493"/>
          </a:solidFill>
          <a:ln w="12700">
            <a:solidFill>
              <a:srgbClr val="3462AB"/>
            </a:solidFill>
          </a:ln>
          <a:effectLst/>
        </p:spPr>
        <p:txBody>
          <a:bodyPr lIns="108000" tIns="108000" rIns="108000" bIns="108000" rtlCol="0" anchor="ctr"/>
          <a:lstStyle/>
          <a:p>
            <a:pPr lvl="0">
              <a:buClrTx/>
            </a:pPr>
            <a:r>
              <a:rPr lang="en-US" sz="1100" b="1" kern="1200" dirty="0">
                <a:solidFill>
                  <a:schemeClr val="bg1"/>
                </a:solidFill>
                <a:ea typeface="+mn-ea"/>
                <a:cs typeface="+mn-cs"/>
              </a:rPr>
              <a:t>5.  Lease Terms (incl. rent subsidy)</a:t>
            </a:r>
          </a:p>
        </p:txBody>
      </p:sp>
      <p:sp>
        <p:nvSpPr>
          <p:cNvPr id="31" name="Rectangle 30">
            <a:extLst>
              <a:ext uri="{FF2B5EF4-FFF2-40B4-BE49-F238E27FC236}">
                <a16:creationId xmlns:a16="http://schemas.microsoft.com/office/drawing/2014/main" id="{B7789D2E-C73A-4DB3-9EB7-9B641162460B}"/>
              </a:ext>
            </a:extLst>
          </p:cNvPr>
          <p:cNvSpPr/>
          <p:nvPr/>
        </p:nvSpPr>
        <p:spPr>
          <a:xfrm>
            <a:off x="8212619" y="1768334"/>
            <a:ext cx="3711600" cy="379420"/>
          </a:xfrm>
          <a:prstGeom prst="rect">
            <a:avLst/>
          </a:prstGeom>
          <a:solidFill>
            <a:srgbClr val="2D5493"/>
          </a:solidFill>
          <a:ln w="12700">
            <a:solidFill>
              <a:srgbClr val="3462AB"/>
            </a:solidFill>
          </a:ln>
          <a:effectLst/>
        </p:spPr>
        <p:txBody>
          <a:bodyPr lIns="108000" tIns="108000" rIns="108000" bIns="108000" rtlCol="0" anchor="ctr"/>
          <a:lstStyle/>
          <a:p>
            <a:pPr lvl="0">
              <a:buClrTx/>
            </a:pPr>
            <a:r>
              <a:rPr lang="en-US" sz="1100" b="1" kern="1200" dirty="0">
                <a:solidFill>
                  <a:schemeClr val="bg1"/>
                </a:solidFill>
                <a:ea typeface="+mn-ea"/>
                <a:cs typeface="+mn-cs"/>
              </a:rPr>
              <a:t>6.  Buy-back of the Primary Residence</a:t>
            </a:r>
          </a:p>
        </p:txBody>
      </p:sp>
      <p:grpSp>
        <p:nvGrpSpPr>
          <p:cNvPr id="4" name="Group 3">
            <a:extLst>
              <a:ext uri="{FF2B5EF4-FFF2-40B4-BE49-F238E27FC236}">
                <a16:creationId xmlns:a16="http://schemas.microsoft.com/office/drawing/2014/main" id="{8FF0171C-DD48-4435-ACC3-7920296DD60C}"/>
              </a:ext>
            </a:extLst>
          </p:cNvPr>
          <p:cNvGrpSpPr/>
          <p:nvPr/>
        </p:nvGrpSpPr>
        <p:grpSpPr>
          <a:xfrm>
            <a:off x="0" y="949395"/>
            <a:ext cx="11944950" cy="763966"/>
            <a:chOff x="0" y="949395"/>
            <a:chExt cx="11944950" cy="817200"/>
          </a:xfrm>
        </p:grpSpPr>
        <p:sp>
          <p:nvSpPr>
            <p:cNvPr id="25" name="Rectangle 24">
              <a:extLst>
                <a:ext uri="{FF2B5EF4-FFF2-40B4-BE49-F238E27FC236}">
                  <a16:creationId xmlns:a16="http://schemas.microsoft.com/office/drawing/2014/main" id="{A322E8C3-BAC1-4960-8DCF-D3654B44A127}"/>
                </a:ext>
              </a:extLst>
            </p:cNvPr>
            <p:cNvSpPr/>
            <p:nvPr/>
          </p:nvSpPr>
          <p:spPr>
            <a:xfrm>
              <a:off x="0" y="949395"/>
              <a:ext cx="11944950" cy="817200"/>
            </a:xfrm>
            <a:prstGeom prst="rect">
              <a:avLst/>
            </a:prstGeom>
            <a:solidFill>
              <a:srgbClr val="F9F9F9"/>
            </a:solidFill>
            <a:ln>
              <a:noFill/>
            </a:ln>
            <a:effectLst/>
          </p:spPr>
          <p:txBody>
            <a:bodyPr rIns="432000" rtlCol="0" anchor="ctr"/>
            <a:lstStyle/>
            <a:p>
              <a:pPr lvl="0">
                <a:buClrTx/>
              </a:pPr>
              <a:r>
                <a:rPr lang="en-US" sz="1150" kern="1200" dirty="0">
                  <a:solidFill>
                    <a:srgbClr val="3462AB"/>
                  </a:solidFill>
                  <a:ea typeface="+mn-ea"/>
                  <a:cs typeface="+mn-cs"/>
                </a:rPr>
                <a:t>In particular, the Sale and Leaseback Organization</a:t>
              </a:r>
              <a:r>
                <a:rPr lang="el-GR" sz="1150" kern="1200" dirty="0">
                  <a:solidFill>
                    <a:srgbClr val="3462AB"/>
                  </a:solidFill>
                  <a:ea typeface="+mn-ea"/>
                  <a:cs typeface="+mn-cs"/>
                </a:rPr>
                <a:t> (</a:t>
              </a:r>
              <a:r>
                <a:rPr lang="en-US" sz="1150" kern="1200" dirty="0">
                  <a:solidFill>
                    <a:srgbClr val="3462AB"/>
                  </a:solidFill>
                  <a:ea typeface="+mn-ea"/>
                  <a:cs typeface="+mn-cs"/>
                </a:rPr>
                <a:t>SLBO) will undertake the responsibility for the acquisition and lease back of the debtor’s primary residence as well as the sale back of the property to the debtor based on predetermined conditions.</a:t>
              </a:r>
            </a:p>
            <a:p>
              <a:pPr lvl="0">
                <a:buClrTx/>
              </a:pPr>
              <a:r>
                <a:rPr lang="en-US" sz="1150" kern="1200" dirty="0">
                  <a:solidFill>
                    <a:srgbClr val="3462AB"/>
                  </a:solidFill>
                  <a:ea typeface="+mn-ea"/>
                  <a:cs typeface="+mn-cs"/>
                </a:rPr>
                <a:t>An overview of the main guidelines that govern the acquisition and buy back of the main residence by the debtors as well as an overview of the key applicable lease terms are provided below.</a:t>
              </a:r>
            </a:p>
          </p:txBody>
        </p:sp>
        <p:sp>
          <p:nvSpPr>
            <p:cNvPr id="23" name="Rectangle 22">
              <a:extLst>
                <a:ext uri="{FF2B5EF4-FFF2-40B4-BE49-F238E27FC236}">
                  <a16:creationId xmlns:a16="http://schemas.microsoft.com/office/drawing/2014/main" id="{B2F6951B-D450-4A77-8AE5-55D17D1AE447}"/>
                </a:ext>
              </a:extLst>
            </p:cNvPr>
            <p:cNvSpPr/>
            <p:nvPr/>
          </p:nvSpPr>
          <p:spPr>
            <a:xfrm>
              <a:off x="11868150" y="949395"/>
              <a:ext cx="76799" cy="816381"/>
            </a:xfrm>
            <a:prstGeom prst="rect">
              <a:avLst/>
            </a:prstGeom>
            <a:solidFill>
              <a:schemeClr val="bg1">
                <a:lumMod val="65000"/>
              </a:schemeClr>
            </a:solidFill>
            <a:ln>
              <a:noFill/>
            </a:ln>
            <a:effectLst/>
          </p:spPr>
          <p:txBody>
            <a:bodyPr rIns="576000" rtlCol="0" anchor="ctr"/>
            <a:lstStyle/>
            <a:p>
              <a:pPr marL="0" marR="0" lvl="0" indent="0" defTabSz="914400" eaLnBrk="1" fontAlgn="auto" latinLnBrk="0" hangingPunct="1">
                <a:lnSpc>
                  <a:spcPct val="100000"/>
                </a:lnSpc>
                <a:spcBef>
                  <a:spcPts val="0"/>
                </a:spcBef>
                <a:spcAft>
                  <a:spcPts val="600"/>
                </a:spcAft>
                <a:buClrTx/>
                <a:buSzTx/>
                <a:buFontTx/>
                <a:buNone/>
                <a:tabLst/>
                <a:defRPr/>
              </a:pPr>
              <a:endParaRPr kumimoji="0" lang="en-US" sz="1100" b="0" i="0" u="none" strike="noStrike" kern="1200" cap="none" spc="0" normalizeH="0" baseline="0" noProof="0" dirty="0">
                <a:ln>
                  <a:noFill/>
                </a:ln>
                <a:solidFill>
                  <a:srgbClr val="3462AB"/>
                </a:solidFill>
                <a:effectLst/>
                <a:uLnTx/>
                <a:uFillTx/>
                <a:latin typeface="Arial"/>
                <a:ea typeface="+mn-ea"/>
                <a:cs typeface="+mn-cs"/>
              </a:endParaRPr>
            </a:p>
          </p:txBody>
        </p:sp>
        <p:sp>
          <p:nvSpPr>
            <p:cNvPr id="19" name="Rectangle 18">
              <a:extLst>
                <a:ext uri="{FF2B5EF4-FFF2-40B4-BE49-F238E27FC236}">
                  <a16:creationId xmlns:a16="http://schemas.microsoft.com/office/drawing/2014/main" id="{DB176B13-E879-422A-96EA-A5848D9EC2E9}"/>
                </a:ext>
              </a:extLst>
            </p:cNvPr>
            <p:cNvSpPr/>
            <p:nvPr/>
          </p:nvSpPr>
          <p:spPr>
            <a:xfrm>
              <a:off x="11767214" y="949395"/>
              <a:ext cx="76799" cy="817200"/>
            </a:xfrm>
            <a:prstGeom prst="rect">
              <a:avLst/>
            </a:prstGeom>
            <a:solidFill>
              <a:schemeClr val="bg1">
                <a:lumMod val="65000"/>
              </a:schemeClr>
            </a:solidFill>
            <a:ln>
              <a:noFill/>
            </a:ln>
            <a:effectLst/>
          </p:spPr>
          <p:txBody>
            <a:bodyPr rIns="576000" rtlCol="0" anchor="ctr"/>
            <a:lstStyle/>
            <a:p>
              <a:pPr marL="0" marR="0" lvl="0" indent="0" defTabSz="914400" eaLnBrk="1" fontAlgn="auto" latinLnBrk="0" hangingPunct="1">
                <a:lnSpc>
                  <a:spcPct val="100000"/>
                </a:lnSpc>
                <a:spcBef>
                  <a:spcPts val="0"/>
                </a:spcBef>
                <a:spcAft>
                  <a:spcPts val="600"/>
                </a:spcAft>
                <a:buClrTx/>
                <a:buSzTx/>
                <a:buFontTx/>
                <a:buNone/>
                <a:tabLst/>
                <a:defRPr/>
              </a:pPr>
              <a:endParaRPr kumimoji="0" lang="en-US" sz="1100" b="0" i="0" u="none" strike="noStrike" kern="1200" cap="none" spc="0" normalizeH="0" baseline="0" noProof="0" dirty="0">
                <a:ln>
                  <a:noFill/>
                </a:ln>
                <a:solidFill>
                  <a:srgbClr val="3462AB"/>
                </a:solidFill>
                <a:effectLst/>
                <a:uLnTx/>
                <a:uFillTx/>
                <a:latin typeface="Arial"/>
                <a:ea typeface="+mn-ea"/>
                <a:cs typeface="+mn-cs"/>
              </a:endParaRPr>
            </a:p>
          </p:txBody>
        </p:sp>
      </p:grpSp>
      <p:sp>
        <p:nvSpPr>
          <p:cNvPr id="32" name="Right Triangle 31">
            <a:extLst>
              <a:ext uri="{FF2B5EF4-FFF2-40B4-BE49-F238E27FC236}">
                <a16:creationId xmlns:a16="http://schemas.microsoft.com/office/drawing/2014/main" id="{1B09DB06-2575-4EA5-BA60-FEAA969DBA65}"/>
              </a:ext>
            </a:extLst>
          </p:cNvPr>
          <p:cNvSpPr/>
          <p:nvPr/>
        </p:nvSpPr>
        <p:spPr>
          <a:xfrm flipH="1">
            <a:off x="4138954" y="6181858"/>
            <a:ext cx="241968" cy="234684"/>
          </a:xfrm>
          <a:prstGeom prst="rtTriangle">
            <a:avLst/>
          </a:prstGeom>
          <a:solidFill>
            <a:srgbClr val="2D54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9" name="Right Triangle 38">
            <a:extLst>
              <a:ext uri="{FF2B5EF4-FFF2-40B4-BE49-F238E27FC236}">
                <a16:creationId xmlns:a16="http://schemas.microsoft.com/office/drawing/2014/main" id="{575C221E-1288-47C9-9695-06DC58CAED7B}"/>
              </a:ext>
            </a:extLst>
          </p:cNvPr>
          <p:cNvSpPr/>
          <p:nvPr/>
        </p:nvSpPr>
        <p:spPr>
          <a:xfrm flipH="1">
            <a:off x="7908388" y="6181858"/>
            <a:ext cx="241968" cy="234684"/>
          </a:xfrm>
          <a:prstGeom prst="rtTriangle">
            <a:avLst/>
          </a:prstGeom>
          <a:solidFill>
            <a:srgbClr val="2D54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0" name="Right Triangle 39">
            <a:extLst>
              <a:ext uri="{FF2B5EF4-FFF2-40B4-BE49-F238E27FC236}">
                <a16:creationId xmlns:a16="http://schemas.microsoft.com/office/drawing/2014/main" id="{A9150744-DA90-4B92-AF63-E153515C3A86}"/>
              </a:ext>
            </a:extLst>
          </p:cNvPr>
          <p:cNvSpPr/>
          <p:nvPr/>
        </p:nvSpPr>
        <p:spPr>
          <a:xfrm flipH="1">
            <a:off x="11685899" y="6181858"/>
            <a:ext cx="241968" cy="234684"/>
          </a:xfrm>
          <a:prstGeom prst="rtTriangle">
            <a:avLst/>
          </a:prstGeom>
          <a:solidFill>
            <a:srgbClr val="2D54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814247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69"/>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7F692399-912C-4F94-B4C4-1E8D14BC981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9" imgH="338" progId="TCLayout.ActiveDocument.1">
                  <p:embed/>
                </p:oleObj>
              </mc:Choice>
              <mc:Fallback>
                <p:oleObj name="think-cell Slide" r:id="rId4" imgW="349" imgH="338" progId="TCLayout.ActiveDocument.1">
                  <p:embed/>
                  <p:pic>
                    <p:nvPicPr>
                      <p:cNvPr id="3" name="Object 2" hidden="1">
                        <a:extLst>
                          <a:ext uri="{FF2B5EF4-FFF2-40B4-BE49-F238E27FC236}">
                            <a16:creationId xmlns:a16="http://schemas.microsoft.com/office/drawing/2014/main" id="{7F692399-912C-4F94-B4C4-1E8D14BC981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70" name="Google Shape;1070;p60"/>
          <p:cNvSpPr txBox="1">
            <a:spLocks noGrp="1"/>
          </p:cNvSpPr>
          <p:nvPr>
            <p:ph type="title"/>
          </p:nvPr>
        </p:nvSpPr>
        <p:spPr>
          <a:xfrm>
            <a:off x="838200" y="365126"/>
            <a:ext cx="10515600" cy="558800"/>
          </a:xfrm>
          <a:prstGeom prst="rect">
            <a:avLst/>
          </a:prstGeom>
          <a:noFill/>
          <a:ln>
            <a:noFill/>
          </a:ln>
        </p:spPr>
        <p:txBody>
          <a:bodyPr spcFirstLastPara="1" wrap="square" lIns="91425" tIns="45700" rIns="91425" bIns="45700" anchor="ctr" anchorCtr="0">
            <a:noAutofit/>
          </a:bodyPr>
          <a:lstStyle/>
          <a:p>
            <a:pPr lvl="0">
              <a:buSzPts val="2000"/>
            </a:pPr>
            <a:r>
              <a:rPr lang="en-US" sz="2000" dirty="0"/>
              <a:t>Sale &amp; lease back mechanism process</a:t>
            </a:r>
          </a:p>
        </p:txBody>
      </p:sp>
      <p:sp>
        <p:nvSpPr>
          <p:cNvPr id="1071" name="Google Shape;1071;p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l-GR"/>
              <a:pPr marL="0" lvl="0" indent="0" algn="r" rtl="0">
                <a:spcBef>
                  <a:spcPts val="0"/>
                </a:spcBef>
                <a:spcAft>
                  <a:spcPts val="0"/>
                </a:spcAft>
                <a:buNone/>
              </a:pPr>
              <a:t>6</a:t>
            </a:fld>
            <a:endParaRPr dirty="0"/>
          </a:p>
        </p:txBody>
      </p:sp>
      <p:sp>
        <p:nvSpPr>
          <p:cNvPr id="1072" name="Google Shape;1072;p60"/>
          <p:cNvSpPr/>
          <p:nvPr/>
        </p:nvSpPr>
        <p:spPr>
          <a:xfrm>
            <a:off x="486276" y="443262"/>
            <a:ext cx="457200" cy="412279"/>
          </a:xfrm>
          <a:prstGeom prst="rtTriangle">
            <a:avLst/>
          </a:prstGeom>
          <a:solidFill>
            <a:srgbClr val="3462AB"/>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endParaRPr sz="1200" i="1" dirty="0">
              <a:solidFill>
                <a:schemeClr val="lt1"/>
              </a:solidFill>
              <a:latin typeface="Calibri" pitchFamily="34" charset="0"/>
              <a:cs typeface="Calibri" pitchFamily="34" charset="0"/>
              <a:sym typeface="Arial"/>
            </a:endParaRPr>
          </a:p>
        </p:txBody>
      </p:sp>
      <p:sp>
        <p:nvSpPr>
          <p:cNvPr id="2" name="Arrow: Right 1">
            <a:extLst>
              <a:ext uri="{FF2B5EF4-FFF2-40B4-BE49-F238E27FC236}">
                <a16:creationId xmlns:a16="http://schemas.microsoft.com/office/drawing/2014/main" id="{004546F5-D8C4-40B9-9754-40F159256690}"/>
              </a:ext>
            </a:extLst>
          </p:cNvPr>
          <p:cNvSpPr/>
          <p:nvPr/>
        </p:nvSpPr>
        <p:spPr>
          <a:xfrm>
            <a:off x="592755" y="3733435"/>
            <a:ext cx="10761044" cy="159095"/>
          </a:xfrm>
          <a:prstGeom prst="rightArrow">
            <a:avLst/>
          </a:prstGeom>
          <a:solidFill>
            <a:srgbClr val="346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Rectangle 8">
            <a:extLst>
              <a:ext uri="{FF2B5EF4-FFF2-40B4-BE49-F238E27FC236}">
                <a16:creationId xmlns:a16="http://schemas.microsoft.com/office/drawing/2014/main" id="{F1601BB0-5614-468F-AF1A-B2F621C72743}"/>
              </a:ext>
            </a:extLst>
          </p:cNvPr>
          <p:cNvSpPr/>
          <p:nvPr/>
        </p:nvSpPr>
        <p:spPr>
          <a:xfrm>
            <a:off x="311087" y="1084677"/>
            <a:ext cx="2822636" cy="2111685"/>
          </a:xfrm>
          <a:prstGeom prst="rect">
            <a:avLst/>
          </a:prstGeom>
          <a:solidFill>
            <a:schemeClr val="bg1"/>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t"/>
          <a:lstStyle/>
          <a:p>
            <a:pPr>
              <a:spcBef>
                <a:spcPts val="200"/>
              </a:spcBef>
              <a:spcAft>
                <a:spcPts val="800"/>
              </a:spcAft>
            </a:pPr>
            <a:r>
              <a:rPr lang="en-GB" sz="1050" b="1" dirty="0">
                <a:solidFill>
                  <a:srgbClr val="3462AB"/>
                </a:solidFill>
                <a:latin typeface="+mj-lt"/>
                <a:cs typeface="Calibri" panose="020F0502020204030204" pitchFamily="34" charset="0"/>
              </a:rPr>
              <a:t>1. Triggering event</a:t>
            </a:r>
          </a:p>
          <a:p>
            <a:pPr lvl="0">
              <a:spcBef>
                <a:spcPts val="200"/>
              </a:spcBef>
              <a:spcAft>
                <a:spcPts val="800"/>
              </a:spcAft>
            </a:pPr>
            <a:r>
              <a:rPr lang="en-GB" sz="1050" dirty="0">
                <a:solidFill>
                  <a:schemeClr val="tx1"/>
                </a:solidFill>
                <a:latin typeface="+mj-lt"/>
                <a:cs typeface="Calibri" panose="020F0502020204030204" pitchFamily="34" charset="0"/>
              </a:rPr>
              <a:t>Triggering events include: </a:t>
            </a:r>
          </a:p>
          <a:p>
            <a:pPr marL="171450" lvl="0" indent="-171450">
              <a:spcBef>
                <a:spcPts val="200"/>
              </a:spcBef>
              <a:spcAft>
                <a:spcPts val="800"/>
              </a:spcAft>
              <a:buFont typeface="Wingdings" panose="05000000000000000000" pitchFamily="2" charset="2"/>
              <a:buChar char="ü"/>
            </a:pPr>
            <a:r>
              <a:rPr lang="en-US" sz="1050" dirty="0">
                <a:solidFill>
                  <a:schemeClr val="tx1"/>
                </a:solidFill>
                <a:latin typeface="+mj-lt"/>
                <a:cs typeface="Calibri" panose="020F0502020204030204" pitchFamily="34" charset="0"/>
              </a:rPr>
              <a:t>Declaration of bankruptcy of debtor by bankruptcy court or</a:t>
            </a:r>
          </a:p>
          <a:p>
            <a:pPr marL="171450" lvl="0" indent="-171450">
              <a:spcBef>
                <a:spcPts val="200"/>
              </a:spcBef>
              <a:spcAft>
                <a:spcPts val="800"/>
              </a:spcAft>
              <a:buFont typeface="Wingdings" panose="05000000000000000000" pitchFamily="2" charset="2"/>
              <a:buChar char="ü"/>
            </a:pPr>
            <a:r>
              <a:rPr lang="en-US" sz="1050" dirty="0">
                <a:solidFill>
                  <a:schemeClr val="tx1"/>
                </a:solidFill>
                <a:latin typeface="+mj-lt"/>
                <a:cs typeface="Calibri" panose="020F0502020204030204" pitchFamily="34" charset="0"/>
              </a:rPr>
              <a:t>Commencement of enforcement  against the primary residence by secured creditors with mortgage or mortgage prenotation on the primary residence</a:t>
            </a:r>
          </a:p>
        </p:txBody>
      </p:sp>
      <p:sp>
        <p:nvSpPr>
          <p:cNvPr id="10" name="Rectangle 9">
            <a:extLst>
              <a:ext uri="{FF2B5EF4-FFF2-40B4-BE49-F238E27FC236}">
                <a16:creationId xmlns:a16="http://schemas.microsoft.com/office/drawing/2014/main" id="{CE30DEA1-7CDD-4A6D-B625-A64265C26D56}"/>
              </a:ext>
            </a:extLst>
          </p:cNvPr>
          <p:cNvSpPr/>
          <p:nvPr/>
        </p:nvSpPr>
        <p:spPr>
          <a:xfrm>
            <a:off x="1111262" y="4422571"/>
            <a:ext cx="2768571" cy="1572880"/>
          </a:xfrm>
          <a:prstGeom prst="rect">
            <a:avLst/>
          </a:prstGeom>
          <a:solidFill>
            <a:schemeClr val="bg1"/>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108000" rtlCol="0" anchor="t"/>
          <a:lstStyle/>
          <a:p>
            <a:pPr>
              <a:spcBef>
                <a:spcPts val="200"/>
              </a:spcBef>
              <a:spcAft>
                <a:spcPts val="200"/>
              </a:spcAft>
            </a:pPr>
            <a:r>
              <a:rPr lang="en-GB" sz="1050" b="1" dirty="0">
                <a:solidFill>
                  <a:srgbClr val="3462AB"/>
                </a:solidFill>
                <a:latin typeface="+mj-lt"/>
                <a:cs typeface="Calibri" panose="020F0502020204030204" pitchFamily="34" charset="0"/>
              </a:rPr>
              <a:t>2. Submission of application </a:t>
            </a:r>
            <a:br>
              <a:rPr lang="en-GB" sz="1050" b="1" dirty="0">
                <a:solidFill>
                  <a:srgbClr val="3462AB"/>
                </a:solidFill>
                <a:latin typeface="+mj-lt"/>
                <a:cs typeface="Calibri" panose="020F0502020204030204" pitchFamily="34" charset="0"/>
              </a:rPr>
            </a:br>
            <a:r>
              <a:rPr lang="en-GB" sz="1050" b="1" dirty="0">
                <a:solidFill>
                  <a:srgbClr val="3462AB"/>
                </a:solidFill>
                <a:latin typeface="+mj-lt"/>
                <a:cs typeface="Calibri" panose="020F0502020204030204" pitchFamily="34" charset="0"/>
              </a:rPr>
              <a:t>by the debtor</a:t>
            </a:r>
          </a:p>
          <a:p>
            <a:pPr lvl="0">
              <a:spcBef>
                <a:spcPts val="200"/>
              </a:spcBef>
              <a:spcAft>
                <a:spcPts val="200"/>
              </a:spcAft>
            </a:pPr>
            <a:r>
              <a:rPr lang="en-US" sz="1050" dirty="0">
                <a:solidFill>
                  <a:schemeClr val="tx1"/>
                </a:solidFill>
                <a:latin typeface="+mj-lt"/>
                <a:cs typeface="Calibri" panose="020F0502020204030204" pitchFamily="34" charset="0"/>
              </a:rPr>
              <a:t>Applications are not accepted if submitted after more than 60 calendar days from the date of the publication of bankruptcy decision in the Electronic Solvency Registry or from the date of the warrant of seizure </a:t>
            </a:r>
          </a:p>
        </p:txBody>
      </p:sp>
      <p:sp>
        <p:nvSpPr>
          <p:cNvPr id="4" name="Oval 3">
            <a:extLst>
              <a:ext uri="{FF2B5EF4-FFF2-40B4-BE49-F238E27FC236}">
                <a16:creationId xmlns:a16="http://schemas.microsoft.com/office/drawing/2014/main" id="{D0A8DCCE-8347-4E65-82B9-9DFB9EA358B9}"/>
              </a:ext>
            </a:extLst>
          </p:cNvPr>
          <p:cNvSpPr/>
          <p:nvPr/>
        </p:nvSpPr>
        <p:spPr>
          <a:xfrm>
            <a:off x="529309" y="3723816"/>
            <a:ext cx="167934" cy="16793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0EB0222F-97C6-41A9-BBB7-19631EB42792}"/>
              </a:ext>
            </a:extLst>
          </p:cNvPr>
          <p:cNvCxnSpPr/>
          <p:nvPr/>
        </p:nvCxnSpPr>
        <p:spPr>
          <a:xfrm flipV="1">
            <a:off x="613276" y="3235290"/>
            <a:ext cx="0" cy="408195"/>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E9453DDF-C48C-487B-A158-E832B2A47A28}"/>
              </a:ext>
            </a:extLst>
          </p:cNvPr>
          <p:cNvSpPr/>
          <p:nvPr/>
        </p:nvSpPr>
        <p:spPr>
          <a:xfrm>
            <a:off x="2885101" y="3723816"/>
            <a:ext cx="167934" cy="16793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13AABE56-2542-4DDD-8339-E3F07AA3538D}"/>
              </a:ext>
            </a:extLst>
          </p:cNvPr>
          <p:cNvCxnSpPr/>
          <p:nvPr/>
        </p:nvCxnSpPr>
        <p:spPr>
          <a:xfrm flipV="1">
            <a:off x="2969068" y="3968438"/>
            <a:ext cx="0" cy="408195"/>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21" name="Rectangle 20">
            <a:extLst>
              <a:ext uri="{FF2B5EF4-FFF2-40B4-BE49-F238E27FC236}">
                <a16:creationId xmlns:a16="http://schemas.microsoft.com/office/drawing/2014/main" id="{221EE35A-4456-4DEF-89C5-D3E08368ED95}"/>
              </a:ext>
            </a:extLst>
          </p:cNvPr>
          <p:cNvSpPr/>
          <p:nvPr/>
        </p:nvSpPr>
        <p:spPr>
          <a:xfrm>
            <a:off x="3340101" y="1084677"/>
            <a:ext cx="3447974" cy="2111685"/>
          </a:xfrm>
          <a:prstGeom prst="rect">
            <a:avLst/>
          </a:prstGeom>
          <a:solidFill>
            <a:schemeClr val="bg1"/>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t"/>
          <a:lstStyle/>
          <a:p>
            <a:pPr>
              <a:spcBef>
                <a:spcPts val="200"/>
              </a:spcBef>
              <a:spcAft>
                <a:spcPts val="200"/>
              </a:spcAft>
            </a:pPr>
            <a:r>
              <a:rPr lang="en-GB" sz="1050" b="1" dirty="0">
                <a:solidFill>
                  <a:srgbClr val="3462AB"/>
                </a:solidFill>
                <a:latin typeface="+mj-lt"/>
                <a:cs typeface="Calibri" panose="020F0502020204030204" pitchFamily="34" charset="0"/>
              </a:rPr>
              <a:t>3. Acquisition of primary residence by the entity</a:t>
            </a:r>
          </a:p>
          <a:p>
            <a:pPr lvl="0">
              <a:spcBef>
                <a:spcPts val="200"/>
              </a:spcBef>
              <a:spcAft>
                <a:spcPts val="200"/>
              </a:spcAft>
            </a:pPr>
            <a:r>
              <a:rPr lang="en-US" sz="1050" dirty="0">
                <a:solidFill>
                  <a:schemeClr val="tx1"/>
                </a:solidFill>
                <a:latin typeface="+mj-lt"/>
                <a:cs typeface="Calibri" panose="020F0502020204030204" pitchFamily="34" charset="0"/>
              </a:rPr>
              <a:t>The Sale &amp; Leaseback Organization (SLBO) acquires the primary residence paying the acquisition fee:</a:t>
            </a:r>
          </a:p>
          <a:p>
            <a:pPr marL="171450" lvl="0" indent="-171450">
              <a:spcBef>
                <a:spcPts val="200"/>
              </a:spcBef>
              <a:spcAft>
                <a:spcPts val="200"/>
              </a:spcAft>
              <a:buFont typeface="Wingdings" panose="05000000000000000000" pitchFamily="2" charset="2"/>
              <a:buChar char="ü"/>
            </a:pPr>
            <a:r>
              <a:rPr lang="en-US" sz="1050" dirty="0">
                <a:solidFill>
                  <a:schemeClr val="tx1"/>
                </a:solidFill>
                <a:latin typeface="+mj-lt"/>
                <a:cs typeface="Calibri" panose="020F0502020204030204" pitchFamily="34" charset="0"/>
              </a:rPr>
              <a:t>to the bankruptcy administrator up to 6 months following the declaration of bankruptcy, and more specifically the last working day of the semester following the public announcement of the bankruptcy decision at the Electronic Solvency Registry or</a:t>
            </a:r>
          </a:p>
          <a:p>
            <a:pPr marL="171450" lvl="0" indent="-171450">
              <a:spcBef>
                <a:spcPts val="200"/>
              </a:spcBef>
              <a:spcAft>
                <a:spcPts val="200"/>
              </a:spcAft>
              <a:buFont typeface="Wingdings" panose="05000000000000000000" pitchFamily="2" charset="2"/>
              <a:buChar char="ü"/>
            </a:pPr>
            <a:r>
              <a:rPr lang="en-US" sz="1050" dirty="0">
                <a:solidFill>
                  <a:schemeClr val="tx1"/>
                </a:solidFill>
                <a:cs typeface="Calibri" panose="020F0502020204030204" pitchFamily="34" charset="0"/>
              </a:rPr>
              <a:t>to the auctioneer by no later than five (5) working days before the auction date</a:t>
            </a:r>
            <a:endParaRPr lang="en-US" sz="1050" dirty="0">
              <a:solidFill>
                <a:schemeClr val="tx1"/>
              </a:solidFill>
              <a:latin typeface="+mj-lt"/>
              <a:cs typeface="Calibri" panose="020F0502020204030204" pitchFamily="34" charset="0"/>
            </a:endParaRPr>
          </a:p>
        </p:txBody>
      </p:sp>
      <p:sp>
        <p:nvSpPr>
          <p:cNvPr id="22" name="Oval 21">
            <a:extLst>
              <a:ext uri="{FF2B5EF4-FFF2-40B4-BE49-F238E27FC236}">
                <a16:creationId xmlns:a16="http://schemas.microsoft.com/office/drawing/2014/main" id="{66365675-6117-4B15-9AD2-C5762B68B331}"/>
              </a:ext>
            </a:extLst>
          </p:cNvPr>
          <p:cNvSpPr/>
          <p:nvPr/>
        </p:nvSpPr>
        <p:spPr>
          <a:xfrm>
            <a:off x="3951959" y="3723816"/>
            <a:ext cx="167934" cy="16793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B30EAC90-3037-4B46-860D-CE9A17D65A44}"/>
              </a:ext>
            </a:extLst>
          </p:cNvPr>
          <p:cNvCxnSpPr/>
          <p:nvPr/>
        </p:nvCxnSpPr>
        <p:spPr>
          <a:xfrm flipV="1">
            <a:off x="4035926" y="3235290"/>
            <a:ext cx="0" cy="408195"/>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77718085-A741-45B3-849A-B27FC0EB9193}"/>
              </a:ext>
            </a:extLst>
          </p:cNvPr>
          <p:cNvSpPr/>
          <p:nvPr/>
        </p:nvSpPr>
        <p:spPr>
          <a:xfrm>
            <a:off x="4532605" y="4422571"/>
            <a:ext cx="2827033" cy="1572880"/>
          </a:xfrm>
          <a:prstGeom prst="rect">
            <a:avLst/>
          </a:prstGeom>
          <a:solidFill>
            <a:schemeClr val="bg1"/>
          </a:solid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108000" tIns="108000" rtlCol="0" anchor="t"/>
          <a:lstStyle/>
          <a:p>
            <a:pPr>
              <a:spcBef>
                <a:spcPts val="200"/>
              </a:spcBef>
              <a:spcAft>
                <a:spcPts val="200"/>
              </a:spcAft>
            </a:pPr>
            <a:r>
              <a:rPr lang="en-GB" sz="1050" b="1" dirty="0">
                <a:solidFill>
                  <a:srgbClr val="3462AB"/>
                </a:solidFill>
                <a:latin typeface="+mj-lt"/>
                <a:cs typeface="Calibri" panose="020F0502020204030204" pitchFamily="34" charset="0"/>
              </a:rPr>
              <a:t>4. Initiation of the lease period</a:t>
            </a:r>
          </a:p>
          <a:p>
            <a:pPr lvl="0">
              <a:spcBef>
                <a:spcPts val="200"/>
              </a:spcBef>
              <a:spcAft>
                <a:spcPts val="200"/>
              </a:spcAft>
            </a:pPr>
            <a:r>
              <a:rPr lang="en-US" sz="1050" dirty="0">
                <a:solidFill>
                  <a:schemeClr val="tx1"/>
                </a:solidFill>
                <a:latin typeface="+mj-lt"/>
                <a:cs typeface="Calibri" panose="020F0502020204030204" pitchFamily="34" charset="0"/>
              </a:rPr>
              <a:t>The debtor may opt to lease their primary residence for a period of up to 12 years, while vulnerable debtors are eligible for State subsidy</a:t>
            </a:r>
          </a:p>
        </p:txBody>
      </p:sp>
      <p:sp>
        <p:nvSpPr>
          <p:cNvPr id="33" name="Oval 32">
            <a:extLst>
              <a:ext uri="{FF2B5EF4-FFF2-40B4-BE49-F238E27FC236}">
                <a16:creationId xmlns:a16="http://schemas.microsoft.com/office/drawing/2014/main" id="{788ACC49-10A9-4F5F-810B-4DD27C728A33}"/>
              </a:ext>
            </a:extLst>
          </p:cNvPr>
          <p:cNvSpPr/>
          <p:nvPr/>
        </p:nvSpPr>
        <p:spPr>
          <a:xfrm>
            <a:off x="5919669" y="3723816"/>
            <a:ext cx="167934" cy="16793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Connector 33">
            <a:extLst>
              <a:ext uri="{FF2B5EF4-FFF2-40B4-BE49-F238E27FC236}">
                <a16:creationId xmlns:a16="http://schemas.microsoft.com/office/drawing/2014/main" id="{2A475601-616C-49C8-BE90-61AC6043081D}"/>
              </a:ext>
            </a:extLst>
          </p:cNvPr>
          <p:cNvCxnSpPr/>
          <p:nvPr/>
        </p:nvCxnSpPr>
        <p:spPr>
          <a:xfrm flipV="1">
            <a:off x="6003636" y="3968438"/>
            <a:ext cx="0" cy="408195"/>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0EF21F65-793C-4101-9C26-594E455E6A76}"/>
              </a:ext>
            </a:extLst>
          </p:cNvPr>
          <p:cNvSpPr/>
          <p:nvPr/>
        </p:nvSpPr>
        <p:spPr>
          <a:xfrm>
            <a:off x="8012405" y="4422571"/>
            <a:ext cx="2827033" cy="1572880"/>
          </a:xfrm>
          <a:prstGeom prst="rect">
            <a:avLst/>
          </a:prstGeom>
          <a:solidFill>
            <a:schemeClr val="bg1"/>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108000" tIns="108000" rtlCol="0" anchor="t"/>
          <a:lstStyle/>
          <a:p>
            <a:pPr>
              <a:spcBef>
                <a:spcPts val="200"/>
              </a:spcBef>
              <a:spcAft>
                <a:spcPts val="200"/>
              </a:spcAft>
            </a:pPr>
            <a:r>
              <a:rPr lang="en-GB" sz="1050" b="1" dirty="0">
                <a:solidFill>
                  <a:srgbClr val="3462AB"/>
                </a:solidFill>
                <a:latin typeface="+mj-lt"/>
                <a:cs typeface="Calibri" panose="020F0502020204030204" pitchFamily="34" charset="0"/>
              </a:rPr>
              <a:t>5B. Buy back at lease period termination</a:t>
            </a:r>
          </a:p>
          <a:p>
            <a:pPr lvl="0">
              <a:spcBef>
                <a:spcPts val="200"/>
              </a:spcBef>
              <a:spcAft>
                <a:spcPts val="200"/>
              </a:spcAft>
            </a:pPr>
            <a:r>
              <a:rPr lang="en-US" sz="1050" dirty="0">
                <a:solidFill>
                  <a:schemeClr val="tx1"/>
                </a:solidFill>
                <a:latin typeface="+mj-lt"/>
                <a:cs typeface="Calibri" panose="020F0502020204030204" pitchFamily="34" charset="0"/>
              </a:rPr>
              <a:t>At the termination of the lease period, the debtor may buy back their residence at a price that must reflect the commercial value of the asset at the time when the right will be exercised</a:t>
            </a:r>
            <a:r>
              <a:rPr lang="el-GR" sz="1050" dirty="0">
                <a:solidFill>
                  <a:schemeClr val="tx1"/>
                </a:solidFill>
                <a:latin typeface="+mj-lt"/>
                <a:cs typeface="Calibri" panose="020F0502020204030204" pitchFamily="34" charset="0"/>
              </a:rPr>
              <a:t>,</a:t>
            </a:r>
            <a:r>
              <a:rPr lang="en-US" sz="1050" dirty="0">
                <a:solidFill>
                  <a:schemeClr val="tx1"/>
                </a:solidFill>
                <a:latin typeface="+mj-lt"/>
                <a:cs typeface="Calibri" panose="020F0502020204030204" pitchFamily="34" charset="0"/>
              </a:rPr>
              <a:t> </a:t>
            </a:r>
            <a:r>
              <a:rPr lang="en-US" sz="1050" kern="1200" dirty="0">
                <a:solidFill>
                  <a:schemeClr val="tx1">
                    <a:lumMod val="85000"/>
                    <a:lumOff val="15000"/>
                  </a:schemeClr>
                </a:solidFill>
                <a:ea typeface="+mn-ea"/>
                <a:cs typeface="+mn-cs"/>
              </a:rPr>
              <a:t>minus any discount offered by discretion of SLBO </a:t>
            </a:r>
            <a:r>
              <a:rPr lang="el-GR" sz="1050" kern="1200" dirty="0">
                <a:solidFill>
                  <a:schemeClr val="tx1">
                    <a:lumMod val="85000"/>
                    <a:lumOff val="15000"/>
                  </a:schemeClr>
                </a:solidFill>
                <a:ea typeface="+mn-ea"/>
                <a:cs typeface="+mn-cs"/>
              </a:rPr>
              <a:t>(</a:t>
            </a:r>
            <a:r>
              <a:rPr lang="en-US" sz="1050" kern="1200" dirty="0">
                <a:solidFill>
                  <a:schemeClr val="tx1">
                    <a:lumMod val="85000"/>
                    <a:lumOff val="15000"/>
                  </a:schemeClr>
                </a:solidFill>
                <a:ea typeface="+mn-ea"/>
                <a:cs typeface="+mn-cs"/>
              </a:rPr>
              <a:t>as agreed upon during the tender process)</a:t>
            </a:r>
            <a:endParaRPr lang="en-US" sz="1050" dirty="0">
              <a:solidFill>
                <a:schemeClr val="tx1"/>
              </a:solidFill>
              <a:latin typeface="+mj-lt"/>
              <a:cs typeface="Calibri" panose="020F0502020204030204" pitchFamily="34" charset="0"/>
            </a:endParaRPr>
          </a:p>
        </p:txBody>
      </p:sp>
      <p:sp>
        <p:nvSpPr>
          <p:cNvPr id="40" name="Rectangle 39">
            <a:extLst>
              <a:ext uri="{FF2B5EF4-FFF2-40B4-BE49-F238E27FC236}">
                <a16:creationId xmlns:a16="http://schemas.microsoft.com/office/drawing/2014/main" id="{C5037635-EF5F-4400-BB1E-6E1D33517C67}"/>
              </a:ext>
            </a:extLst>
          </p:cNvPr>
          <p:cNvSpPr/>
          <p:nvPr/>
        </p:nvSpPr>
        <p:spPr>
          <a:xfrm>
            <a:off x="7078536" y="1084677"/>
            <a:ext cx="4941341" cy="2111685"/>
          </a:xfrm>
          <a:prstGeom prst="rect">
            <a:avLst/>
          </a:prstGeom>
          <a:solidFill>
            <a:schemeClr val="bg1"/>
          </a:solid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108000" tIns="72000" rtlCol="0" anchor="t"/>
          <a:lstStyle/>
          <a:p>
            <a:pPr>
              <a:spcAft>
                <a:spcPts val="200"/>
              </a:spcAft>
            </a:pPr>
            <a:r>
              <a:rPr lang="en-GB" sz="1050" b="1" dirty="0">
                <a:solidFill>
                  <a:srgbClr val="3462AB"/>
                </a:solidFill>
                <a:latin typeface="+mj-lt"/>
                <a:cs typeface="Calibri" panose="020F0502020204030204" pitchFamily="34" charset="0"/>
              </a:rPr>
              <a:t>5A. Buy-back or default during the lease period</a:t>
            </a:r>
          </a:p>
          <a:p>
            <a:pPr marL="171450" lvl="0" indent="-171450">
              <a:spcAft>
                <a:spcPts val="200"/>
              </a:spcAft>
              <a:buFont typeface="Wingdings" panose="05000000000000000000" pitchFamily="2" charset="2"/>
              <a:buChar char="ü"/>
            </a:pPr>
            <a:r>
              <a:rPr lang="en-US" sz="1050" dirty="0">
                <a:solidFill>
                  <a:schemeClr val="tx1"/>
                </a:solidFill>
                <a:latin typeface="+mj-lt"/>
                <a:cs typeface="Calibri" panose="020F0502020204030204" pitchFamily="34" charset="0"/>
              </a:rPr>
              <a:t>The lease agreement may be terminated if the debtor defaults on 3 consecutive monthly instalments and fails to remedy this within one month. On termination the debtor loses the right to buy back the property and the SLBO does not have the obligation to lease the property to the debtor (i.e. maintains the right to rent or sell the property to whoever it decides)</a:t>
            </a:r>
          </a:p>
          <a:p>
            <a:pPr marL="171450" indent="-171450">
              <a:spcAft>
                <a:spcPts val="200"/>
              </a:spcAft>
              <a:buFont typeface="Wingdings" panose="05000000000000000000" pitchFamily="2" charset="2"/>
              <a:buChar char="ü"/>
            </a:pPr>
            <a:r>
              <a:rPr lang="en-US" sz="1050" dirty="0">
                <a:solidFill>
                  <a:schemeClr val="tx1"/>
                </a:solidFill>
                <a:latin typeface="+mj-lt"/>
                <a:cs typeface="Calibri" panose="020F0502020204030204" pitchFamily="34" charset="0"/>
              </a:rPr>
              <a:t>At any time during the lease period, the debtor may buy back their residence at a price that must reflect the commercial value of the asset at that time, plus the present value of any instalments that may still pending until the end of the leasing period</a:t>
            </a:r>
            <a:r>
              <a:rPr lang="el-GR" sz="1050" dirty="0">
                <a:solidFill>
                  <a:schemeClr val="tx1"/>
                </a:solidFill>
                <a:latin typeface="+mj-lt"/>
                <a:cs typeface="Calibri" panose="020F0502020204030204" pitchFamily="34" charset="0"/>
              </a:rPr>
              <a:t>, </a:t>
            </a:r>
            <a:r>
              <a:rPr lang="en-US" sz="1050" kern="1200" dirty="0">
                <a:solidFill>
                  <a:schemeClr val="tx1">
                    <a:lumMod val="85000"/>
                    <a:lumOff val="15000"/>
                  </a:schemeClr>
                </a:solidFill>
                <a:ea typeface="+mn-ea"/>
                <a:cs typeface="+mn-cs"/>
              </a:rPr>
              <a:t>minus any discount offered by discretion of SLBO </a:t>
            </a:r>
            <a:r>
              <a:rPr lang="el-GR" sz="1050" kern="1200" dirty="0">
                <a:solidFill>
                  <a:schemeClr val="tx1">
                    <a:lumMod val="85000"/>
                    <a:lumOff val="15000"/>
                  </a:schemeClr>
                </a:solidFill>
                <a:ea typeface="+mn-ea"/>
                <a:cs typeface="+mn-cs"/>
              </a:rPr>
              <a:t>(</a:t>
            </a:r>
            <a:r>
              <a:rPr lang="en-US" sz="1050" kern="1200" dirty="0">
                <a:solidFill>
                  <a:schemeClr val="tx1">
                    <a:lumMod val="85000"/>
                    <a:lumOff val="15000"/>
                  </a:schemeClr>
                </a:solidFill>
                <a:ea typeface="+mn-ea"/>
                <a:cs typeface="+mn-cs"/>
              </a:rPr>
              <a:t>as agreed upon during the tender process)</a:t>
            </a:r>
            <a:endParaRPr lang="en-US" sz="1050" dirty="0">
              <a:solidFill>
                <a:schemeClr val="tx1"/>
              </a:solidFill>
              <a:latin typeface="+mj-lt"/>
              <a:cs typeface="Calibri" panose="020F0502020204030204" pitchFamily="34" charset="0"/>
            </a:endParaRPr>
          </a:p>
        </p:txBody>
      </p:sp>
      <p:sp>
        <p:nvSpPr>
          <p:cNvPr id="41" name="Oval 40">
            <a:extLst>
              <a:ext uri="{FF2B5EF4-FFF2-40B4-BE49-F238E27FC236}">
                <a16:creationId xmlns:a16="http://schemas.microsoft.com/office/drawing/2014/main" id="{6F2AD93B-BD2D-4E35-8376-549FFBF6049A}"/>
              </a:ext>
            </a:extLst>
          </p:cNvPr>
          <p:cNvSpPr/>
          <p:nvPr/>
        </p:nvSpPr>
        <p:spPr>
          <a:xfrm>
            <a:off x="8580800" y="3723816"/>
            <a:ext cx="167934" cy="16793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a:extLst>
              <a:ext uri="{FF2B5EF4-FFF2-40B4-BE49-F238E27FC236}">
                <a16:creationId xmlns:a16="http://schemas.microsoft.com/office/drawing/2014/main" id="{313D473D-4D9A-45DE-96EE-37E47A99B162}"/>
              </a:ext>
            </a:extLst>
          </p:cNvPr>
          <p:cNvCxnSpPr>
            <a:cxnSpLocks/>
          </p:cNvCxnSpPr>
          <p:nvPr/>
        </p:nvCxnSpPr>
        <p:spPr>
          <a:xfrm flipV="1">
            <a:off x="8664767" y="3235290"/>
            <a:ext cx="0" cy="408195"/>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44" name="Oval 43">
            <a:extLst>
              <a:ext uri="{FF2B5EF4-FFF2-40B4-BE49-F238E27FC236}">
                <a16:creationId xmlns:a16="http://schemas.microsoft.com/office/drawing/2014/main" id="{00A0C1C8-AAC9-476E-94CC-42B8D3A3CD00}"/>
              </a:ext>
            </a:extLst>
          </p:cNvPr>
          <p:cNvSpPr/>
          <p:nvPr/>
        </p:nvSpPr>
        <p:spPr>
          <a:xfrm>
            <a:off x="9867213" y="3723816"/>
            <a:ext cx="167934" cy="16793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5" name="Straight Connector 44">
            <a:extLst>
              <a:ext uri="{FF2B5EF4-FFF2-40B4-BE49-F238E27FC236}">
                <a16:creationId xmlns:a16="http://schemas.microsoft.com/office/drawing/2014/main" id="{29244860-4307-43F1-8577-9D4338710FAD}"/>
              </a:ext>
            </a:extLst>
          </p:cNvPr>
          <p:cNvCxnSpPr/>
          <p:nvPr/>
        </p:nvCxnSpPr>
        <p:spPr>
          <a:xfrm flipV="1">
            <a:off x="9951180" y="3968438"/>
            <a:ext cx="0" cy="408195"/>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46" name="Google Shape;652;p77">
            <a:extLst>
              <a:ext uri="{FF2B5EF4-FFF2-40B4-BE49-F238E27FC236}">
                <a16:creationId xmlns:a16="http://schemas.microsoft.com/office/drawing/2014/main" id="{A7D30B59-E0F9-434B-8B3D-75A42A308265}"/>
              </a:ext>
            </a:extLst>
          </p:cNvPr>
          <p:cNvGrpSpPr/>
          <p:nvPr/>
        </p:nvGrpSpPr>
        <p:grpSpPr>
          <a:xfrm>
            <a:off x="2734963" y="6552296"/>
            <a:ext cx="244046" cy="223035"/>
            <a:chOff x="4276447" y="6040963"/>
            <a:chExt cx="457199" cy="457200"/>
          </a:xfrm>
          <a:solidFill>
            <a:srgbClr val="3462AB"/>
          </a:solidFill>
        </p:grpSpPr>
        <p:sp>
          <p:nvSpPr>
            <p:cNvPr id="47" name="Google Shape;653;p77">
              <a:extLst>
                <a:ext uri="{FF2B5EF4-FFF2-40B4-BE49-F238E27FC236}">
                  <a16:creationId xmlns:a16="http://schemas.microsoft.com/office/drawing/2014/main" id="{A1F23B07-4B9E-4E8E-853F-789D2C20034E}"/>
                </a:ext>
              </a:extLst>
            </p:cNvPr>
            <p:cNvSpPr/>
            <p:nvPr/>
          </p:nvSpPr>
          <p:spPr>
            <a:xfrm>
              <a:off x="4276447" y="6040963"/>
              <a:ext cx="457199" cy="457200"/>
            </a:xfrm>
            <a:custGeom>
              <a:avLst/>
              <a:gdLst/>
              <a:ahLst/>
              <a:cxnLst/>
              <a:rect l="l" t="t" r="r" b="b"/>
              <a:pathLst>
                <a:path w="457199" h="457200" extrusionOk="0">
                  <a:moveTo>
                    <a:pt x="0" y="0"/>
                  </a:moveTo>
                  <a:lnTo>
                    <a:pt x="0" y="375222"/>
                  </a:lnTo>
                  <a:lnTo>
                    <a:pt x="62611" y="375222"/>
                  </a:lnTo>
                  <a:lnTo>
                    <a:pt x="62611" y="457200"/>
                  </a:lnTo>
                  <a:lnTo>
                    <a:pt x="144590" y="375095"/>
                  </a:lnTo>
                  <a:lnTo>
                    <a:pt x="457200" y="375095"/>
                  </a:lnTo>
                  <a:lnTo>
                    <a:pt x="457200" y="0"/>
                  </a:lnTo>
                  <a:close/>
                  <a:moveTo>
                    <a:pt x="136525" y="355600"/>
                  </a:moveTo>
                  <a:lnTo>
                    <a:pt x="82106" y="409988"/>
                  </a:lnTo>
                  <a:lnTo>
                    <a:pt x="82106" y="355600"/>
                  </a:lnTo>
                  <a:lnTo>
                    <a:pt x="19463" y="355600"/>
                  </a:lnTo>
                  <a:lnTo>
                    <a:pt x="19463" y="19368"/>
                  </a:lnTo>
                  <a:lnTo>
                    <a:pt x="437706" y="19368"/>
                  </a:lnTo>
                  <a:lnTo>
                    <a:pt x="436975" y="355600"/>
                  </a:ln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a:solidFill>
                  <a:schemeClr val="accent1"/>
                </a:solidFill>
              </a:endParaRPr>
            </a:p>
          </p:txBody>
        </p:sp>
        <p:sp>
          <p:nvSpPr>
            <p:cNvPr id="53" name="Google Shape;654;p77">
              <a:extLst>
                <a:ext uri="{FF2B5EF4-FFF2-40B4-BE49-F238E27FC236}">
                  <a16:creationId xmlns:a16="http://schemas.microsoft.com/office/drawing/2014/main" id="{CD2B9D7B-BD3F-49B3-84F0-877EB281A595}"/>
                </a:ext>
              </a:extLst>
            </p:cNvPr>
            <p:cNvSpPr/>
            <p:nvPr/>
          </p:nvSpPr>
          <p:spPr>
            <a:xfrm>
              <a:off x="4483235" y="6106907"/>
              <a:ext cx="52197" cy="247554"/>
            </a:xfrm>
            <a:custGeom>
              <a:avLst/>
              <a:gdLst/>
              <a:ahLst/>
              <a:cxnLst/>
              <a:rect l="l" t="t" r="r" b="b"/>
              <a:pathLst>
                <a:path w="52197" h="247554" extrusionOk="0">
                  <a:moveTo>
                    <a:pt x="52197" y="196215"/>
                  </a:moveTo>
                  <a:lnTo>
                    <a:pt x="52197" y="247555"/>
                  </a:lnTo>
                  <a:lnTo>
                    <a:pt x="0" y="247555"/>
                  </a:lnTo>
                  <a:lnTo>
                    <a:pt x="0" y="196215"/>
                  </a:lnTo>
                  <a:close/>
                  <a:moveTo>
                    <a:pt x="37529" y="166687"/>
                  </a:moveTo>
                  <a:lnTo>
                    <a:pt x="13843" y="166687"/>
                  </a:lnTo>
                  <a:lnTo>
                    <a:pt x="1143" y="64008"/>
                  </a:lnTo>
                  <a:lnTo>
                    <a:pt x="1143" y="0"/>
                  </a:lnTo>
                  <a:lnTo>
                    <a:pt x="50514" y="0"/>
                  </a:lnTo>
                  <a:lnTo>
                    <a:pt x="50514" y="64008"/>
                  </a:ln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a:solidFill>
                  <a:schemeClr val="accent1"/>
                </a:solidFill>
              </a:endParaRPr>
            </a:p>
          </p:txBody>
        </p:sp>
      </p:grpSp>
      <p:sp>
        <p:nvSpPr>
          <p:cNvPr id="54" name="Google Shape;3172;p84">
            <a:extLst>
              <a:ext uri="{FF2B5EF4-FFF2-40B4-BE49-F238E27FC236}">
                <a16:creationId xmlns:a16="http://schemas.microsoft.com/office/drawing/2014/main" id="{A5D1C941-2F4E-4A93-82AA-080668A13522}"/>
              </a:ext>
            </a:extLst>
          </p:cNvPr>
          <p:cNvSpPr/>
          <p:nvPr/>
        </p:nvSpPr>
        <p:spPr>
          <a:xfrm>
            <a:off x="3065257" y="6487066"/>
            <a:ext cx="6702780" cy="301784"/>
          </a:xfrm>
          <a:prstGeom prst="rect">
            <a:avLst/>
          </a:prstGeom>
          <a:noFill/>
          <a:ln>
            <a:noFill/>
          </a:ln>
        </p:spPr>
        <p:txBody>
          <a:bodyPr spcFirstLastPara="1" wrap="square" lIns="0" tIns="0" rIns="0" bIns="0" anchor="ctr" anchorCtr="0">
            <a:noAutofit/>
          </a:bodyPr>
          <a:lstStyle/>
          <a:p>
            <a:pPr lvl="0">
              <a:spcBef>
                <a:spcPts val="171"/>
              </a:spcBef>
            </a:pPr>
            <a:r>
              <a:rPr lang="en-US" sz="900" i="1" dirty="0">
                <a:solidFill>
                  <a:schemeClr val="dk1"/>
                </a:solidFill>
              </a:rPr>
              <a:t>For further details please refer to new law 4738/2020, “Law for Debt Settlement and provision of Second Chance” </a:t>
            </a:r>
            <a:endParaRPr lang="en-US" sz="900" i="1" dirty="0"/>
          </a:p>
        </p:txBody>
      </p:sp>
    </p:spTree>
    <p:extLst>
      <p:ext uri="{BB962C8B-B14F-4D97-AF65-F5344CB8AC3E}">
        <p14:creationId xmlns:p14="http://schemas.microsoft.com/office/powerpoint/2010/main" val="1263735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9"/>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7F692399-912C-4F94-B4C4-1E8D14BC981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49" imgH="338" progId="TCLayout.ActiveDocument.1">
                  <p:embed/>
                </p:oleObj>
              </mc:Choice>
              <mc:Fallback>
                <p:oleObj name="think-cell Slide" r:id="rId4" imgW="349" imgH="338" progId="TCLayout.ActiveDocument.1">
                  <p:embed/>
                  <p:pic>
                    <p:nvPicPr>
                      <p:cNvPr id="3" name="Object 2" hidden="1">
                        <a:extLst>
                          <a:ext uri="{FF2B5EF4-FFF2-40B4-BE49-F238E27FC236}">
                            <a16:creationId xmlns:a16="http://schemas.microsoft.com/office/drawing/2014/main" id="{7F692399-912C-4F94-B4C4-1E8D14BC981B}"/>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04" name="Rectangle 103">
            <a:extLst>
              <a:ext uri="{FF2B5EF4-FFF2-40B4-BE49-F238E27FC236}">
                <a16:creationId xmlns:a16="http://schemas.microsoft.com/office/drawing/2014/main" id="{56E073A3-AC8F-4186-9339-52B9C06805E0}"/>
              </a:ext>
            </a:extLst>
          </p:cNvPr>
          <p:cNvSpPr/>
          <p:nvPr/>
        </p:nvSpPr>
        <p:spPr>
          <a:xfrm>
            <a:off x="4183458" y="1053791"/>
            <a:ext cx="7860759" cy="5276713"/>
          </a:xfrm>
          <a:prstGeom prst="rect">
            <a:avLst/>
          </a:prstGeom>
          <a:solidFill>
            <a:schemeClr val="bg1"/>
          </a:solidFill>
          <a:ln w="6350">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i="1" dirty="0">
                <a:solidFill>
                  <a:srgbClr val="3462AB"/>
                </a:solidFill>
              </a:rPr>
              <a:t>Phase B</a:t>
            </a:r>
            <a:endParaRPr lang="el-GR" sz="1200" b="1" i="1" dirty="0">
              <a:solidFill>
                <a:srgbClr val="3462AB"/>
              </a:solidFill>
            </a:endParaRPr>
          </a:p>
        </p:txBody>
      </p:sp>
      <p:sp>
        <p:nvSpPr>
          <p:cNvPr id="95" name="Rectangle 94">
            <a:extLst>
              <a:ext uri="{FF2B5EF4-FFF2-40B4-BE49-F238E27FC236}">
                <a16:creationId xmlns:a16="http://schemas.microsoft.com/office/drawing/2014/main" id="{07261DE7-2998-4544-9FC6-14AFD27FFA6F}"/>
              </a:ext>
            </a:extLst>
          </p:cNvPr>
          <p:cNvSpPr/>
          <p:nvPr/>
        </p:nvSpPr>
        <p:spPr>
          <a:xfrm>
            <a:off x="881518" y="1050644"/>
            <a:ext cx="3177465" cy="5271732"/>
          </a:xfrm>
          <a:prstGeom prst="rect">
            <a:avLst/>
          </a:prstGeom>
          <a:solidFill>
            <a:schemeClr val="bg1"/>
          </a:solidFill>
          <a:ln w="6350">
            <a:solidFill>
              <a:srgbClr val="3462AB"/>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b="1" i="1" dirty="0">
                <a:solidFill>
                  <a:srgbClr val="3462AB"/>
                </a:solidFill>
              </a:rPr>
              <a:t>Phase A</a:t>
            </a:r>
            <a:endParaRPr lang="el-GR" sz="1200" b="1" i="1" dirty="0">
              <a:solidFill>
                <a:srgbClr val="3462AB"/>
              </a:solidFill>
            </a:endParaRPr>
          </a:p>
        </p:txBody>
      </p:sp>
      <p:sp>
        <p:nvSpPr>
          <p:cNvPr id="1070" name="Google Shape;1070;p60"/>
          <p:cNvSpPr txBox="1">
            <a:spLocks noGrp="1"/>
          </p:cNvSpPr>
          <p:nvPr>
            <p:ph type="title"/>
          </p:nvPr>
        </p:nvSpPr>
        <p:spPr>
          <a:xfrm>
            <a:off x="838200" y="365126"/>
            <a:ext cx="10515600" cy="558800"/>
          </a:xfrm>
          <a:prstGeom prst="rect">
            <a:avLst/>
          </a:prstGeom>
          <a:noFill/>
          <a:ln>
            <a:noFill/>
          </a:ln>
        </p:spPr>
        <p:txBody>
          <a:bodyPr spcFirstLastPara="1" wrap="square" lIns="91425" tIns="45700" rIns="91425" bIns="45700" anchor="ctr" anchorCtr="0">
            <a:noAutofit/>
          </a:bodyPr>
          <a:lstStyle/>
          <a:p>
            <a:pPr lvl="0">
              <a:buSzPts val="2000"/>
            </a:pPr>
            <a:r>
              <a:rPr lang="en-US" sz="2000" dirty="0"/>
              <a:t>Tender process overview</a:t>
            </a:r>
          </a:p>
        </p:txBody>
      </p:sp>
      <p:sp>
        <p:nvSpPr>
          <p:cNvPr id="1071" name="Google Shape;1071;p6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l-GR"/>
              <a:pPr marL="0" lvl="0" indent="0" algn="r" rtl="0">
                <a:spcBef>
                  <a:spcPts val="0"/>
                </a:spcBef>
                <a:spcAft>
                  <a:spcPts val="0"/>
                </a:spcAft>
                <a:buNone/>
              </a:pPr>
              <a:t>7</a:t>
            </a:fld>
            <a:endParaRPr dirty="0"/>
          </a:p>
        </p:txBody>
      </p:sp>
      <p:sp>
        <p:nvSpPr>
          <p:cNvPr id="1072" name="Google Shape;1072;p60"/>
          <p:cNvSpPr/>
          <p:nvPr/>
        </p:nvSpPr>
        <p:spPr>
          <a:xfrm>
            <a:off x="486276" y="443262"/>
            <a:ext cx="457200" cy="412279"/>
          </a:xfrm>
          <a:prstGeom prst="rtTriangle">
            <a:avLst/>
          </a:prstGeom>
          <a:solidFill>
            <a:srgbClr val="3462AB"/>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50000"/>
              </a:lnSpc>
              <a:spcBef>
                <a:spcPts val="0"/>
              </a:spcBef>
              <a:spcAft>
                <a:spcPts val="0"/>
              </a:spcAft>
              <a:buNone/>
            </a:pPr>
            <a:endParaRPr sz="1200" i="1" dirty="0">
              <a:solidFill>
                <a:schemeClr val="lt1"/>
              </a:solidFill>
              <a:latin typeface="Calibri" pitchFamily="34" charset="0"/>
              <a:cs typeface="Calibri" pitchFamily="34" charset="0"/>
              <a:sym typeface="Arial"/>
            </a:endParaRPr>
          </a:p>
        </p:txBody>
      </p:sp>
      <p:sp>
        <p:nvSpPr>
          <p:cNvPr id="8" name="Google Shape;3142;p84">
            <a:extLst>
              <a:ext uri="{FF2B5EF4-FFF2-40B4-BE49-F238E27FC236}">
                <a16:creationId xmlns:a16="http://schemas.microsoft.com/office/drawing/2014/main" id="{2E39A763-681F-4AE0-9089-8612D69F2F85}"/>
              </a:ext>
            </a:extLst>
          </p:cNvPr>
          <p:cNvSpPr/>
          <p:nvPr/>
        </p:nvSpPr>
        <p:spPr>
          <a:xfrm>
            <a:off x="924711" y="3418188"/>
            <a:ext cx="10657689" cy="246299"/>
          </a:xfrm>
          <a:prstGeom prst="rect">
            <a:avLst/>
          </a:prstGeom>
          <a:solidFill>
            <a:schemeClr val="l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900">
              <a:solidFill>
                <a:schemeClr val="lt1"/>
              </a:solidFill>
              <a:latin typeface="Arial"/>
              <a:ea typeface="Arial"/>
              <a:cs typeface="Arial"/>
              <a:sym typeface="Arial"/>
            </a:endParaRPr>
          </a:p>
        </p:txBody>
      </p:sp>
      <p:cxnSp>
        <p:nvCxnSpPr>
          <p:cNvPr id="9" name="Google Shape;3143;p84">
            <a:extLst>
              <a:ext uri="{FF2B5EF4-FFF2-40B4-BE49-F238E27FC236}">
                <a16:creationId xmlns:a16="http://schemas.microsoft.com/office/drawing/2014/main" id="{73ADEFCD-17F6-4FE9-8AE2-EFFBE6030F1F}"/>
              </a:ext>
            </a:extLst>
          </p:cNvPr>
          <p:cNvCxnSpPr>
            <a:cxnSpLocks/>
            <a:stCxn id="8" idx="1"/>
            <a:endCxn id="8" idx="3"/>
          </p:cNvCxnSpPr>
          <p:nvPr/>
        </p:nvCxnSpPr>
        <p:spPr>
          <a:xfrm>
            <a:off x="924711" y="3541338"/>
            <a:ext cx="10657689" cy="0"/>
          </a:xfrm>
          <a:prstGeom prst="straightConnector1">
            <a:avLst/>
          </a:prstGeom>
          <a:noFill/>
          <a:ln w="19050" cap="rnd" cmpd="sng">
            <a:solidFill>
              <a:schemeClr val="dk2"/>
            </a:solidFill>
            <a:prstDash val="dot"/>
            <a:round/>
            <a:headEnd type="none" w="sm" len="sm"/>
            <a:tailEnd type="triangle" w="med" len="med"/>
          </a:ln>
        </p:spPr>
      </p:cxnSp>
      <p:sp>
        <p:nvSpPr>
          <p:cNvPr id="13" name="Google Shape;3149;p84">
            <a:extLst>
              <a:ext uri="{FF2B5EF4-FFF2-40B4-BE49-F238E27FC236}">
                <a16:creationId xmlns:a16="http://schemas.microsoft.com/office/drawing/2014/main" id="{5B66F9CC-A709-4CE8-B411-D66560514EBB}"/>
              </a:ext>
            </a:extLst>
          </p:cNvPr>
          <p:cNvSpPr/>
          <p:nvPr/>
        </p:nvSpPr>
        <p:spPr>
          <a:xfrm>
            <a:off x="1698065" y="3418188"/>
            <a:ext cx="248950" cy="246299"/>
          </a:xfrm>
          <a:prstGeom prst="rect">
            <a:avLst/>
          </a:prstGeom>
          <a:solidFill>
            <a:schemeClr val="accent1"/>
          </a:solidFill>
          <a:ln>
            <a:noFill/>
          </a:ln>
        </p:spPr>
        <p:txBody>
          <a:bodyPr spcFirstLastPara="1" wrap="square" lIns="0" tIns="0" rIns="0" bIns="0" anchor="ctr" anchorCtr="0">
            <a:noAutofit/>
          </a:bodyPr>
          <a:lstStyle/>
          <a:p>
            <a:pPr marL="0" marR="0" lvl="0" indent="0" algn="ctr" rtl="0">
              <a:spcBef>
                <a:spcPts val="0"/>
              </a:spcBef>
              <a:spcAft>
                <a:spcPts val="0"/>
              </a:spcAft>
              <a:buNone/>
            </a:pPr>
            <a:r>
              <a:rPr lang="en-GB" sz="900" b="1" dirty="0">
                <a:solidFill>
                  <a:schemeClr val="lt1"/>
                </a:solidFill>
                <a:latin typeface="Arial"/>
                <a:ea typeface="Arial"/>
                <a:cs typeface="Arial"/>
                <a:sym typeface="Arial"/>
              </a:rPr>
              <a:t>01</a:t>
            </a:r>
            <a:endParaRPr dirty="0"/>
          </a:p>
        </p:txBody>
      </p:sp>
      <p:sp>
        <p:nvSpPr>
          <p:cNvPr id="19" name="Google Shape;3157;p84">
            <a:extLst>
              <a:ext uri="{FF2B5EF4-FFF2-40B4-BE49-F238E27FC236}">
                <a16:creationId xmlns:a16="http://schemas.microsoft.com/office/drawing/2014/main" id="{FE8217BC-505C-4177-9ABB-AA0EC59E2BCB}"/>
              </a:ext>
            </a:extLst>
          </p:cNvPr>
          <p:cNvSpPr/>
          <p:nvPr/>
        </p:nvSpPr>
        <p:spPr>
          <a:xfrm>
            <a:off x="5638401" y="3418188"/>
            <a:ext cx="248950" cy="246299"/>
          </a:xfrm>
          <a:prstGeom prst="rect">
            <a:avLst/>
          </a:prstGeom>
          <a:solidFill>
            <a:schemeClr val="accent5"/>
          </a:solidFill>
          <a:ln>
            <a:noFill/>
          </a:ln>
        </p:spPr>
        <p:txBody>
          <a:bodyPr spcFirstLastPara="1" wrap="square" lIns="0" tIns="0" rIns="0" bIns="0" anchor="ctr" anchorCtr="0">
            <a:noAutofit/>
          </a:bodyPr>
          <a:lstStyle/>
          <a:p>
            <a:pPr marL="0" marR="0" lvl="0" indent="0" algn="ctr" rtl="0">
              <a:spcBef>
                <a:spcPts val="0"/>
              </a:spcBef>
              <a:spcAft>
                <a:spcPts val="0"/>
              </a:spcAft>
              <a:buNone/>
            </a:pPr>
            <a:r>
              <a:rPr lang="en-GB" sz="900" b="1" dirty="0">
                <a:solidFill>
                  <a:schemeClr val="lt1"/>
                </a:solidFill>
                <a:latin typeface="Arial"/>
                <a:ea typeface="Arial"/>
                <a:cs typeface="Arial"/>
                <a:sym typeface="Arial"/>
              </a:rPr>
              <a:t>04</a:t>
            </a:r>
            <a:endParaRPr dirty="0"/>
          </a:p>
        </p:txBody>
      </p:sp>
      <p:sp>
        <p:nvSpPr>
          <p:cNvPr id="20" name="Google Shape;3158;p84">
            <a:extLst>
              <a:ext uri="{FF2B5EF4-FFF2-40B4-BE49-F238E27FC236}">
                <a16:creationId xmlns:a16="http://schemas.microsoft.com/office/drawing/2014/main" id="{B8537CC6-D672-484A-A7B5-CCEA2A9ABDFF}"/>
              </a:ext>
            </a:extLst>
          </p:cNvPr>
          <p:cNvSpPr/>
          <p:nvPr/>
        </p:nvSpPr>
        <p:spPr>
          <a:xfrm>
            <a:off x="6777218" y="3418188"/>
            <a:ext cx="248950" cy="246299"/>
          </a:xfrm>
          <a:prstGeom prst="rect">
            <a:avLst/>
          </a:prstGeom>
          <a:solidFill>
            <a:schemeClr val="accent1"/>
          </a:solidFill>
          <a:ln>
            <a:noFill/>
          </a:ln>
        </p:spPr>
        <p:txBody>
          <a:bodyPr spcFirstLastPara="1" wrap="square" lIns="0" tIns="0" rIns="0" bIns="0" anchor="ctr" anchorCtr="0">
            <a:noAutofit/>
          </a:bodyPr>
          <a:lstStyle/>
          <a:p>
            <a:pPr marL="0" marR="0" lvl="0" indent="0" algn="ctr" rtl="0">
              <a:spcBef>
                <a:spcPts val="0"/>
              </a:spcBef>
              <a:spcAft>
                <a:spcPts val="0"/>
              </a:spcAft>
              <a:buNone/>
            </a:pPr>
            <a:r>
              <a:rPr lang="en-GB" sz="900" b="1" dirty="0">
                <a:solidFill>
                  <a:schemeClr val="lt1"/>
                </a:solidFill>
              </a:rPr>
              <a:t>05</a:t>
            </a:r>
            <a:endParaRPr dirty="0"/>
          </a:p>
        </p:txBody>
      </p:sp>
      <p:sp>
        <p:nvSpPr>
          <p:cNvPr id="21" name="Google Shape;3159;p84">
            <a:extLst>
              <a:ext uri="{FF2B5EF4-FFF2-40B4-BE49-F238E27FC236}">
                <a16:creationId xmlns:a16="http://schemas.microsoft.com/office/drawing/2014/main" id="{D264B374-B3E1-4126-8AA7-2E0A247973C2}"/>
              </a:ext>
            </a:extLst>
          </p:cNvPr>
          <p:cNvSpPr/>
          <p:nvPr/>
        </p:nvSpPr>
        <p:spPr>
          <a:xfrm>
            <a:off x="4441920" y="3418188"/>
            <a:ext cx="248950" cy="246299"/>
          </a:xfrm>
          <a:prstGeom prst="rect">
            <a:avLst/>
          </a:prstGeom>
          <a:solidFill>
            <a:schemeClr val="bg1">
              <a:lumMod val="50000"/>
            </a:schemeClr>
          </a:solidFill>
          <a:ln>
            <a:noFill/>
          </a:ln>
        </p:spPr>
        <p:txBody>
          <a:bodyPr spcFirstLastPara="1" wrap="square" lIns="0" tIns="0" rIns="0" bIns="0" anchor="ctr" anchorCtr="0">
            <a:noAutofit/>
          </a:bodyPr>
          <a:lstStyle/>
          <a:p>
            <a:pPr marL="0" marR="0" lvl="0" indent="0" algn="ctr" rtl="0">
              <a:spcBef>
                <a:spcPts val="0"/>
              </a:spcBef>
              <a:spcAft>
                <a:spcPts val="0"/>
              </a:spcAft>
              <a:buNone/>
            </a:pPr>
            <a:r>
              <a:rPr lang="en-GB" sz="900" b="1" dirty="0">
                <a:solidFill>
                  <a:schemeClr val="lt1"/>
                </a:solidFill>
                <a:latin typeface="Arial"/>
                <a:ea typeface="Arial"/>
                <a:cs typeface="Arial"/>
                <a:sym typeface="Arial"/>
              </a:rPr>
              <a:t>03</a:t>
            </a:r>
            <a:endParaRPr dirty="0"/>
          </a:p>
        </p:txBody>
      </p:sp>
      <p:sp>
        <p:nvSpPr>
          <p:cNvPr id="22" name="Google Shape;3160;p84">
            <a:extLst>
              <a:ext uri="{FF2B5EF4-FFF2-40B4-BE49-F238E27FC236}">
                <a16:creationId xmlns:a16="http://schemas.microsoft.com/office/drawing/2014/main" id="{19D62E11-B7F3-48E7-85AD-6791FC59E6A3}"/>
              </a:ext>
            </a:extLst>
          </p:cNvPr>
          <p:cNvSpPr/>
          <p:nvPr/>
        </p:nvSpPr>
        <p:spPr>
          <a:xfrm>
            <a:off x="8291006" y="3418188"/>
            <a:ext cx="248950" cy="246299"/>
          </a:xfrm>
          <a:prstGeom prst="rect">
            <a:avLst/>
          </a:prstGeom>
          <a:solidFill>
            <a:schemeClr val="dk2"/>
          </a:solidFill>
          <a:ln>
            <a:noFill/>
          </a:ln>
        </p:spPr>
        <p:txBody>
          <a:bodyPr spcFirstLastPara="1" wrap="square" lIns="0" tIns="0" rIns="0" bIns="0" anchor="ctr" anchorCtr="0">
            <a:noAutofit/>
          </a:bodyPr>
          <a:lstStyle/>
          <a:p>
            <a:pPr marL="0" marR="0" lvl="0" indent="0" algn="ctr" rtl="0">
              <a:spcBef>
                <a:spcPts val="0"/>
              </a:spcBef>
              <a:spcAft>
                <a:spcPts val="0"/>
              </a:spcAft>
              <a:buNone/>
            </a:pPr>
            <a:r>
              <a:rPr lang="en-GB" sz="900" b="1" dirty="0">
                <a:solidFill>
                  <a:schemeClr val="lt1"/>
                </a:solidFill>
                <a:latin typeface="Arial"/>
                <a:ea typeface="Arial"/>
                <a:cs typeface="Arial"/>
                <a:sym typeface="Arial"/>
              </a:rPr>
              <a:t>06</a:t>
            </a:r>
            <a:endParaRPr dirty="0"/>
          </a:p>
        </p:txBody>
      </p:sp>
      <p:sp>
        <p:nvSpPr>
          <p:cNvPr id="24" name="Google Shape;3162;p84">
            <a:extLst>
              <a:ext uri="{FF2B5EF4-FFF2-40B4-BE49-F238E27FC236}">
                <a16:creationId xmlns:a16="http://schemas.microsoft.com/office/drawing/2014/main" id="{F4C91296-8A8D-4FB1-A726-8F302274EBF2}"/>
              </a:ext>
            </a:extLst>
          </p:cNvPr>
          <p:cNvSpPr/>
          <p:nvPr/>
        </p:nvSpPr>
        <p:spPr>
          <a:xfrm>
            <a:off x="9815061" y="3418188"/>
            <a:ext cx="248950" cy="246299"/>
          </a:xfrm>
          <a:prstGeom prst="rect">
            <a:avLst/>
          </a:prstGeom>
          <a:solidFill>
            <a:schemeClr val="bg1">
              <a:lumMod val="50000"/>
            </a:schemeClr>
          </a:solidFill>
          <a:ln>
            <a:noFill/>
          </a:ln>
        </p:spPr>
        <p:txBody>
          <a:bodyPr spcFirstLastPara="1" wrap="square" lIns="0" tIns="0" rIns="0" bIns="0" anchor="ctr" anchorCtr="0">
            <a:noAutofit/>
          </a:bodyPr>
          <a:lstStyle/>
          <a:p>
            <a:pPr marL="0" marR="0" lvl="0" indent="0" algn="ctr" rtl="0">
              <a:spcBef>
                <a:spcPts val="0"/>
              </a:spcBef>
              <a:spcAft>
                <a:spcPts val="0"/>
              </a:spcAft>
              <a:buNone/>
            </a:pPr>
            <a:r>
              <a:rPr lang="en-GB" sz="900" b="1" dirty="0">
                <a:solidFill>
                  <a:schemeClr val="lt1"/>
                </a:solidFill>
                <a:latin typeface="Arial"/>
                <a:ea typeface="Arial"/>
                <a:cs typeface="Arial"/>
                <a:sym typeface="Arial"/>
              </a:rPr>
              <a:t>07</a:t>
            </a:r>
            <a:endParaRPr dirty="0"/>
          </a:p>
        </p:txBody>
      </p:sp>
      <p:sp>
        <p:nvSpPr>
          <p:cNvPr id="27" name="Google Shape;3172;p84">
            <a:extLst>
              <a:ext uri="{FF2B5EF4-FFF2-40B4-BE49-F238E27FC236}">
                <a16:creationId xmlns:a16="http://schemas.microsoft.com/office/drawing/2014/main" id="{CC54F0E5-7D28-48CE-99FD-C41307A41DEC}"/>
              </a:ext>
            </a:extLst>
          </p:cNvPr>
          <p:cNvSpPr/>
          <p:nvPr/>
        </p:nvSpPr>
        <p:spPr>
          <a:xfrm>
            <a:off x="6369184" y="3901047"/>
            <a:ext cx="1886493" cy="141360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950" b="1" dirty="0">
                <a:solidFill>
                  <a:schemeClr val="accent1"/>
                </a:solidFill>
                <a:latin typeface="Arial"/>
                <a:ea typeface="Arial"/>
                <a:cs typeface="Arial"/>
                <a:sym typeface="Arial"/>
              </a:rPr>
              <a:t>Concession Agreement finalisation</a:t>
            </a:r>
            <a:endParaRPr sz="950" dirty="0"/>
          </a:p>
          <a:p>
            <a:pPr lvl="0">
              <a:spcBef>
                <a:spcPts val="171"/>
              </a:spcBef>
            </a:pPr>
            <a:r>
              <a:rPr lang="en-GB" sz="950" dirty="0">
                <a:solidFill>
                  <a:schemeClr val="dk1"/>
                </a:solidFill>
                <a:latin typeface="Arial"/>
                <a:ea typeface="Arial"/>
                <a:cs typeface="Arial"/>
                <a:sym typeface="Arial"/>
              </a:rPr>
              <a:t>Following the completion of the competitive dialogue process, </a:t>
            </a:r>
            <a:r>
              <a:rPr lang="en-GB" sz="950" dirty="0">
                <a:solidFill>
                  <a:schemeClr val="dk1"/>
                </a:solidFill>
              </a:rPr>
              <a:t>the State (contracting authority) </a:t>
            </a:r>
            <a:r>
              <a:rPr lang="en-US" sz="950" dirty="0">
                <a:solidFill>
                  <a:schemeClr val="dk1"/>
                </a:solidFill>
              </a:rPr>
              <a:t>will finalize the concession agreement and provide the final version to pre-qualified parties to be taken into account for the binding bids</a:t>
            </a:r>
            <a:endParaRPr lang="en-GB" sz="950" dirty="0">
              <a:solidFill>
                <a:schemeClr val="dk1"/>
              </a:solidFill>
            </a:endParaRPr>
          </a:p>
        </p:txBody>
      </p:sp>
      <p:cxnSp>
        <p:nvCxnSpPr>
          <p:cNvPr id="35" name="Google Shape;3182;p84">
            <a:extLst>
              <a:ext uri="{FF2B5EF4-FFF2-40B4-BE49-F238E27FC236}">
                <a16:creationId xmlns:a16="http://schemas.microsoft.com/office/drawing/2014/main" id="{66213537-037B-4DC8-B064-2278566AA082}"/>
              </a:ext>
            </a:extLst>
          </p:cNvPr>
          <p:cNvCxnSpPr>
            <a:cxnSpLocks/>
          </p:cNvCxnSpPr>
          <p:nvPr/>
        </p:nvCxnSpPr>
        <p:spPr>
          <a:xfrm flipV="1">
            <a:off x="6901693" y="3651932"/>
            <a:ext cx="0" cy="249959"/>
          </a:xfrm>
          <a:prstGeom prst="straightConnector1">
            <a:avLst/>
          </a:prstGeom>
          <a:noFill/>
          <a:ln w="12700" cap="sq" cmpd="sng">
            <a:solidFill>
              <a:schemeClr val="accent1"/>
            </a:solidFill>
            <a:prstDash val="solid"/>
            <a:round/>
            <a:headEnd type="none" w="sm" len="sm"/>
            <a:tailEnd type="none" w="sm" len="sm"/>
          </a:ln>
        </p:spPr>
      </p:cxnSp>
      <p:sp>
        <p:nvSpPr>
          <p:cNvPr id="37" name="Google Shape;3163;p84">
            <a:extLst>
              <a:ext uri="{FF2B5EF4-FFF2-40B4-BE49-F238E27FC236}">
                <a16:creationId xmlns:a16="http://schemas.microsoft.com/office/drawing/2014/main" id="{4F79882A-6D2E-439C-A83A-D2B2E4612AC5}"/>
              </a:ext>
            </a:extLst>
          </p:cNvPr>
          <p:cNvSpPr/>
          <p:nvPr/>
        </p:nvSpPr>
        <p:spPr>
          <a:xfrm>
            <a:off x="1198692" y="1435669"/>
            <a:ext cx="1780311" cy="72862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950" b="1" dirty="0">
                <a:solidFill>
                  <a:schemeClr val="accent1"/>
                </a:solidFill>
                <a:latin typeface="Arial"/>
                <a:ea typeface="Arial"/>
                <a:cs typeface="Arial"/>
                <a:sym typeface="Arial"/>
              </a:rPr>
              <a:t>Expression of </a:t>
            </a:r>
            <a:r>
              <a:rPr lang="en-US" sz="950" b="1" dirty="0">
                <a:solidFill>
                  <a:schemeClr val="accent1"/>
                </a:solidFill>
              </a:rPr>
              <a:t>In</a:t>
            </a:r>
            <a:r>
              <a:rPr lang="en-US" sz="950" b="1" dirty="0">
                <a:solidFill>
                  <a:schemeClr val="accent1"/>
                </a:solidFill>
                <a:latin typeface="Arial"/>
                <a:ea typeface="Arial"/>
                <a:cs typeface="Arial"/>
                <a:sym typeface="Arial"/>
              </a:rPr>
              <a:t>terest (</a:t>
            </a:r>
            <a:r>
              <a:rPr lang="en-US" sz="950" b="1" dirty="0" err="1">
                <a:solidFill>
                  <a:schemeClr val="accent1"/>
                </a:solidFill>
                <a:latin typeface="Arial"/>
                <a:ea typeface="Arial"/>
                <a:cs typeface="Arial"/>
                <a:sym typeface="Arial"/>
              </a:rPr>
              <a:t>EoI</a:t>
            </a:r>
            <a:r>
              <a:rPr lang="en-US" sz="950" b="1" dirty="0">
                <a:solidFill>
                  <a:schemeClr val="accent1"/>
                </a:solidFill>
                <a:latin typeface="Arial"/>
                <a:ea typeface="Arial"/>
                <a:cs typeface="Arial"/>
                <a:sym typeface="Arial"/>
              </a:rPr>
              <a:t>)</a:t>
            </a:r>
            <a:endParaRPr sz="950" dirty="0"/>
          </a:p>
          <a:p>
            <a:pPr marL="0" marR="0" lvl="0" indent="0" algn="l" rtl="0">
              <a:spcBef>
                <a:spcPts val="171"/>
              </a:spcBef>
              <a:spcAft>
                <a:spcPts val="0"/>
              </a:spcAft>
              <a:buNone/>
            </a:pPr>
            <a:r>
              <a:rPr lang="en-GB" sz="950" dirty="0">
                <a:solidFill>
                  <a:schemeClr val="dk1"/>
                </a:solidFill>
                <a:latin typeface="Arial"/>
                <a:ea typeface="Arial"/>
                <a:cs typeface="Arial"/>
                <a:sym typeface="Arial"/>
              </a:rPr>
              <a:t>Publication of the Invitation for Expression of Interest to </a:t>
            </a:r>
            <a:r>
              <a:rPr lang="en-GB" sz="950" dirty="0">
                <a:solidFill>
                  <a:schemeClr val="dk1"/>
                </a:solidFill>
              </a:rPr>
              <a:t>identify</a:t>
            </a:r>
            <a:r>
              <a:rPr lang="en-GB" sz="950" dirty="0">
                <a:solidFill>
                  <a:schemeClr val="dk1"/>
                </a:solidFill>
                <a:latin typeface="Arial"/>
                <a:ea typeface="Arial"/>
                <a:cs typeface="Arial"/>
                <a:sym typeface="Arial"/>
              </a:rPr>
              <a:t> interested parties</a:t>
            </a:r>
            <a:endParaRPr sz="950" dirty="0"/>
          </a:p>
        </p:txBody>
      </p:sp>
      <p:sp>
        <p:nvSpPr>
          <p:cNvPr id="38" name="Google Shape;3164;p84">
            <a:extLst>
              <a:ext uri="{FF2B5EF4-FFF2-40B4-BE49-F238E27FC236}">
                <a16:creationId xmlns:a16="http://schemas.microsoft.com/office/drawing/2014/main" id="{9ACCE2E6-AB63-4527-A3AB-2C238780ABE2}"/>
              </a:ext>
            </a:extLst>
          </p:cNvPr>
          <p:cNvSpPr/>
          <p:nvPr/>
        </p:nvSpPr>
        <p:spPr>
          <a:xfrm>
            <a:off x="5233034" y="1432265"/>
            <a:ext cx="2167617" cy="945108"/>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950" b="1" dirty="0">
                <a:solidFill>
                  <a:schemeClr val="accent5"/>
                </a:solidFill>
                <a:latin typeface="Arial"/>
                <a:ea typeface="Arial"/>
                <a:cs typeface="Arial"/>
                <a:sym typeface="Arial"/>
              </a:rPr>
              <a:t>Competitive dialogue</a:t>
            </a:r>
            <a:endParaRPr sz="950" dirty="0"/>
          </a:p>
          <a:p>
            <a:pPr lvl="0">
              <a:spcBef>
                <a:spcPts val="171"/>
              </a:spcBef>
            </a:pPr>
            <a:r>
              <a:rPr lang="en-GB" sz="950" dirty="0">
                <a:solidFill>
                  <a:schemeClr val="dk1"/>
                </a:solidFill>
                <a:latin typeface="Arial"/>
                <a:ea typeface="Arial"/>
                <a:cs typeface="Arial"/>
                <a:sym typeface="Arial"/>
              </a:rPr>
              <a:t>Through the </a:t>
            </a:r>
            <a:r>
              <a:rPr lang="en-GB" sz="950" dirty="0">
                <a:solidFill>
                  <a:schemeClr val="dk1"/>
                </a:solidFill>
              </a:rPr>
              <a:t>competitive dialogue process, pre-qualified interested parties will have the opportunity to comment on legal, operational and financial aspects of the draft Concession Agreement</a:t>
            </a:r>
            <a:endParaRPr sz="950" dirty="0"/>
          </a:p>
        </p:txBody>
      </p:sp>
      <p:sp>
        <p:nvSpPr>
          <p:cNvPr id="39" name="Google Shape;3165;p84">
            <a:extLst>
              <a:ext uri="{FF2B5EF4-FFF2-40B4-BE49-F238E27FC236}">
                <a16:creationId xmlns:a16="http://schemas.microsoft.com/office/drawing/2014/main" id="{DBBAD2B1-2BF5-4ADE-8BF8-39A9F8CFEF51}"/>
              </a:ext>
            </a:extLst>
          </p:cNvPr>
          <p:cNvSpPr/>
          <p:nvPr/>
        </p:nvSpPr>
        <p:spPr>
          <a:xfrm>
            <a:off x="8109971" y="1432264"/>
            <a:ext cx="1712202" cy="816921"/>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950" b="1" dirty="0">
                <a:solidFill>
                  <a:schemeClr val="dk2"/>
                </a:solidFill>
              </a:rPr>
              <a:t>Binding Offers</a:t>
            </a:r>
            <a:endParaRPr sz="950" dirty="0"/>
          </a:p>
          <a:p>
            <a:pPr marL="0" marR="0" lvl="0" indent="0" algn="l" rtl="0">
              <a:spcBef>
                <a:spcPts val="171"/>
              </a:spcBef>
              <a:spcAft>
                <a:spcPts val="0"/>
              </a:spcAft>
              <a:buNone/>
            </a:pPr>
            <a:r>
              <a:rPr lang="en-GB" sz="950" dirty="0">
                <a:solidFill>
                  <a:schemeClr val="dk1"/>
                </a:solidFill>
                <a:latin typeface="Arial"/>
                <a:ea typeface="Arial"/>
                <a:cs typeface="Arial"/>
                <a:sym typeface="Arial"/>
              </a:rPr>
              <a:t>Preparation and circulation of the request for binding offers (</a:t>
            </a:r>
            <a:r>
              <a:rPr lang="en-GB" sz="950" dirty="0" err="1">
                <a:solidFill>
                  <a:schemeClr val="dk1"/>
                </a:solidFill>
                <a:latin typeface="Arial"/>
                <a:ea typeface="Arial"/>
                <a:cs typeface="Arial"/>
                <a:sym typeface="Arial"/>
              </a:rPr>
              <a:t>RfBO</a:t>
            </a:r>
            <a:r>
              <a:rPr lang="en-GB" sz="950" dirty="0">
                <a:solidFill>
                  <a:schemeClr val="dk1"/>
                </a:solidFill>
                <a:latin typeface="Arial"/>
                <a:ea typeface="Arial"/>
                <a:cs typeface="Arial"/>
                <a:sym typeface="Arial"/>
              </a:rPr>
              <a:t>), followed by the submission of binding bids</a:t>
            </a:r>
            <a:endParaRPr sz="950" dirty="0"/>
          </a:p>
        </p:txBody>
      </p:sp>
      <p:sp>
        <p:nvSpPr>
          <p:cNvPr id="40" name="Google Shape;3166;p84">
            <a:extLst>
              <a:ext uri="{FF2B5EF4-FFF2-40B4-BE49-F238E27FC236}">
                <a16:creationId xmlns:a16="http://schemas.microsoft.com/office/drawing/2014/main" id="{62A8E2EA-49C9-448D-AE2E-0B4B313E9250}"/>
              </a:ext>
            </a:extLst>
          </p:cNvPr>
          <p:cNvSpPr/>
          <p:nvPr/>
        </p:nvSpPr>
        <p:spPr>
          <a:xfrm>
            <a:off x="8361020" y="3901047"/>
            <a:ext cx="3601576" cy="204249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200"/>
              </a:spcAft>
              <a:buNone/>
            </a:pPr>
            <a:r>
              <a:rPr lang="en-US" sz="950" b="1" dirty="0">
                <a:solidFill>
                  <a:srgbClr val="7F7F7F"/>
                </a:solidFill>
                <a:sym typeface="Arial"/>
              </a:rPr>
              <a:t>Selection of preferred bidder</a:t>
            </a:r>
            <a:endParaRPr sz="950" dirty="0">
              <a:solidFill>
                <a:srgbClr val="7F7F7F"/>
              </a:solidFill>
            </a:endParaRPr>
          </a:p>
          <a:p>
            <a:pPr marL="0" marR="0" lvl="0" indent="0" algn="l" rtl="0">
              <a:spcBef>
                <a:spcPts val="171"/>
              </a:spcBef>
              <a:spcAft>
                <a:spcPts val="200"/>
              </a:spcAft>
              <a:buNone/>
            </a:pPr>
            <a:r>
              <a:rPr lang="en-GB" sz="950" dirty="0">
                <a:solidFill>
                  <a:schemeClr val="dk1"/>
                </a:solidFill>
                <a:latin typeface="Arial"/>
                <a:ea typeface="Arial"/>
                <a:cs typeface="Arial"/>
                <a:sym typeface="Arial"/>
              </a:rPr>
              <a:t>The selection will be performed based on the criteria included in </a:t>
            </a:r>
            <a:r>
              <a:rPr lang="en-GB" sz="950" dirty="0">
                <a:solidFill>
                  <a:schemeClr val="tx1"/>
                </a:solidFill>
                <a:latin typeface="Arial"/>
                <a:ea typeface="Arial"/>
                <a:cs typeface="Arial"/>
                <a:sym typeface="Arial"/>
              </a:rPr>
              <a:t>the Invitation </a:t>
            </a:r>
            <a:r>
              <a:rPr lang="en-GB" sz="950" dirty="0">
                <a:solidFill>
                  <a:schemeClr val="dk1"/>
                </a:solidFill>
                <a:latin typeface="Arial"/>
                <a:ea typeface="Arial"/>
                <a:cs typeface="Arial"/>
                <a:sym typeface="Arial"/>
              </a:rPr>
              <a:t>for Expression of Interest </a:t>
            </a:r>
            <a:r>
              <a:rPr lang="en-GB" sz="950" dirty="0">
                <a:solidFill>
                  <a:schemeClr val="tx1"/>
                </a:solidFill>
                <a:latin typeface="Arial"/>
                <a:ea typeface="Arial"/>
                <a:cs typeface="Arial"/>
                <a:sym typeface="Arial"/>
              </a:rPr>
              <a:t>and indicated below:</a:t>
            </a:r>
          </a:p>
          <a:p>
            <a:pPr marL="72000" indent="-72000">
              <a:spcAft>
                <a:spcPts val="200"/>
              </a:spcAft>
              <a:buFont typeface="Arial" panose="020B0604020202020204" pitchFamily="34" charset="0"/>
              <a:buChar char="•"/>
            </a:pPr>
            <a:r>
              <a:rPr lang="en-US" sz="950" dirty="0">
                <a:solidFill>
                  <a:schemeClr val="tx1"/>
                </a:solidFill>
              </a:rPr>
              <a:t>Proof of adequate financing to assume the investment</a:t>
            </a:r>
          </a:p>
          <a:p>
            <a:pPr marL="72000" lvl="0" indent="-72000">
              <a:spcAft>
                <a:spcPts val="200"/>
              </a:spcAft>
              <a:buFont typeface="Arial" panose="020B0604020202020204" pitchFamily="34" charset="0"/>
              <a:buChar char="•"/>
            </a:pPr>
            <a:r>
              <a:rPr lang="en-US" sz="950" dirty="0">
                <a:solidFill>
                  <a:schemeClr val="tx1"/>
                </a:solidFill>
              </a:rPr>
              <a:t>The level of risk undertaken by the State (Hellenic Republic)</a:t>
            </a:r>
          </a:p>
          <a:p>
            <a:pPr marL="72000" lvl="0" indent="-72000">
              <a:spcAft>
                <a:spcPts val="200"/>
              </a:spcAft>
              <a:buFont typeface="Arial" panose="020B0604020202020204" pitchFamily="34" charset="0"/>
              <a:buChar char="•"/>
            </a:pPr>
            <a:r>
              <a:rPr lang="en-US" sz="950" dirty="0">
                <a:solidFill>
                  <a:schemeClr val="tx1"/>
                </a:solidFill>
              </a:rPr>
              <a:t>The offered discount to the vulnerable debtor on the repurchase price of the main residence at the end of the lease</a:t>
            </a:r>
          </a:p>
          <a:p>
            <a:pPr marL="72000" indent="-72000">
              <a:spcAft>
                <a:spcPts val="200"/>
              </a:spcAft>
              <a:buFont typeface="Arial" panose="020B0604020202020204" pitchFamily="34" charset="0"/>
              <a:buChar char="•"/>
            </a:pPr>
            <a:r>
              <a:rPr lang="en-US" sz="950" dirty="0">
                <a:solidFill>
                  <a:schemeClr val="tx1"/>
                </a:solidFill>
              </a:rPr>
              <a:t>The amount of rent required in comparison to the one set by the Law 4738/2020 (article 220)</a:t>
            </a:r>
          </a:p>
          <a:p>
            <a:pPr marL="72000" indent="-72000">
              <a:spcAft>
                <a:spcPts val="200"/>
              </a:spcAft>
              <a:buFont typeface="Arial" panose="020B0604020202020204" pitchFamily="34" charset="0"/>
              <a:buChar char="•"/>
            </a:pPr>
            <a:r>
              <a:rPr lang="en-US" sz="950" dirty="0">
                <a:solidFill>
                  <a:schemeClr val="tx1"/>
                </a:solidFill>
              </a:rPr>
              <a:t>Provision of extension of the lease to the debtors for a pre-defined period following the completion of the 12-year period, in case they do not repurchase (if requested by the debtor)</a:t>
            </a:r>
          </a:p>
          <a:p>
            <a:pPr marL="72000" indent="-72000">
              <a:spcAft>
                <a:spcPts val="200"/>
              </a:spcAft>
              <a:buFont typeface="Arial" panose="020B0604020202020204" pitchFamily="34" charset="0"/>
              <a:buChar char="•"/>
            </a:pPr>
            <a:r>
              <a:rPr lang="en-US" sz="950" dirty="0">
                <a:solidFill>
                  <a:schemeClr val="tx1"/>
                </a:solidFill>
              </a:rPr>
              <a:t>Additional, on top of what is prescribed by Law 4738/2020, tolerance for debtors that have defaulted on lease payments</a:t>
            </a:r>
          </a:p>
          <a:p>
            <a:pPr lvl="0">
              <a:spcAft>
                <a:spcPts val="200"/>
              </a:spcAft>
            </a:pPr>
            <a:r>
              <a:rPr lang="en-US" sz="950" dirty="0">
                <a:solidFill>
                  <a:schemeClr val="tx1"/>
                </a:solidFill>
              </a:rPr>
              <a:t>The specific award formula will</a:t>
            </a:r>
            <a:r>
              <a:rPr lang="en-US" sz="950" dirty="0">
                <a:solidFill>
                  <a:schemeClr val="dk1"/>
                </a:solidFill>
              </a:rPr>
              <a:t> </a:t>
            </a:r>
            <a:r>
              <a:rPr lang="en-GB" sz="950" dirty="0">
                <a:solidFill>
                  <a:schemeClr val="dk1"/>
                </a:solidFill>
              </a:rPr>
              <a:t>be specified in the </a:t>
            </a:r>
            <a:r>
              <a:rPr lang="en-GB" sz="950" dirty="0" err="1">
                <a:solidFill>
                  <a:schemeClr val="dk1"/>
                </a:solidFill>
              </a:rPr>
              <a:t>RfBO</a:t>
            </a:r>
            <a:endParaRPr sz="950" dirty="0">
              <a:solidFill>
                <a:schemeClr val="dk1"/>
              </a:solidFill>
            </a:endParaRPr>
          </a:p>
        </p:txBody>
      </p:sp>
      <p:sp>
        <p:nvSpPr>
          <p:cNvPr id="41" name="Google Shape;3167;p84">
            <a:extLst>
              <a:ext uri="{FF2B5EF4-FFF2-40B4-BE49-F238E27FC236}">
                <a16:creationId xmlns:a16="http://schemas.microsoft.com/office/drawing/2014/main" id="{CED03875-267E-452F-8510-D414CA5C7733}"/>
              </a:ext>
            </a:extLst>
          </p:cNvPr>
          <p:cNvSpPr/>
          <p:nvPr/>
        </p:nvSpPr>
        <p:spPr>
          <a:xfrm>
            <a:off x="4428297" y="3901047"/>
            <a:ext cx="1746997" cy="1393600"/>
          </a:xfrm>
          <a:prstGeom prst="rect">
            <a:avLst/>
          </a:prstGeom>
          <a:solidFill>
            <a:schemeClr val="bg1"/>
          </a:solidFill>
          <a:ln>
            <a:noFill/>
          </a:ln>
        </p:spPr>
        <p:txBody>
          <a:bodyPr spcFirstLastPara="1" wrap="square" lIns="0" tIns="0" rIns="0" bIns="0" anchor="t" anchorCtr="0">
            <a:noAutofit/>
          </a:bodyPr>
          <a:lstStyle/>
          <a:p>
            <a:pPr marL="0" marR="0" lvl="0" indent="0" algn="l" rtl="0">
              <a:spcBef>
                <a:spcPts val="0"/>
              </a:spcBef>
              <a:spcAft>
                <a:spcPts val="0"/>
              </a:spcAft>
              <a:buNone/>
            </a:pPr>
            <a:r>
              <a:rPr lang="en-GB" sz="950" b="1" dirty="0">
                <a:solidFill>
                  <a:srgbClr val="7F7F7F"/>
                </a:solidFill>
                <a:sym typeface="Arial"/>
              </a:rPr>
              <a:t>Invitation to Competitive Dialogue (CA)</a:t>
            </a:r>
            <a:endParaRPr sz="950" dirty="0">
              <a:solidFill>
                <a:srgbClr val="7F7F7F"/>
              </a:solidFill>
            </a:endParaRPr>
          </a:p>
          <a:p>
            <a:pPr marL="0" marR="0" lvl="0" indent="0" algn="l" rtl="0">
              <a:spcBef>
                <a:spcPts val="171"/>
              </a:spcBef>
              <a:spcAft>
                <a:spcPts val="0"/>
              </a:spcAft>
              <a:buNone/>
            </a:pPr>
            <a:r>
              <a:rPr lang="en-GB" sz="950" dirty="0">
                <a:solidFill>
                  <a:schemeClr val="dk1"/>
                </a:solidFill>
              </a:rPr>
              <a:t>Pre-qualified</a:t>
            </a:r>
            <a:r>
              <a:rPr lang="en-GB" sz="950" dirty="0">
                <a:solidFill>
                  <a:schemeClr val="dk1"/>
                </a:solidFill>
                <a:latin typeface="Arial"/>
                <a:ea typeface="Arial"/>
                <a:cs typeface="Arial"/>
                <a:sym typeface="Arial"/>
              </a:rPr>
              <a:t> parties will be invited to a competitive dialogue phase, through a specific process which wil</a:t>
            </a:r>
            <a:r>
              <a:rPr lang="en-GB" sz="950" dirty="0">
                <a:solidFill>
                  <a:schemeClr val="dk1"/>
                </a:solidFill>
              </a:rPr>
              <a:t>l </a:t>
            </a:r>
            <a:r>
              <a:rPr lang="en-GB" sz="950" dirty="0">
                <a:solidFill>
                  <a:schemeClr val="dk1"/>
                </a:solidFill>
                <a:latin typeface="Arial"/>
                <a:ea typeface="Arial"/>
                <a:cs typeface="Arial"/>
                <a:sym typeface="Arial"/>
              </a:rPr>
              <a:t>be communicated following the pre-qualification</a:t>
            </a:r>
            <a:endParaRPr lang="en-US" sz="950" dirty="0"/>
          </a:p>
        </p:txBody>
      </p:sp>
      <p:cxnSp>
        <p:nvCxnSpPr>
          <p:cNvPr id="44" name="Google Shape;3184;p84">
            <a:extLst>
              <a:ext uri="{FF2B5EF4-FFF2-40B4-BE49-F238E27FC236}">
                <a16:creationId xmlns:a16="http://schemas.microsoft.com/office/drawing/2014/main" id="{8A1B7EC7-6640-48A9-B581-5C95370262F9}"/>
              </a:ext>
            </a:extLst>
          </p:cNvPr>
          <p:cNvCxnSpPr>
            <a:cxnSpLocks/>
            <a:stCxn id="13" idx="0"/>
          </p:cNvCxnSpPr>
          <p:nvPr/>
        </p:nvCxnSpPr>
        <p:spPr>
          <a:xfrm flipV="1">
            <a:off x="1822540" y="2249186"/>
            <a:ext cx="0" cy="1169002"/>
          </a:xfrm>
          <a:prstGeom prst="straightConnector1">
            <a:avLst/>
          </a:prstGeom>
          <a:noFill/>
          <a:ln w="12700" cap="sq" cmpd="sng">
            <a:solidFill>
              <a:schemeClr val="accent1"/>
            </a:solidFill>
            <a:prstDash val="solid"/>
            <a:round/>
            <a:headEnd type="none" w="sm" len="sm"/>
            <a:tailEnd type="none" w="sm" len="sm"/>
          </a:ln>
        </p:spPr>
      </p:cxnSp>
      <p:cxnSp>
        <p:nvCxnSpPr>
          <p:cNvPr id="45" name="Google Shape;3185;p84">
            <a:extLst>
              <a:ext uri="{FF2B5EF4-FFF2-40B4-BE49-F238E27FC236}">
                <a16:creationId xmlns:a16="http://schemas.microsoft.com/office/drawing/2014/main" id="{76A1805D-7000-40B5-8224-623077E7A7F1}"/>
              </a:ext>
            </a:extLst>
          </p:cNvPr>
          <p:cNvCxnSpPr>
            <a:cxnSpLocks/>
            <a:stCxn id="19" idx="0"/>
          </p:cNvCxnSpPr>
          <p:nvPr/>
        </p:nvCxnSpPr>
        <p:spPr>
          <a:xfrm flipV="1">
            <a:off x="5762876" y="2377373"/>
            <a:ext cx="0" cy="1040815"/>
          </a:xfrm>
          <a:prstGeom prst="straightConnector1">
            <a:avLst/>
          </a:prstGeom>
          <a:noFill/>
          <a:ln w="12700" cap="sq" cmpd="sng">
            <a:solidFill>
              <a:schemeClr val="accent5"/>
            </a:solidFill>
            <a:prstDash val="solid"/>
            <a:round/>
            <a:headEnd type="none" w="sm" len="sm"/>
            <a:tailEnd type="none" w="sm" len="sm"/>
          </a:ln>
        </p:spPr>
      </p:cxnSp>
      <p:cxnSp>
        <p:nvCxnSpPr>
          <p:cNvPr id="46" name="Google Shape;3186;p84">
            <a:extLst>
              <a:ext uri="{FF2B5EF4-FFF2-40B4-BE49-F238E27FC236}">
                <a16:creationId xmlns:a16="http://schemas.microsoft.com/office/drawing/2014/main" id="{9C0CA394-AEEC-4EC1-AE90-8BF76E57A46F}"/>
              </a:ext>
            </a:extLst>
          </p:cNvPr>
          <p:cNvCxnSpPr>
            <a:cxnSpLocks/>
            <a:stCxn id="22" idx="0"/>
          </p:cNvCxnSpPr>
          <p:nvPr/>
        </p:nvCxnSpPr>
        <p:spPr>
          <a:xfrm flipV="1">
            <a:off x="8415481" y="2249186"/>
            <a:ext cx="0" cy="1169002"/>
          </a:xfrm>
          <a:prstGeom prst="straightConnector1">
            <a:avLst/>
          </a:prstGeom>
          <a:noFill/>
          <a:ln w="12700" cap="sq" cmpd="sng">
            <a:solidFill>
              <a:schemeClr val="dk2"/>
            </a:solidFill>
            <a:prstDash val="solid"/>
            <a:round/>
            <a:headEnd type="none" w="sm" len="sm"/>
            <a:tailEnd type="none" w="sm" len="sm"/>
          </a:ln>
        </p:spPr>
      </p:cxnSp>
      <p:sp>
        <p:nvSpPr>
          <p:cNvPr id="81" name="Google Shape;3157;p84">
            <a:extLst>
              <a:ext uri="{FF2B5EF4-FFF2-40B4-BE49-F238E27FC236}">
                <a16:creationId xmlns:a16="http://schemas.microsoft.com/office/drawing/2014/main" id="{67B52D59-3449-4AE3-8425-AB008D0E9642}"/>
              </a:ext>
            </a:extLst>
          </p:cNvPr>
          <p:cNvSpPr/>
          <p:nvPr/>
        </p:nvSpPr>
        <p:spPr>
          <a:xfrm>
            <a:off x="2879459" y="3418188"/>
            <a:ext cx="248950" cy="246299"/>
          </a:xfrm>
          <a:prstGeom prst="rect">
            <a:avLst/>
          </a:prstGeom>
          <a:solidFill>
            <a:schemeClr val="accent5"/>
          </a:solidFill>
          <a:ln>
            <a:noFill/>
          </a:ln>
        </p:spPr>
        <p:txBody>
          <a:bodyPr spcFirstLastPara="1" wrap="square" lIns="0" tIns="0" rIns="0" bIns="0" anchor="ctr" anchorCtr="0">
            <a:noAutofit/>
          </a:bodyPr>
          <a:lstStyle/>
          <a:p>
            <a:pPr marL="0" marR="0" lvl="0" indent="0" algn="ctr" rtl="0">
              <a:spcBef>
                <a:spcPts val="0"/>
              </a:spcBef>
              <a:spcAft>
                <a:spcPts val="0"/>
              </a:spcAft>
              <a:buNone/>
            </a:pPr>
            <a:r>
              <a:rPr lang="en-GB" sz="900" b="1" dirty="0">
                <a:solidFill>
                  <a:schemeClr val="lt1"/>
                </a:solidFill>
                <a:latin typeface="Arial"/>
                <a:ea typeface="Arial"/>
                <a:cs typeface="Arial"/>
                <a:sym typeface="Arial"/>
              </a:rPr>
              <a:t>02</a:t>
            </a:r>
            <a:endParaRPr dirty="0"/>
          </a:p>
        </p:txBody>
      </p:sp>
      <p:sp>
        <p:nvSpPr>
          <p:cNvPr id="82" name="Google Shape;3164;p84">
            <a:extLst>
              <a:ext uri="{FF2B5EF4-FFF2-40B4-BE49-F238E27FC236}">
                <a16:creationId xmlns:a16="http://schemas.microsoft.com/office/drawing/2014/main" id="{27C9344D-E70E-4E52-A4DC-3B04F9B1FCE9}"/>
              </a:ext>
            </a:extLst>
          </p:cNvPr>
          <p:cNvSpPr/>
          <p:nvPr/>
        </p:nvSpPr>
        <p:spPr>
          <a:xfrm>
            <a:off x="2274082" y="3901047"/>
            <a:ext cx="1725350" cy="1413608"/>
          </a:xfrm>
          <a:prstGeom prst="rect">
            <a:avLst/>
          </a:prstGeom>
          <a:noFill/>
          <a:ln>
            <a:noFill/>
          </a:ln>
        </p:spPr>
        <p:txBody>
          <a:bodyPr spcFirstLastPara="1" wrap="square" lIns="0" tIns="0" rIns="0" bIns="0" anchor="t" anchorCtr="0">
            <a:noAutofit/>
          </a:bodyPr>
          <a:lstStyle/>
          <a:p>
            <a:pPr lvl="0"/>
            <a:r>
              <a:rPr lang="en-GB" sz="950" b="1" dirty="0">
                <a:solidFill>
                  <a:schemeClr val="accent5"/>
                </a:solidFill>
              </a:rPr>
              <a:t>Pre-qualification</a:t>
            </a:r>
          </a:p>
          <a:p>
            <a:pPr lvl="0">
              <a:spcBef>
                <a:spcPts val="171"/>
              </a:spcBef>
            </a:pPr>
            <a:r>
              <a:rPr lang="en-US" sz="950" dirty="0">
                <a:solidFill>
                  <a:schemeClr val="dk1"/>
                </a:solidFill>
              </a:rPr>
              <a:t>Assessment of submitted applications by interested parties and prequalification of those which meet the qualification criteria i.e. legal requirements and financial capacity, followed by a cool-off period</a:t>
            </a:r>
          </a:p>
          <a:p>
            <a:pPr lvl="0">
              <a:spcBef>
                <a:spcPts val="171"/>
              </a:spcBef>
            </a:pPr>
            <a:endParaRPr lang="en-US" sz="950" dirty="0">
              <a:solidFill>
                <a:schemeClr val="dk1"/>
              </a:solidFill>
            </a:endParaRPr>
          </a:p>
        </p:txBody>
      </p:sp>
      <p:cxnSp>
        <p:nvCxnSpPr>
          <p:cNvPr id="83" name="Google Shape;3185;p84">
            <a:extLst>
              <a:ext uri="{FF2B5EF4-FFF2-40B4-BE49-F238E27FC236}">
                <a16:creationId xmlns:a16="http://schemas.microsoft.com/office/drawing/2014/main" id="{E6B0BE01-7D1B-4EB1-A10C-1D9D2990D581}"/>
              </a:ext>
            </a:extLst>
          </p:cNvPr>
          <p:cNvCxnSpPr>
            <a:cxnSpLocks/>
          </p:cNvCxnSpPr>
          <p:nvPr/>
        </p:nvCxnSpPr>
        <p:spPr>
          <a:xfrm flipV="1">
            <a:off x="3003934" y="3651596"/>
            <a:ext cx="0" cy="249082"/>
          </a:xfrm>
          <a:prstGeom prst="straightConnector1">
            <a:avLst/>
          </a:prstGeom>
          <a:noFill/>
          <a:ln w="12700" cap="sq" cmpd="sng">
            <a:solidFill>
              <a:schemeClr val="accent5"/>
            </a:solidFill>
            <a:prstDash val="solid"/>
            <a:round/>
            <a:headEnd type="none" w="sm" len="sm"/>
            <a:tailEnd type="none" w="sm" len="sm"/>
          </a:ln>
        </p:spPr>
      </p:cxnSp>
      <p:cxnSp>
        <p:nvCxnSpPr>
          <p:cNvPr id="84" name="Google Shape;3177;p84">
            <a:extLst>
              <a:ext uri="{FF2B5EF4-FFF2-40B4-BE49-F238E27FC236}">
                <a16:creationId xmlns:a16="http://schemas.microsoft.com/office/drawing/2014/main" id="{92EC57EB-BE6E-4DDB-8234-4DDBA5E46E04}"/>
              </a:ext>
            </a:extLst>
          </p:cNvPr>
          <p:cNvCxnSpPr>
            <a:cxnSpLocks/>
          </p:cNvCxnSpPr>
          <p:nvPr/>
        </p:nvCxnSpPr>
        <p:spPr>
          <a:xfrm flipV="1">
            <a:off x="4566395" y="3667471"/>
            <a:ext cx="0" cy="249082"/>
          </a:xfrm>
          <a:prstGeom prst="straightConnector1">
            <a:avLst/>
          </a:prstGeom>
          <a:noFill/>
          <a:ln w="12700" cap="sq" cmpd="sng">
            <a:solidFill>
              <a:srgbClr val="A5A5A5"/>
            </a:solidFill>
            <a:prstDash val="solid"/>
            <a:round/>
            <a:headEnd type="none" w="sm" len="sm"/>
            <a:tailEnd type="none" w="sm" len="sm"/>
          </a:ln>
        </p:spPr>
      </p:cxnSp>
      <p:cxnSp>
        <p:nvCxnSpPr>
          <p:cNvPr id="91" name="Google Shape;3177;p84">
            <a:extLst>
              <a:ext uri="{FF2B5EF4-FFF2-40B4-BE49-F238E27FC236}">
                <a16:creationId xmlns:a16="http://schemas.microsoft.com/office/drawing/2014/main" id="{AE6FEBDE-F065-4A26-ADD8-962576103C0D}"/>
              </a:ext>
            </a:extLst>
          </p:cNvPr>
          <p:cNvCxnSpPr>
            <a:cxnSpLocks/>
          </p:cNvCxnSpPr>
          <p:nvPr/>
        </p:nvCxnSpPr>
        <p:spPr>
          <a:xfrm flipV="1">
            <a:off x="9939536" y="3664296"/>
            <a:ext cx="0" cy="249082"/>
          </a:xfrm>
          <a:prstGeom prst="straightConnector1">
            <a:avLst/>
          </a:prstGeom>
          <a:noFill/>
          <a:ln w="12700" cap="sq" cmpd="sng">
            <a:solidFill>
              <a:srgbClr val="A5A5A5"/>
            </a:solidFill>
            <a:prstDash val="solid"/>
            <a:round/>
            <a:headEnd type="none" w="sm" len="sm"/>
            <a:tailEnd type="none" w="sm" len="sm"/>
          </a:ln>
        </p:spPr>
      </p:cxnSp>
      <p:grpSp>
        <p:nvGrpSpPr>
          <p:cNvPr id="111" name="Google Shape;652;p77">
            <a:extLst>
              <a:ext uri="{FF2B5EF4-FFF2-40B4-BE49-F238E27FC236}">
                <a16:creationId xmlns:a16="http://schemas.microsoft.com/office/drawing/2014/main" id="{B28962D4-F71B-477C-9E6B-8847F55B1D11}"/>
              </a:ext>
            </a:extLst>
          </p:cNvPr>
          <p:cNvGrpSpPr/>
          <p:nvPr/>
        </p:nvGrpSpPr>
        <p:grpSpPr>
          <a:xfrm>
            <a:off x="2734963" y="6552296"/>
            <a:ext cx="244046" cy="223035"/>
            <a:chOff x="4276447" y="6040963"/>
            <a:chExt cx="457199" cy="457200"/>
          </a:xfrm>
          <a:solidFill>
            <a:srgbClr val="3462AB"/>
          </a:solidFill>
        </p:grpSpPr>
        <p:sp>
          <p:nvSpPr>
            <p:cNvPr id="112" name="Google Shape;653;p77">
              <a:extLst>
                <a:ext uri="{FF2B5EF4-FFF2-40B4-BE49-F238E27FC236}">
                  <a16:creationId xmlns:a16="http://schemas.microsoft.com/office/drawing/2014/main" id="{CE9188E4-9292-4609-971A-AAB3CBD93501}"/>
                </a:ext>
              </a:extLst>
            </p:cNvPr>
            <p:cNvSpPr/>
            <p:nvPr/>
          </p:nvSpPr>
          <p:spPr>
            <a:xfrm>
              <a:off x="4276447" y="6040963"/>
              <a:ext cx="457199" cy="457200"/>
            </a:xfrm>
            <a:custGeom>
              <a:avLst/>
              <a:gdLst/>
              <a:ahLst/>
              <a:cxnLst/>
              <a:rect l="l" t="t" r="r" b="b"/>
              <a:pathLst>
                <a:path w="457199" h="457200" extrusionOk="0">
                  <a:moveTo>
                    <a:pt x="0" y="0"/>
                  </a:moveTo>
                  <a:lnTo>
                    <a:pt x="0" y="375222"/>
                  </a:lnTo>
                  <a:lnTo>
                    <a:pt x="62611" y="375222"/>
                  </a:lnTo>
                  <a:lnTo>
                    <a:pt x="62611" y="457200"/>
                  </a:lnTo>
                  <a:lnTo>
                    <a:pt x="144590" y="375095"/>
                  </a:lnTo>
                  <a:lnTo>
                    <a:pt x="457200" y="375095"/>
                  </a:lnTo>
                  <a:lnTo>
                    <a:pt x="457200" y="0"/>
                  </a:lnTo>
                  <a:close/>
                  <a:moveTo>
                    <a:pt x="136525" y="355600"/>
                  </a:moveTo>
                  <a:lnTo>
                    <a:pt x="82106" y="409988"/>
                  </a:lnTo>
                  <a:lnTo>
                    <a:pt x="82106" y="355600"/>
                  </a:lnTo>
                  <a:lnTo>
                    <a:pt x="19463" y="355600"/>
                  </a:lnTo>
                  <a:lnTo>
                    <a:pt x="19463" y="19368"/>
                  </a:lnTo>
                  <a:lnTo>
                    <a:pt x="437706" y="19368"/>
                  </a:lnTo>
                  <a:lnTo>
                    <a:pt x="436975" y="355600"/>
                  </a:ln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a:solidFill>
                  <a:schemeClr val="accent1"/>
                </a:solidFill>
              </a:endParaRPr>
            </a:p>
          </p:txBody>
        </p:sp>
        <p:sp>
          <p:nvSpPr>
            <p:cNvPr id="113" name="Google Shape;654;p77">
              <a:extLst>
                <a:ext uri="{FF2B5EF4-FFF2-40B4-BE49-F238E27FC236}">
                  <a16:creationId xmlns:a16="http://schemas.microsoft.com/office/drawing/2014/main" id="{7FC36CDA-EAAC-43C4-A821-1682F7DD9586}"/>
                </a:ext>
              </a:extLst>
            </p:cNvPr>
            <p:cNvSpPr/>
            <p:nvPr/>
          </p:nvSpPr>
          <p:spPr>
            <a:xfrm>
              <a:off x="4483235" y="6106907"/>
              <a:ext cx="52197" cy="247554"/>
            </a:xfrm>
            <a:custGeom>
              <a:avLst/>
              <a:gdLst/>
              <a:ahLst/>
              <a:cxnLst/>
              <a:rect l="l" t="t" r="r" b="b"/>
              <a:pathLst>
                <a:path w="52197" h="247554" extrusionOk="0">
                  <a:moveTo>
                    <a:pt x="52197" y="196215"/>
                  </a:moveTo>
                  <a:lnTo>
                    <a:pt x="52197" y="247555"/>
                  </a:lnTo>
                  <a:lnTo>
                    <a:pt x="0" y="247555"/>
                  </a:lnTo>
                  <a:lnTo>
                    <a:pt x="0" y="196215"/>
                  </a:lnTo>
                  <a:close/>
                  <a:moveTo>
                    <a:pt x="37529" y="166687"/>
                  </a:moveTo>
                  <a:lnTo>
                    <a:pt x="13843" y="166687"/>
                  </a:lnTo>
                  <a:lnTo>
                    <a:pt x="1143" y="64008"/>
                  </a:lnTo>
                  <a:lnTo>
                    <a:pt x="1143" y="0"/>
                  </a:lnTo>
                  <a:lnTo>
                    <a:pt x="50514" y="0"/>
                  </a:lnTo>
                  <a:lnTo>
                    <a:pt x="50514" y="64008"/>
                  </a:lnTo>
                  <a:close/>
                </a:path>
              </a:pathLst>
            </a:custGeom>
            <a:gr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1">
                <a:solidFill>
                  <a:schemeClr val="accent1"/>
                </a:solidFill>
              </a:endParaRPr>
            </a:p>
          </p:txBody>
        </p:sp>
      </p:grpSp>
      <p:sp>
        <p:nvSpPr>
          <p:cNvPr id="114" name="Google Shape;3172;p84">
            <a:extLst>
              <a:ext uri="{FF2B5EF4-FFF2-40B4-BE49-F238E27FC236}">
                <a16:creationId xmlns:a16="http://schemas.microsoft.com/office/drawing/2014/main" id="{61DCF585-8FA0-4BDA-AE29-898840B06A21}"/>
              </a:ext>
            </a:extLst>
          </p:cNvPr>
          <p:cNvSpPr/>
          <p:nvPr/>
        </p:nvSpPr>
        <p:spPr>
          <a:xfrm>
            <a:off x="3065257" y="6487066"/>
            <a:ext cx="6702780" cy="301784"/>
          </a:xfrm>
          <a:prstGeom prst="rect">
            <a:avLst/>
          </a:prstGeom>
          <a:noFill/>
          <a:ln>
            <a:noFill/>
          </a:ln>
        </p:spPr>
        <p:txBody>
          <a:bodyPr spcFirstLastPara="1" wrap="square" lIns="0" tIns="0" rIns="0" bIns="0" anchor="ctr" anchorCtr="0">
            <a:noAutofit/>
          </a:bodyPr>
          <a:lstStyle/>
          <a:p>
            <a:pPr marL="0" marR="0" lvl="0" indent="0" algn="l" rtl="0">
              <a:spcBef>
                <a:spcPts val="171"/>
              </a:spcBef>
              <a:spcAft>
                <a:spcPts val="0"/>
              </a:spcAft>
              <a:buNone/>
            </a:pPr>
            <a:r>
              <a:rPr lang="en-GB" sz="900" i="1" dirty="0">
                <a:solidFill>
                  <a:schemeClr val="dk1"/>
                </a:solidFill>
                <a:latin typeface="Arial"/>
                <a:ea typeface="Arial"/>
                <a:cs typeface="Arial"/>
                <a:sym typeface="Arial"/>
              </a:rPr>
              <a:t>For further details on the criteria, process steps and requirements please refer to the invitation for Expression of Interest </a:t>
            </a:r>
            <a:endParaRPr i="1" dirty="0"/>
          </a:p>
        </p:txBody>
      </p:sp>
    </p:spTree>
    <p:extLst>
      <p:ext uri="{BB962C8B-B14F-4D97-AF65-F5344CB8AC3E}">
        <p14:creationId xmlns:p14="http://schemas.microsoft.com/office/powerpoint/2010/main" val="2429800513"/>
      </p:ext>
    </p:extLst>
  </p:cSld>
  <p:clrMapOvr>
    <a:masterClrMapping/>
  </p:clrMapOvr>
</p:sld>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5B9BD5"/>
        </a:solidFill>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