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866" r:id="rId2"/>
    <p:sldId id="266" r:id="rId3"/>
    <p:sldId id="427" r:id="rId4"/>
    <p:sldId id="258" r:id="rId5"/>
    <p:sldId id="270" r:id="rId6"/>
    <p:sldId id="398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B9BD5"/>
    <a:srgbClr val="5B73D5"/>
    <a:srgbClr val="2F559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E7B5FA-828B-4B95-BB11-E97B8A6FCF6A}" type="doc">
      <dgm:prSet loTypeId="urn:microsoft.com/office/officeart/2005/8/layout/cycle6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l-GR"/>
        </a:p>
      </dgm:t>
    </dgm:pt>
    <dgm:pt modelId="{4F28346A-6F78-4D2C-8AEE-A9BD7FCEA229}" type="pres">
      <dgm:prSet presAssocID="{EBE7B5FA-828B-4B95-BB11-E97B8A6FCF6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</dgm:ptLst>
  <dgm:cxnLst>
    <dgm:cxn modelId="{F453DCF1-BF4C-47C5-BF89-39A3E127A17D}" type="presOf" srcId="{EBE7B5FA-828B-4B95-BB11-E97B8A6FCF6A}" destId="{4F28346A-6F78-4D2C-8AEE-A9BD7FCEA229}" srcOrd="0" destOrd="0" presId="urn:microsoft.com/office/officeart/2005/8/layout/cycle6"/>
  </dgm:cxnLst>
  <dgm:bg>
    <a:blipFill dpi="0" rotWithShape="1">
      <a:blip xmlns:r="http://schemas.openxmlformats.org/officeDocument/2006/relationships" r:embed="rId1">
        <a:duotone>
          <a:srgbClr val="1C3AA9">
            <a:shade val="45000"/>
            <a:satMod val="135000"/>
          </a:srgbClr>
          <a:prstClr val="white"/>
        </a:duotone>
        <a:extLst>
          <a:ext uri="{28A0092B-C50C-407E-A947-70E740481C1C}">
            <a14:useLocalDpi xmlns:a14="http://schemas.microsoft.com/office/drawing/2010/main" xmlns="" val="0"/>
          </a:ext>
        </a:extLst>
      </a:blip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4F206-7228-4235-82B8-8A57AD453610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E0E1A-A8CC-4383-9453-21C6639E4FAE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0227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d22d139c2_0_3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d22d139c2_0_3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g8d22d139c2_0_17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1" name="Google Shape;691;g8d22d139c2_0_17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0B0FB42-FA32-44F0-8779-500684465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C47082DC-E8AB-4482-8830-A953A6C95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73B670E-50F3-41EE-97ED-6AD2ECB07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35FE1F9-1356-4850-A00C-41667277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6880B4D7-7642-497D-A20E-98C2C8E0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5904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DF499E8-84E6-4883-8137-F3BA60776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4CA4A937-900D-4BD9-BB26-1ACC6D61B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7709ED2-A2DF-4CA4-86C7-DDCD166DF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2DE5761-0272-4006-A192-1BE84171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9BD27FF-DB8C-40ED-8EC7-3EEE22D26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9989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4E614572-B9AA-4CCA-8344-87819BA280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AF16970A-0CE6-4201-B087-ACF06288B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F688C91-C028-40E1-A6EA-71EEE39A8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F110862-3E8D-4D89-B6D4-9B91C3A8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08D72715-441C-4A33-BC29-DA0B393AA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08559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3716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952B668-DA3C-499A-AA7E-DB78574EF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B0DEE2D-B5D4-4322-95FD-3F5C418BD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4B5BF89-F2B9-4409-81B1-AB2A3FC7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D2FBFD7-5BCD-435B-9B24-DAE0C61EF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E26AFF5-16DA-4938-AF88-07E280472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7866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91B904B-F57B-4102-9C87-460D721FB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503A0A32-F89D-4960-B7D8-E22072FC8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5E603E80-15B8-4153-A284-19F223DED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01C7DDD-A5FC-4BAD-9308-EAAD8D2A9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E7A2DCB-5368-4368-B966-2794DD80B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7916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D271C0-824D-4C9B-9E98-2C70DA4AC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8AB97BA-BADA-4E2D-9777-3D19186E6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45450C44-D53B-45D1-9B78-B7F709427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2AC2CA0A-C1EC-466A-ADAD-A7B6897EE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7529E181-131A-436D-B179-5C48D26D7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EFCE2208-CE7F-4DE4-A0F7-2C1C10EC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6987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50874B7-13CC-4145-8684-A2B830B3B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8F9B2CC1-2E1D-4748-B800-5BB276B7A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1E253F7C-3C54-46B8-BBEE-46A8BDA13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7C6CC3C5-8A22-4AF8-8208-2704B4C42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6F0B5361-E17C-405C-8449-EFE7E2827F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DD11EC1B-3ADC-4FA0-9537-B245D076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AE2CEB72-C6D3-4901-ABC9-B37F830FC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3FEDC6D4-1958-47B7-9FBA-4627C72C4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785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758D997-C547-4FE2-805A-C0C36FAF0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C65BFE57-FBD0-4356-971C-C912FC98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FCBF3F58-EB6E-47CF-B0AF-A7AC1DA8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85EF4735-A0D6-4726-9B63-C9B95AD8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6623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6FDC2862-6481-4650-820F-213FD9FC6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C5411C92-E655-47FC-822E-0DA740523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42B84CF6-60CC-4F4E-A58F-B5E6AC832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5008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F3823EA-895F-4FA0-974B-E15EA9936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F298B0D-7A5C-4995-B446-015E57F1F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2308698A-66BB-4E42-B517-9B6092FB8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23B3D095-6C2C-4AA2-BCE2-6C4F590E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D06DC3E2-32B5-48C7-A116-DB7292377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D3493018-D887-48A7-82B1-A3FCD8AAB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4912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D6B29DA-9D13-453B-B909-CF450326E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E2EA6838-A0C0-45FE-ACD5-8929B201D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F7E469D2-AD04-4C6F-9FCC-361C4B602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CFB631B9-0172-4786-92AD-834E5731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83176196-A627-486D-BBF9-627102A0D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67A2E2C0-E7C0-46F3-9CD3-D308557D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5965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4D5FC6F4-AC73-4748-A255-596CE4700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838BB80B-0B95-4FD8-A45E-ADBE3EF9D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BD305B3-A2E2-4B9D-B9E4-A97ECCAD9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16162-F4DC-411A-9EF4-53807A4A81AF}" type="datetimeFigureOut">
              <a:rPr lang="el-GR" smtClean="0"/>
              <a:pPr/>
              <a:t>16/6/2021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6FE4F530-65CF-47BB-AFEE-08032F610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EC459E3-1CC7-4DA1-8A53-AFDB03CED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24EDD-D37B-4900-AAEB-65CA58342E5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7202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7.sv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11" Type="http://schemas.openxmlformats.org/officeDocument/2006/relationships/image" Target="../media/image15.svg"/><Relationship Id="rId15" Type="http://schemas.openxmlformats.org/officeDocument/2006/relationships/image" Target="../media/image12.png"/><Relationship Id="rId10" Type="http://schemas.openxmlformats.org/officeDocument/2006/relationships/image" Target="../media/image9.png"/><Relationship Id="rId4" Type="http://schemas.openxmlformats.org/officeDocument/2006/relationships/image" Target="../media/image7.png"/><Relationship Id="rId9" Type="http://schemas.openxmlformats.org/officeDocument/2006/relationships/image" Target="../media/image13.sv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svg"/><Relationship Id="rId5" Type="http://schemas.openxmlformats.org/officeDocument/2006/relationships/image" Target="../media/image14.png"/><Relationship Id="rId4" Type="http://schemas.openxmlformats.org/officeDocument/2006/relationships/image" Target="../media/image20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01E14439-5DA1-4B6E-84B8-093E275B2C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055" r="-1" b="9090"/>
          <a:stretch/>
        </p:blipFill>
        <p:spPr>
          <a:xfrm>
            <a:off x="3612611" y="0"/>
            <a:ext cx="8668512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26A080E-1063-468B-8334-D0A26692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08" y="1763485"/>
            <a:ext cx="6044937" cy="2287515"/>
          </a:xfrm>
        </p:spPr>
        <p:txBody>
          <a:bodyPr anchor="b"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Investing in People &amp; Jobs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700" i="1" dirty="0">
                <a:solidFill>
                  <a:schemeClr val="accent1">
                    <a:lumMod val="75000"/>
                  </a:schemeClr>
                </a:solidFill>
              </a:rPr>
              <a:t>A New National Strategy for Lifelong </a:t>
            </a:r>
            <a:r>
              <a:rPr lang="en-US" sz="2700" i="1" dirty="0" smtClean="0">
                <a:solidFill>
                  <a:schemeClr val="accent1">
                    <a:lumMod val="75000"/>
                  </a:schemeClr>
                </a:solidFill>
              </a:rPr>
              <a:t>Skilling</a:t>
            </a:r>
            <a:r>
              <a:rPr lang="en-US" sz="27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7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7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7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700" i="1" dirty="0">
                <a:solidFill>
                  <a:schemeClr val="accent1">
                    <a:lumMod val="75000"/>
                  </a:schemeClr>
                </a:solidFill>
              </a:rPr>
              <a:t>Active Labour Market Policies Reform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</a:rPr>
            </a:br>
            <a:endParaRPr lang="el-GR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C8AA6CED-9223-4231-A8B0-7C8B4BD17F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447" y="4943984"/>
            <a:ext cx="2141049" cy="21410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BD008AB-24E9-477B-AA8E-5A5CEB5B0E43}"/>
              </a:ext>
            </a:extLst>
          </p:cNvPr>
          <p:cNvSpPr txBox="1"/>
          <p:nvPr/>
        </p:nvSpPr>
        <p:spPr>
          <a:xfrm>
            <a:off x="9245744" y="2425578"/>
            <a:ext cx="265517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#</a:t>
            </a:r>
            <a:r>
              <a:rPr lang="en-US" sz="4000" dirty="0" smtClean="0">
                <a:solidFill>
                  <a:schemeClr val="bg1"/>
                </a:solidFill>
              </a:rPr>
              <a:t>neosoaed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HELLENIC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PUBLIC EMPLOYMENT SERVICE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7D6E52E-9D43-4296-908E-CF921DD0F083}"/>
              </a:ext>
            </a:extLst>
          </p:cNvPr>
          <p:cNvSpPr txBox="1"/>
          <p:nvPr/>
        </p:nvSpPr>
        <p:spPr>
          <a:xfrm>
            <a:off x="2673627" y="5368177"/>
            <a:ext cx="609467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Greece</a:t>
            </a:r>
            <a:r>
              <a:rPr lang="el-GR" sz="6000" b="1" dirty="0"/>
              <a:t> </a:t>
            </a:r>
            <a:r>
              <a:rPr lang="el-GR" sz="4800" b="1" dirty="0">
                <a:solidFill>
                  <a:srgbClr val="024EA2"/>
                </a:solidFill>
                <a:latin typeface="+mn-lt"/>
              </a:rPr>
              <a:t>2</a:t>
            </a:r>
            <a:r>
              <a:rPr lang="el-GR" sz="4800" b="1" dirty="0">
                <a:solidFill>
                  <a:srgbClr val="FFC000"/>
                </a:solidFill>
                <a:latin typeface="+mn-lt"/>
              </a:rPr>
              <a:t>.</a:t>
            </a:r>
            <a:r>
              <a:rPr lang="el-GR" sz="4800" b="1" dirty="0">
                <a:solidFill>
                  <a:srgbClr val="00B050"/>
                </a:solidFill>
                <a:latin typeface="+mn-lt"/>
              </a:rPr>
              <a:t>0</a:t>
            </a:r>
            <a:r>
              <a:rPr lang="el-GR" sz="4800" b="1" dirty="0">
                <a:latin typeface="+mn-lt"/>
              </a:rPr>
              <a:t>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>
                <a:solidFill>
                  <a:srgbClr val="024EA2"/>
                </a:solidFill>
              </a:rPr>
              <a:t> </a:t>
            </a:r>
            <a:r>
              <a:rPr lang="en-US" sz="1800" dirty="0">
                <a:solidFill>
                  <a:srgbClr val="203864"/>
                </a:solidFill>
              </a:rPr>
              <a:t>National Recovery and Resilience Plan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4322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Θέση περιεχομένου 4">
            <a:extLst>
              <a:ext uri="{FF2B5EF4-FFF2-40B4-BE49-F238E27FC236}">
                <a16:creationId xmlns:a16="http://schemas.microsoft.com/office/drawing/2014/main" xmlns="" id="{BB4558FA-C9FD-440A-8B45-B6CA11D955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665" r="202"/>
          <a:stretch/>
        </p:blipFill>
        <p:spPr>
          <a:xfrm>
            <a:off x="0" y="0"/>
            <a:ext cx="2987040" cy="6857990"/>
          </a:xfrm>
          <a:prstGeom prst="rect">
            <a:avLst/>
          </a:prstGeom>
          <a:effectLst/>
        </p:spPr>
      </p:pic>
      <p:graphicFrame>
        <p:nvGraphicFramePr>
          <p:cNvPr id="8" name="Θέση περιεχομένου 7">
            <a:extLst>
              <a:ext uri="{FF2B5EF4-FFF2-40B4-BE49-F238E27FC236}">
                <a16:creationId xmlns:a16="http://schemas.microsoft.com/office/drawing/2014/main" xmlns="" id="{F7D59398-E0F1-4C40-AEFF-EB85A2F90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1397476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Google Shape;219;p26">
            <a:extLst>
              <a:ext uri="{FF2B5EF4-FFF2-40B4-BE49-F238E27FC236}">
                <a16:creationId xmlns:a16="http://schemas.microsoft.com/office/drawing/2014/main" xmlns="" id="{6E5344C8-A518-4F01-A313-36077F6D8D0A}"/>
              </a:ext>
            </a:extLst>
          </p:cNvPr>
          <p:cNvSpPr txBox="1">
            <a:spLocks/>
          </p:cNvSpPr>
          <p:nvPr/>
        </p:nvSpPr>
        <p:spPr>
          <a:xfrm>
            <a:off x="1175089" y="1711234"/>
            <a:ext cx="9810774" cy="124275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7200" b="1" dirty="0">
                <a:solidFill>
                  <a:srgbClr val="FFC000"/>
                </a:solidFill>
                <a:latin typeface="Lato"/>
                <a:ea typeface="Lato"/>
                <a:cs typeface="Lato"/>
                <a:sym typeface="Lato"/>
              </a:rPr>
              <a:t>€ 2 billion</a:t>
            </a:r>
            <a:endParaRPr lang="el-GR" sz="7200" b="1" dirty="0">
              <a:solidFill>
                <a:srgbClr val="FFC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" name="Google Shape;221;p26">
            <a:extLst>
              <a:ext uri="{FF2B5EF4-FFF2-40B4-BE49-F238E27FC236}">
                <a16:creationId xmlns:a16="http://schemas.microsoft.com/office/drawing/2014/main" xmlns="" id="{4161F9C8-7D36-414B-BEAE-C8C46E10B505}"/>
              </a:ext>
            </a:extLst>
          </p:cNvPr>
          <p:cNvSpPr/>
          <p:nvPr/>
        </p:nvSpPr>
        <p:spPr>
          <a:xfrm>
            <a:off x="0" y="2033269"/>
            <a:ext cx="1078706" cy="6687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accent5"/>
              </a:solidFill>
              <a:latin typeface="Yu Gothic UI Light" panose="020B0300000000000000" pitchFamily="34" charset="-128"/>
              <a:ea typeface="Yu Gothic UI Light" panose="020B0300000000000000" pitchFamily="34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B9B0282-D971-4B42-8B17-75B1768A4601}"/>
              </a:ext>
            </a:extLst>
          </p:cNvPr>
          <p:cNvSpPr txBox="1"/>
          <p:nvPr/>
        </p:nvSpPr>
        <p:spPr>
          <a:xfrm>
            <a:off x="10305526" y="6334770"/>
            <a:ext cx="1918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#neosoaed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11" name="Θέση περιεχομένου 1">
            <a:extLst>
              <a:ext uri="{FF2B5EF4-FFF2-40B4-BE49-F238E27FC236}">
                <a16:creationId xmlns:a16="http://schemas.microsoft.com/office/drawing/2014/main" xmlns="" id="{473EFD7A-709B-47EE-AAD5-06B8A559A45C}"/>
              </a:ext>
            </a:extLst>
          </p:cNvPr>
          <p:cNvSpPr txBox="1">
            <a:spLocks/>
          </p:cNvSpPr>
          <p:nvPr/>
        </p:nvSpPr>
        <p:spPr>
          <a:xfrm>
            <a:off x="2838426" y="3670663"/>
            <a:ext cx="6806317" cy="3187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bg1"/>
                </a:solidFill>
                <a:latin typeface="-apple-system"/>
              </a:rPr>
              <a:t>“Creating jobs is one of our main priorities. So is making sure people have the right skills for those jobs”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4"/>
                </a:solidFill>
                <a:latin typeface="-apple-system"/>
              </a:rPr>
              <a:t>Ursula von der Leyen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accent4"/>
                </a:solidFill>
                <a:latin typeface="-apple-system"/>
              </a:rPr>
              <a:t>President of the European Commission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B218ECE-580E-4452-8614-6E01BCE58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95" y="4736443"/>
            <a:ext cx="2893347" cy="200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381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673" y="121251"/>
            <a:ext cx="10515600" cy="782357"/>
          </a:xfrm>
        </p:spPr>
        <p:txBody>
          <a:bodyPr/>
          <a:lstStyle/>
          <a:p>
            <a:r>
              <a:rPr lang="en-US" sz="35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Greece</a:t>
            </a:r>
            <a:r>
              <a:rPr lang="el-GR" sz="4400" b="1" dirty="0"/>
              <a:t> </a:t>
            </a:r>
            <a:r>
              <a:rPr lang="el-GR" sz="3600" b="1" dirty="0">
                <a:solidFill>
                  <a:srgbClr val="024EA2"/>
                </a:solidFill>
                <a:latin typeface="+mn-lt"/>
              </a:rPr>
              <a:t>2</a:t>
            </a:r>
            <a:r>
              <a:rPr lang="el-GR" sz="3600" b="1" dirty="0">
                <a:solidFill>
                  <a:srgbClr val="FFC000"/>
                </a:solidFill>
                <a:latin typeface="+mn-lt"/>
              </a:rPr>
              <a:t>.</a:t>
            </a:r>
            <a:r>
              <a:rPr lang="el-GR" sz="3600" b="1" dirty="0">
                <a:solidFill>
                  <a:srgbClr val="00B050"/>
                </a:solidFill>
                <a:latin typeface="+mn-lt"/>
              </a:rPr>
              <a:t>0</a:t>
            </a:r>
            <a:r>
              <a:rPr lang="el-GR" sz="3600" b="1" dirty="0">
                <a:latin typeface="+mn-lt"/>
              </a:rPr>
              <a:t>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>
                <a:solidFill>
                  <a:srgbClr val="024EA2"/>
                </a:solidFill>
              </a:rPr>
              <a:t> </a:t>
            </a:r>
            <a:r>
              <a:rPr lang="en-US" sz="1200" dirty="0">
                <a:solidFill>
                  <a:srgbClr val="203864"/>
                </a:solidFill>
              </a:rPr>
              <a:t>National Recovery and Resilience Plan</a:t>
            </a:r>
            <a:endParaRPr lang="en-US" sz="2800" dirty="0">
              <a:solidFill>
                <a:srgbClr val="203864"/>
              </a:solidFill>
            </a:endParaRPr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>
            <a:off x="7609850" y="2855639"/>
            <a:ext cx="3966188" cy="2329311"/>
          </a:xfrm>
          <a:prstGeom prst="line">
            <a:avLst/>
          </a:prstGeom>
          <a:noFill/>
          <a:ln w="25400" cap="rnd"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57000">
                  <a:schemeClr val="accent5"/>
                </a:gs>
              </a:gsLst>
              <a:lin ang="10800000" scaled="1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7" name="Line 44"/>
          <p:cNvSpPr>
            <a:spLocks noChangeShapeType="1"/>
          </p:cNvSpPr>
          <p:nvPr/>
        </p:nvSpPr>
        <p:spPr bwMode="auto">
          <a:xfrm>
            <a:off x="602026" y="1969892"/>
            <a:ext cx="3704862" cy="0"/>
          </a:xfrm>
          <a:prstGeom prst="line">
            <a:avLst/>
          </a:prstGeom>
          <a:noFill/>
          <a:ln w="25400" cap="rnd"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86000">
                  <a:schemeClr val="accent1"/>
                </a:gs>
              </a:gsLst>
              <a:lin ang="0" scaled="1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8" name="Line 45"/>
          <p:cNvSpPr>
            <a:spLocks noChangeShapeType="1"/>
          </p:cNvSpPr>
          <p:nvPr/>
        </p:nvSpPr>
        <p:spPr bwMode="auto">
          <a:xfrm>
            <a:off x="7900988" y="1969892"/>
            <a:ext cx="3667472" cy="0"/>
          </a:xfrm>
          <a:prstGeom prst="line">
            <a:avLst/>
          </a:prstGeom>
          <a:noFill/>
          <a:ln w="25400" cap="rnd"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58000">
                  <a:schemeClr val="accent6"/>
                </a:gs>
              </a:gsLst>
              <a:lin ang="10800000" scaled="1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1" name="Freeform 38"/>
          <p:cNvSpPr/>
          <p:nvPr/>
        </p:nvSpPr>
        <p:spPr bwMode="auto">
          <a:xfrm>
            <a:off x="4370545" y="2840760"/>
            <a:ext cx="761805" cy="765061"/>
          </a:xfrm>
          <a:custGeom>
            <a:avLst/>
            <a:gdLst>
              <a:gd name="T0" fmla="*/ 286 w 351"/>
              <a:gd name="T1" fmla="*/ 351 h 351"/>
              <a:gd name="T2" fmla="*/ 0 w 351"/>
              <a:gd name="T3" fmla="*/ 64 h 351"/>
              <a:gd name="T4" fmla="*/ 101 w 351"/>
              <a:gd name="T5" fmla="*/ 0 h 351"/>
              <a:gd name="T6" fmla="*/ 351 w 351"/>
              <a:gd name="T7" fmla="*/ 250 h 351"/>
              <a:gd name="T8" fmla="*/ 286 w 351"/>
              <a:gd name="T9" fmla="*/ 351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" h="351">
                <a:moveTo>
                  <a:pt x="286" y="351"/>
                </a:moveTo>
                <a:cubicBezTo>
                  <a:pt x="172" y="278"/>
                  <a:pt x="73" y="178"/>
                  <a:pt x="0" y="64"/>
                </a:cubicBezTo>
                <a:cubicBezTo>
                  <a:pt x="101" y="0"/>
                  <a:pt x="101" y="0"/>
                  <a:pt x="101" y="0"/>
                </a:cubicBezTo>
                <a:cubicBezTo>
                  <a:pt x="165" y="100"/>
                  <a:pt x="251" y="186"/>
                  <a:pt x="351" y="250"/>
                </a:cubicBezTo>
                <a:lnTo>
                  <a:pt x="286" y="351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  <a:effectLst>
            <a:outerShdw blurRad="444500" dist="190500" dir="4800000" algn="r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2" name="Freeform 39"/>
          <p:cNvSpPr/>
          <p:nvPr/>
        </p:nvSpPr>
        <p:spPr bwMode="auto">
          <a:xfrm>
            <a:off x="4054753" y="1966637"/>
            <a:ext cx="454154" cy="852961"/>
          </a:xfrm>
          <a:custGeom>
            <a:avLst/>
            <a:gdLst>
              <a:gd name="T0" fmla="*/ 102 w 209"/>
              <a:gd name="T1" fmla="*/ 392 h 392"/>
              <a:gd name="T2" fmla="*/ 0 w 209"/>
              <a:gd name="T3" fmla="*/ 5 h 392"/>
              <a:gd name="T4" fmla="*/ 120 w 209"/>
              <a:gd name="T5" fmla="*/ 0 h 392"/>
              <a:gd name="T6" fmla="*/ 209 w 209"/>
              <a:gd name="T7" fmla="*/ 337 h 392"/>
              <a:gd name="T8" fmla="*/ 102 w 209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392">
                <a:moveTo>
                  <a:pt x="102" y="392"/>
                </a:moveTo>
                <a:cubicBezTo>
                  <a:pt x="40" y="271"/>
                  <a:pt x="6" y="141"/>
                  <a:pt x="0" y="5"/>
                </a:cubicBezTo>
                <a:cubicBezTo>
                  <a:pt x="120" y="0"/>
                  <a:pt x="120" y="0"/>
                  <a:pt x="120" y="0"/>
                </a:cubicBezTo>
                <a:cubicBezTo>
                  <a:pt x="125" y="118"/>
                  <a:pt x="155" y="232"/>
                  <a:pt x="209" y="337"/>
                </a:cubicBezTo>
                <a:lnTo>
                  <a:pt x="102" y="392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  <a:effectLst>
            <a:outerShdw blurRad="444500" dist="190500" dir="4800000" algn="r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3" name="Freeform 40"/>
          <p:cNvSpPr/>
          <p:nvPr/>
        </p:nvSpPr>
        <p:spPr bwMode="auto">
          <a:xfrm>
            <a:off x="5155138" y="3469087"/>
            <a:ext cx="861101" cy="459036"/>
          </a:xfrm>
          <a:custGeom>
            <a:avLst/>
            <a:gdLst>
              <a:gd name="T0" fmla="*/ 391 w 396"/>
              <a:gd name="T1" fmla="*/ 211 h 211"/>
              <a:gd name="T2" fmla="*/ 0 w 396"/>
              <a:gd name="T3" fmla="*/ 106 h 211"/>
              <a:gd name="T4" fmla="*/ 55 w 396"/>
              <a:gd name="T5" fmla="*/ 0 h 211"/>
              <a:gd name="T6" fmla="*/ 396 w 396"/>
              <a:gd name="T7" fmla="*/ 91 h 211"/>
              <a:gd name="T8" fmla="*/ 391 w 396"/>
              <a:gd name="T9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6" h="211">
                <a:moveTo>
                  <a:pt x="391" y="211"/>
                </a:moveTo>
                <a:cubicBezTo>
                  <a:pt x="253" y="205"/>
                  <a:pt x="122" y="170"/>
                  <a:pt x="0" y="106"/>
                </a:cubicBezTo>
                <a:cubicBezTo>
                  <a:pt x="55" y="0"/>
                  <a:pt x="55" y="0"/>
                  <a:pt x="55" y="0"/>
                </a:cubicBezTo>
                <a:cubicBezTo>
                  <a:pt x="161" y="55"/>
                  <a:pt x="276" y="86"/>
                  <a:pt x="396" y="91"/>
                </a:cubicBezTo>
                <a:lnTo>
                  <a:pt x="391" y="211"/>
                </a:lnTo>
                <a:close/>
              </a:path>
            </a:pathLst>
          </a:custGeom>
          <a:solidFill>
            <a:srgbClr val="5AF0A9"/>
          </a:solidFill>
          <a:ln w="9525">
            <a:noFill/>
            <a:round/>
          </a:ln>
          <a:effectLst>
            <a:outerShdw blurRad="444500" dist="190500" dir="4800000" algn="r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4" name="Freeform 41"/>
          <p:cNvSpPr/>
          <p:nvPr/>
        </p:nvSpPr>
        <p:spPr bwMode="auto">
          <a:xfrm>
            <a:off x="7049885" y="2847271"/>
            <a:ext cx="765061" cy="765061"/>
          </a:xfrm>
          <a:custGeom>
            <a:avLst/>
            <a:gdLst>
              <a:gd name="T0" fmla="*/ 65 w 352"/>
              <a:gd name="T1" fmla="*/ 351 h 351"/>
              <a:gd name="T2" fmla="*/ 0 w 352"/>
              <a:gd name="T3" fmla="*/ 250 h 351"/>
              <a:gd name="T4" fmla="*/ 251 w 352"/>
              <a:gd name="T5" fmla="*/ 0 h 351"/>
              <a:gd name="T6" fmla="*/ 352 w 352"/>
              <a:gd name="T7" fmla="*/ 65 h 351"/>
              <a:gd name="T8" fmla="*/ 65 w 352"/>
              <a:gd name="T9" fmla="*/ 351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" h="351">
                <a:moveTo>
                  <a:pt x="65" y="351"/>
                </a:moveTo>
                <a:cubicBezTo>
                  <a:pt x="0" y="250"/>
                  <a:pt x="0" y="250"/>
                  <a:pt x="0" y="250"/>
                </a:cubicBezTo>
                <a:cubicBezTo>
                  <a:pt x="100" y="186"/>
                  <a:pt x="187" y="100"/>
                  <a:pt x="251" y="0"/>
                </a:cubicBezTo>
                <a:cubicBezTo>
                  <a:pt x="352" y="65"/>
                  <a:pt x="352" y="65"/>
                  <a:pt x="352" y="65"/>
                </a:cubicBezTo>
                <a:cubicBezTo>
                  <a:pt x="278" y="179"/>
                  <a:pt x="179" y="278"/>
                  <a:pt x="65" y="351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</a:ln>
          <a:effectLst>
            <a:outerShdw blurRad="444500" dist="190500" dir="4800000" algn="r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5" name="Freeform 42"/>
          <p:cNvSpPr/>
          <p:nvPr/>
        </p:nvSpPr>
        <p:spPr bwMode="auto">
          <a:xfrm>
            <a:off x="7676584" y="1966636"/>
            <a:ext cx="460665" cy="861100"/>
          </a:xfrm>
          <a:custGeom>
            <a:avLst/>
            <a:gdLst>
              <a:gd name="T0" fmla="*/ 107 w 212"/>
              <a:gd name="T1" fmla="*/ 396 h 396"/>
              <a:gd name="T2" fmla="*/ 0 w 212"/>
              <a:gd name="T3" fmla="*/ 341 h 396"/>
              <a:gd name="T4" fmla="*/ 92 w 212"/>
              <a:gd name="T5" fmla="*/ 0 h 396"/>
              <a:gd name="T6" fmla="*/ 212 w 212"/>
              <a:gd name="T7" fmla="*/ 5 h 396"/>
              <a:gd name="T8" fmla="*/ 107 w 212"/>
              <a:gd name="T9" fmla="*/ 39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396">
                <a:moveTo>
                  <a:pt x="107" y="396"/>
                </a:moveTo>
                <a:cubicBezTo>
                  <a:pt x="0" y="341"/>
                  <a:pt x="0" y="341"/>
                  <a:pt x="0" y="341"/>
                </a:cubicBezTo>
                <a:cubicBezTo>
                  <a:pt x="56" y="235"/>
                  <a:pt x="86" y="120"/>
                  <a:pt x="92" y="0"/>
                </a:cubicBezTo>
                <a:cubicBezTo>
                  <a:pt x="212" y="5"/>
                  <a:pt x="212" y="5"/>
                  <a:pt x="212" y="5"/>
                </a:cubicBezTo>
                <a:cubicBezTo>
                  <a:pt x="206" y="143"/>
                  <a:pt x="170" y="274"/>
                  <a:pt x="107" y="396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  <a:round/>
          </a:ln>
          <a:effectLst>
            <a:outerShdw blurRad="444500" dist="190500" dir="4800000" algn="r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6" name="Freeform 43"/>
          <p:cNvSpPr/>
          <p:nvPr/>
        </p:nvSpPr>
        <p:spPr bwMode="auto">
          <a:xfrm>
            <a:off x="6175762" y="3472342"/>
            <a:ext cx="852961" cy="455781"/>
          </a:xfrm>
          <a:custGeom>
            <a:avLst/>
            <a:gdLst>
              <a:gd name="T0" fmla="*/ 5 w 392"/>
              <a:gd name="T1" fmla="*/ 209 h 209"/>
              <a:gd name="T2" fmla="*/ 0 w 392"/>
              <a:gd name="T3" fmla="*/ 89 h 209"/>
              <a:gd name="T4" fmla="*/ 337 w 392"/>
              <a:gd name="T5" fmla="*/ 0 h 209"/>
              <a:gd name="T6" fmla="*/ 392 w 392"/>
              <a:gd name="T7" fmla="*/ 106 h 209"/>
              <a:gd name="T8" fmla="*/ 5 w 392"/>
              <a:gd name="T9" fmla="*/ 209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209">
                <a:moveTo>
                  <a:pt x="5" y="209"/>
                </a:moveTo>
                <a:cubicBezTo>
                  <a:pt x="0" y="89"/>
                  <a:pt x="0" y="89"/>
                  <a:pt x="0" y="89"/>
                </a:cubicBezTo>
                <a:cubicBezTo>
                  <a:pt x="119" y="84"/>
                  <a:pt x="232" y="54"/>
                  <a:pt x="337" y="0"/>
                </a:cubicBezTo>
                <a:cubicBezTo>
                  <a:pt x="392" y="106"/>
                  <a:pt x="392" y="106"/>
                  <a:pt x="392" y="106"/>
                </a:cubicBezTo>
                <a:cubicBezTo>
                  <a:pt x="272" y="169"/>
                  <a:pt x="142" y="203"/>
                  <a:pt x="5" y="209"/>
                </a:cubicBezTo>
                <a:close/>
              </a:path>
            </a:pathLst>
          </a:custGeom>
          <a:solidFill>
            <a:srgbClr val="7030A0"/>
          </a:solidFill>
          <a:ln w="9525">
            <a:noFill/>
            <a:round/>
          </a:ln>
          <a:effectLst>
            <a:outerShdw blurRad="444500" dist="190500" dir="4800000" algn="r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39" name="Line 36"/>
          <p:cNvSpPr>
            <a:spLocks noChangeShapeType="1"/>
          </p:cNvSpPr>
          <p:nvPr/>
        </p:nvSpPr>
        <p:spPr bwMode="auto">
          <a:xfrm flipH="1">
            <a:off x="594441" y="2855638"/>
            <a:ext cx="3987710" cy="2314430"/>
          </a:xfrm>
          <a:prstGeom prst="line">
            <a:avLst/>
          </a:prstGeom>
          <a:noFill/>
          <a:ln w="25400" cap="rnd"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0000">
                  <a:schemeClr val="accent2"/>
                </a:gs>
              </a:gsLst>
              <a:lin ang="10800000" scaled="1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 flipH="1">
            <a:off x="4503250" y="3501291"/>
            <a:ext cx="762838" cy="1440908"/>
          </a:xfrm>
          <a:prstGeom prst="line">
            <a:avLst/>
          </a:prstGeom>
          <a:noFill/>
          <a:ln w="25400" cap="rnd">
            <a:solidFill>
              <a:srgbClr val="5AF0A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>
            <a:off x="6914217" y="3504499"/>
            <a:ext cx="751122" cy="1437095"/>
          </a:xfrm>
          <a:prstGeom prst="line">
            <a:avLst/>
          </a:prstGeom>
          <a:noFill/>
          <a:ln w="25400" cap="rnd">
            <a:solidFill>
              <a:srgbClr val="7030A0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IN" dirty="0"/>
          </a:p>
        </p:txBody>
      </p:sp>
      <p:sp>
        <p:nvSpPr>
          <p:cNvPr id="71" name="Rectangle 70"/>
          <p:cNvSpPr/>
          <p:nvPr/>
        </p:nvSpPr>
        <p:spPr>
          <a:xfrm>
            <a:off x="1017593" y="2446716"/>
            <a:ext cx="2109376" cy="86177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Stronger incentives,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streamlined process, focused </a:t>
            </a:r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&amp;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inclusive</a:t>
            </a:r>
          </a:p>
          <a:p>
            <a:pPr algn="r"/>
            <a:r>
              <a:rPr lang="en-US" sz="1400" b="1" dirty="0" smtClean="0"/>
              <a:t>EUR 541m</a:t>
            </a:r>
            <a:r>
              <a:rPr lang="en-US" sz="1400" dirty="0" smtClean="0"/>
              <a:t> </a:t>
            </a:r>
            <a:endParaRPr lang="en-IN" sz="14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95969" y="2092034"/>
            <a:ext cx="2109376" cy="33845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algn="r"/>
            <a:r>
              <a:rPr lang="en-US" altLang="en-IN" sz="2200" b="1" dirty="0">
                <a:solidFill>
                  <a:schemeClr val="accent1"/>
                </a:solidFill>
                <a:ea typeface="Open Sans" pitchFamily="34" charset="0"/>
                <a:cs typeface="Segoe UI Light" panose="020B0502040204020203" pitchFamily="34" charset="0"/>
              </a:rPr>
              <a:t>ALMP </a:t>
            </a:r>
            <a:r>
              <a:rPr lang="en-US" altLang="en-IN" sz="2200" b="1" dirty="0" smtClean="0">
                <a:solidFill>
                  <a:schemeClr val="accent1"/>
                </a:solidFill>
                <a:ea typeface="Open Sans" pitchFamily="34" charset="0"/>
                <a:cs typeface="Segoe UI Light" panose="020B0502040204020203" pitchFamily="34" charset="0"/>
              </a:rPr>
              <a:t>Reform</a:t>
            </a:r>
            <a:endParaRPr lang="en-US" altLang="en-IN" sz="2200" b="1" dirty="0">
              <a:solidFill>
                <a:schemeClr val="accent1"/>
              </a:solidFill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3681" y="5553804"/>
            <a:ext cx="2356533" cy="86177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More effective safety net, emphasis on activation, transition to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labor market</a:t>
            </a:r>
          </a:p>
          <a:p>
            <a:pPr algn="r"/>
            <a:r>
              <a:rPr lang="en-US" sz="1400" b="1" dirty="0" smtClean="0"/>
              <a:t>EUR 100m</a:t>
            </a:r>
            <a:r>
              <a:rPr lang="en-US" sz="1400" dirty="0" smtClean="0"/>
              <a:t> </a:t>
            </a:r>
            <a:endParaRPr lang="en-US" altLang="en-I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31775" y="5174040"/>
            <a:ext cx="2267485" cy="33855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algn="r"/>
            <a:r>
              <a:rPr lang="en-US" altLang="en-IN" sz="2200" b="1" dirty="0">
                <a:solidFill>
                  <a:schemeClr val="accent2"/>
                </a:solidFill>
                <a:ea typeface="Open Sans" pitchFamily="34" charset="0"/>
                <a:cs typeface="Segoe UI Light" panose="020B0502040204020203" pitchFamily="34" charset="0"/>
              </a:rPr>
              <a:t>PLMP Reform</a:t>
            </a:r>
            <a:endParaRPr lang="en-IN" sz="2200" b="1" dirty="0">
              <a:solidFill>
                <a:schemeClr val="accent2"/>
              </a:solidFill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131308" y="5762810"/>
            <a:ext cx="2483833" cy="86177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Renovated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labs &amp; buildings</a:t>
            </a:r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, </a:t>
            </a:r>
          </a:p>
          <a:p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new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demand-driven curricula</a:t>
            </a:r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, </a:t>
            </a:r>
          </a:p>
          <a:p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digitized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content</a:t>
            </a:r>
          </a:p>
          <a:p>
            <a:r>
              <a:rPr lang="en-US" sz="1400" b="1" dirty="0" smtClean="0"/>
              <a:t>EUR 274m</a:t>
            </a:r>
            <a:endParaRPr lang="en-US" altLang="en-IN" sz="14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117876" y="5421087"/>
            <a:ext cx="2593464" cy="33855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r>
              <a:rPr lang="en-US" altLang="en-IN" sz="2200" b="1" dirty="0" smtClean="0">
                <a:solidFill>
                  <a:schemeClr val="accent5"/>
                </a:solidFill>
                <a:ea typeface="Open Sans" pitchFamily="34" charset="0"/>
                <a:cs typeface="Segoe UI Light" panose="020B0502040204020203" pitchFamily="34" charset="0"/>
              </a:rPr>
              <a:t>Apprenticeship &amp; VET</a:t>
            </a:r>
            <a:endParaRPr lang="en-US" altLang="en-IN" sz="2200" b="1" dirty="0">
              <a:solidFill>
                <a:schemeClr val="accent5"/>
              </a:solidFill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027478" y="2525396"/>
            <a:ext cx="2847340" cy="86177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National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Skills </a:t>
            </a:r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Council &amp; Strategy, </a:t>
            </a:r>
          </a:p>
          <a:p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performance-based accountability</a:t>
            </a:r>
            <a:r>
              <a:rPr lang="el-GR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,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industry-recognized certifications</a:t>
            </a:r>
          </a:p>
          <a:p>
            <a:r>
              <a:rPr lang="en-US" sz="1400" b="1" dirty="0" smtClean="0"/>
              <a:t>EUR 1040m</a:t>
            </a:r>
            <a:endParaRPr lang="en-US" altLang="en-I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013742" y="2084916"/>
            <a:ext cx="2806700" cy="33845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r>
              <a:rPr lang="en-US" altLang="en-IN" sz="2200" b="1" dirty="0">
                <a:solidFill>
                  <a:schemeClr val="accent6"/>
                </a:solidFill>
                <a:ea typeface="Open Sans" pitchFamily="34" charset="0"/>
                <a:cs typeface="Segoe UI Light" panose="020B0502040204020203" pitchFamily="34" charset="0"/>
              </a:rPr>
              <a:t>Lifelong skilling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535758" y="5758090"/>
            <a:ext cx="2279585" cy="86177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100% digital, interoperability,</a:t>
            </a:r>
          </a:p>
          <a:p>
            <a:pPr algn="r"/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mobile services, </a:t>
            </a:r>
          </a:p>
          <a:p>
            <a:pPr algn="r"/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full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digitization</a:t>
            </a:r>
          </a:p>
          <a:p>
            <a:pPr algn="r"/>
            <a:r>
              <a:rPr lang="en-US" sz="1400" b="1" dirty="0" smtClean="0"/>
              <a:t>EUR 41m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 </a:t>
            </a:r>
            <a:endParaRPr lang="en-US" altLang="en-IN" sz="14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436586" y="5718902"/>
            <a:ext cx="2233051" cy="86177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Structural reform, rebranding, data-driven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decision-making</a:t>
            </a:r>
            <a:r>
              <a:rPr lang="en-US" altLang="en-I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, </a:t>
            </a:r>
            <a:r>
              <a:rPr lang="en-US" altLang="en-I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ea typeface="Open Sans" pitchFamily="34" charset="0"/>
                <a:cs typeface="Segoe UI Light" panose="020B0502040204020203" pitchFamily="34" charset="0"/>
              </a:rPr>
              <a:t>new partnerships</a:t>
            </a:r>
          </a:p>
          <a:p>
            <a:r>
              <a:rPr lang="en-US" sz="1400" b="1" dirty="0" smtClean="0"/>
              <a:t>EUR 17m</a:t>
            </a:r>
            <a:endParaRPr lang="en-US" altLang="en-IN" sz="14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ea typeface="Open Sans" pitchFamily="34" charset="0"/>
              <a:cs typeface="Segoe UI Light" panose="020B0502040204020203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407947" y="5364187"/>
            <a:ext cx="2409482" cy="33855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r>
              <a:rPr lang="en-US" altLang="en-IN" sz="2200" b="1" dirty="0" smtClean="0">
                <a:solidFill>
                  <a:srgbClr val="7030A0"/>
                </a:solidFill>
                <a:ea typeface="Open Sans" pitchFamily="34" charset="0"/>
                <a:cs typeface="Segoe UI Light" panose="020B0502040204020203" pitchFamily="34" charset="0"/>
              </a:rPr>
              <a:t>New business </a:t>
            </a:r>
            <a:r>
              <a:rPr lang="en-US" altLang="en-IN" sz="2200" b="1" dirty="0">
                <a:solidFill>
                  <a:srgbClr val="7030A0"/>
                </a:solidFill>
                <a:ea typeface="Open Sans" pitchFamily="34" charset="0"/>
                <a:cs typeface="Segoe UI Light" panose="020B0502040204020203" pitchFamily="34" charset="0"/>
              </a:rPr>
              <a:t>model</a:t>
            </a:r>
          </a:p>
        </p:txBody>
      </p:sp>
      <p:sp>
        <p:nvSpPr>
          <p:cNvPr id="145" name="Oval 144"/>
          <p:cNvSpPr/>
          <p:nvPr/>
        </p:nvSpPr>
        <p:spPr>
          <a:xfrm>
            <a:off x="556262" y="1649079"/>
            <a:ext cx="609600" cy="609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6" name="Oval 145"/>
          <p:cNvSpPr/>
          <p:nvPr/>
        </p:nvSpPr>
        <p:spPr>
          <a:xfrm>
            <a:off x="602026" y="4694820"/>
            <a:ext cx="609600" cy="60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7" name="Oval 146"/>
          <p:cNvSpPr/>
          <p:nvPr/>
        </p:nvSpPr>
        <p:spPr>
          <a:xfrm>
            <a:off x="10997319" y="4694820"/>
            <a:ext cx="609600" cy="6096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8" name="Oval 147"/>
          <p:cNvSpPr/>
          <p:nvPr/>
        </p:nvSpPr>
        <p:spPr>
          <a:xfrm>
            <a:off x="11010167" y="1649079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9" name="Oval 148"/>
          <p:cNvSpPr/>
          <p:nvPr/>
        </p:nvSpPr>
        <p:spPr>
          <a:xfrm>
            <a:off x="4171220" y="4685172"/>
            <a:ext cx="609600" cy="609600"/>
          </a:xfrm>
          <a:prstGeom prst="ellipse">
            <a:avLst/>
          </a:prstGeom>
          <a:solidFill>
            <a:srgbClr val="5AF0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0" name="Oval 149"/>
          <p:cNvSpPr/>
          <p:nvPr/>
        </p:nvSpPr>
        <p:spPr>
          <a:xfrm>
            <a:off x="7428125" y="4691017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3918113" y="5370217"/>
            <a:ext cx="2257649" cy="33855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r>
              <a:rPr lang="en-US" altLang="en-IN" sz="2200" b="1" dirty="0">
                <a:solidFill>
                  <a:srgbClr val="5AF0A9"/>
                </a:solidFill>
                <a:ea typeface="Open Sans" pitchFamily="34" charset="0"/>
                <a:cs typeface="Segoe UI Light" panose="020B0502040204020203" pitchFamily="34" charset="0"/>
              </a:rPr>
              <a:t>Digital transition</a:t>
            </a:r>
          </a:p>
        </p:txBody>
      </p:sp>
      <p:cxnSp>
        <p:nvCxnSpPr>
          <p:cNvPr id="95" name="Straight Connector 24">
            <a:extLst>
              <a:ext uri="{FF2B5EF4-FFF2-40B4-BE49-F238E27FC236}">
                <a16:creationId xmlns:a16="http://schemas.microsoft.com/office/drawing/2014/main" xmlns="" id="{398C4AE6-127E-44F6-8A35-A8D5F38E8EFA}"/>
              </a:ext>
            </a:extLst>
          </p:cNvPr>
          <p:cNvCxnSpPr/>
          <p:nvPr/>
        </p:nvCxnSpPr>
        <p:spPr>
          <a:xfrm>
            <a:off x="671337" y="959121"/>
            <a:ext cx="1003599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Γραφικό 35" descr="Σύσκεψη περίγραμμα">
            <a:extLst>
              <a:ext uri="{FF2B5EF4-FFF2-40B4-BE49-F238E27FC236}">
                <a16:creationId xmlns:a16="http://schemas.microsoft.com/office/drawing/2014/main" xmlns="" id="{45A240AF-BEA2-4A45-A5A3-0D3FD7E281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3232" y="1706316"/>
            <a:ext cx="444454" cy="444454"/>
          </a:xfrm>
          <a:prstGeom prst="rect">
            <a:avLst/>
          </a:prstGeom>
        </p:spPr>
      </p:pic>
      <p:pic>
        <p:nvPicPr>
          <p:cNvPr id="60" name="Γραφικό 59" descr="Διάγραμμα ροής περίγραμμα">
            <a:extLst>
              <a:ext uri="{FF2B5EF4-FFF2-40B4-BE49-F238E27FC236}">
                <a16:creationId xmlns:a16="http://schemas.microsoft.com/office/drawing/2014/main" xmlns="" id="{21AA2C33-493A-488B-9C32-DDF530D126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533023" y="4803784"/>
            <a:ext cx="404655" cy="404655"/>
          </a:xfrm>
          <a:prstGeom prst="rect">
            <a:avLst/>
          </a:prstGeom>
        </p:spPr>
      </p:pic>
      <p:pic>
        <p:nvPicPr>
          <p:cNvPr id="63" name="Γραφικό 62" descr="Επεξεργαστής περίγραμμα">
            <a:extLst>
              <a:ext uri="{FF2B5EF4-FFF2-40B4-BE49-F238E27FC236}">
                <a16:creationId xmlns:a16="http://schemas.microsoft.com/office/drawing/2014/main" xmlns="" id="{119BBB1F-58BA-4A4D-BCCC-1186DB22D81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217783" y="4726370"/>
            <a:ext cx="500537" cy="500537"/>
          </a:xfrm>
          <a:prstGeom prst="rect">
            <a:avLst/>
          </a:prstGeom>
        </p:spPr>
      </p:pic>
      <p:pic>
        <p:nvPicPr>
          <p:cNvPr id="65" name="Γραφικό 64" descr="Αίθουσα τάξης περίγραμμα">
            <a:extLst>
              <a:ext uri="{FF2B5EF4-FFF2-40B4-BE49-F238E27FC236}">
                <a16:creationId xmlns:a16="http://schemas.microsoft.com/office/drawing/2014/main" xmlns="" id="{CDA7B2A1-7D30-434A-866B-4573D58D377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1080461" y="4791325"/>
            <a:ext cx="417114" cy="417114"/>
          </a:xfrm>
          <a:prstGeom prst="rect">
            <a:avLst/>
          </a:prstGeom>
        </p:spPr>
      </p:pic>
      <p:pic>
        <p:nvPicPr>
          <p:cNvPr id="67" name="Γραφικό 66" descr="Επιχειρηματική ανάπτυξη περίγραμμα">
            <a:extLst>
              <a:ext uri="{FF2B5EF4-FFF2-40B4-BE49-F238E27FC236}">
                <a16:creationId xmlns:a16="http://schemas.microsoft.com/office/drawing/2014/main" xmlns="" id="{17D92DED-2F23-4012-8F30-AF574E0D6B9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1122301" y="1770274"/>
            <a:ext cx="415291" cy="415291"/>
          </a:xfrm>
          <a:prstGeom prst="rect">
            <a:avLst/>
          </a:prstGeom>
        </p:spPr>
      </p:pic>
      <p:pic>
        <p:nvPicPr>
          <p:cNvPr id="49" name="Εικόνα 48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F30C29C4-EBCD-4A5C-A8B8-71F724B9AD4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8766" y="1497626"/>
            <a:ext cx="2161040" cy="149151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pic>
        <p:nvPicPr>
          <p:cNvPr id="52" name="Γραφικό 3" descr="Άνδρας και γυναίκα περίγραμμα">
            <a:extLst>
              <a:ext uri="{FF2B5EF4-FFF2-40B4-BE49-F238E27FC236}">
                <a16:creationId xmlns="" xmlns:a16="http://schemas.microsoft.com/office/drawing/2014/main" id="{59396E92-5C64-464C-B40D-2880CA3ECCAF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tretch>
            <a:fillRect/>
          </a:stretch>
        </p:blipFill>
        <p:spPr>
          <a:xfrm>
            <a:off x="659296" y="4750781"/>
            <a:ext cx="510659" cy="5106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17"/>
          <p:cNvGrpSpPr/>
          <p:nvPr/>
        </p:nvGrpSpPr>
        <p:grpSpPr>
          <a:xfrm>
            <a:off x="8140689" y="1188392"/>
            <a:ext cx="3817576" cy="4242765"/>
            <a:chOff x="5976766" y="1413758"/>
            <a:chExt cx="2863182" cy="3182074"/>
          </a:xfrm>
        </p:grpSpPr>
        <p:sp>
          <p:nvSpPr>
            <p:cNvPr id="141" name="Google Shape;141;p17"/>
            <p:cNvSpPr/>
            <p:nvPr/>
          </p:nvSpPr>
          <p:spPr>
            <a:xfrm>
              <a:off x="6288185" y="1478092"/>
              <a:ext cx="2551764" cy="3117739"/>
            </a:xfrm>
            <a:custGeom>
              <a:avLst/>
              <a:gdLst/>
              <a:ahLst/>
              <a:cxnLst/>
              <a:rect l="l" t="t" r="r" b="b"/>
              <a:pathLst>
                <a:path w="80880" h="98819" extrusionOk="0">
                  <a:moveTo>
                    <a:pt x="61675" y="1"/>
                  </a:moveTo>
                  <a:lnTo>
                    <a:pt x="59746" y="2953"/>
                  </a:lnTo>
                  <a:cubicBezTo>
                    <a:pt x="47447" y="4287"/>
                    <a:pt x="30778" y="17348"/>
                    <a:pt x="17991" y="36993"/>
                  </a:cubicBezTo>
                  <a:cubicBezTo>
                    <a:pt x="5216" y="56627"/>
                    <a:pt x="1" y="77153"/>
                    <a:pt x="3763" y="88940"/>
                  </a:cubicBezTo>
                  <a:lnTo>
                    <a:pt x="1846" y="91893"/>
                  </a:lnTo>
                  <a:lnTo>
                    <a:pt x="9335" y="96774"/>
                  </a:lnTo>
                  <a:cubicBezTo>
                    <a:pt x="11463" y="98159"/>
                    <a:pt x="13960" y="98818"/>
                    <a:pt x="16721" y="98818"/>
                  </a:cubicBezTo>
                  <a:cubicBezTo>
                    <a:pt x="29177" y="98818"/>
                    <a:pt x="47000" y="85403"/>
                    <a:pt x="60508" y="64663"/>
                  </a:cubicBezTo>
                  <a:cubicBezTo>
                    <a:pt x="76998" y="39327"/>
                    <a:pt x="80880" y="12514"/>
                    <a:pt x="69164" y="4882"/>
                  </a:cubicBezTo>
                  <a:lnTo>
                    <a:pt x="61675" y="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2" name="Google Shape;142;p17"/>
            <p:cNvSpPr/>
            <p:nvPr/>
          </p:nvSpPr>
          <p:spPr>
            <a:xfrm>
              <a:off x="6042521" y="1490208"/>
              <a:ext cx="2496173" cy="2875846"/>
            </a:xfrm>
            <a:custGeom>
              <a:avLst/>
              <a:gdLst/>
              <a:ahLst/>
              <a:cxnLst/>
              <a:rect l="l" t="t" r="r" b="b"/>
              <a:pathLst>
                <a:path w="79118" h="91152" extrusionOk="0">
                  <a:moveTo>
                    <a:pt x="60934" y="0"/>
                  </a:moveTo>
                  <a:cubicBezTo>
                    <a:pt x="49105" y="0"/>
                    <a:pt x="32210" y="12727"/>
                    <a:pt x="19372" y="32442"/>
                  </a:cubicBezTo>
                  <a:cubicBezTo>
                    <a:pt x="3679" y="56540"/>
                    <a:pt x="0" y="81960"/>
                    <a:pt x="11156" y="89211"/>
                  </a:cubicBezTo>
                  <a:cubicBezTo>
                    <a:pt x="13145" y="90509"/>
                    <a:pt x="15520" y="91151"/>
                    <a:pt x="18188" y="91151"/>
                  </a:cubicBezTo>
                  <a:cubicBezTo>
                    <a:pt x="22689" y="91151"/>
                    <a:pt x="28023" y="89323"/>
                    <a:pt x="33742" y="85734"/>
                  </a:cubicBezTo>
                  <a:cubicBezTo>
                    <a:pt x="42863" y="80008"/>
                    <a:pt x="52209" y="70292"/>
                    <a:pt x="59746" y="58719"/>
                  </a:cubicBezTo>
                  <a:cubicBezTo>
                    <a:pt x="75438" y="34621"/>
                    <a:pt x="79117" y="9201"/>
                    <a:pt x="67973" y="1950"/>
                  </a:cubicBezTo>
                  <a:cubicBezTo>
                    <a:pt x="65944" y="629"/>
                    <a:pt x="63564" y="0"/>
                    <a:pt x="609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3" name="Google Shape;143;p17"/>
            <p:cNvSpPr/>
            <p:nvPr/>
          </p:nvSpPr>
          <p:spPr>
            <a:xfrm>
              <a:off x="5976766" y="1413758"/>
              <a:ext cx="2626885" cy="3028043"/>
            </a:xfrm>
            <a:custGeom>
              <a:avLst/>
              <a:gdLst/>
              <a:ahLst/>
              <a:cxnLst/>
              <a:rect l="l" t="t" r="r" b="b"/>
              <a:pathLst>
                <a:path w="83261" h="95976" extrusionOk="0">
                  <a:moveTo>
                    <a:pt x="60347" y="8119"/>
                  </a:moveTo>
                  <a:cubicBezTo>
                    <a:pt x="62638" y="8119"/>
                    <a:pt x="64709" y="8666"/>
                    <a:pt x="66473" y="9814"/>
                  </a:cubicBezTo>
                  <a:cubicBezTo>
                    <a:pt x="76212" y="16160"/>
                    <a:pt x="72986" y="38437"/>
                    <a:pt x="59282" y="59487"/>
                  </a:cubicBezTo>
                  <a:cubicBezTo>
                    <a:pt x="48076" y="76715"/>
                    <a:pt x="33265" y="87858"/>
                    <a:pt x="22917" y="87858"/>
                  </a:cubicBezTo>
                  <a:cubicBezTo>
                    <a:pt x="20621" y="87858"/>
                    <a:pt x="18545" y="87309"/>
                    <a:pt x="16776" y="86157"/>
                  </a:cubicBezTo>
                  <a:cubicBezTo>
                    <a:pt x="7037" y="79823"/>
                    <a:pt x="10264" y="57535"/>
                    <a:pt x="23968" y="36496"/>
                  </a:cubicBezTo>
                  <a:cubicBezTo>
                    <a:pt x="35187" y="19263"/>
                    <a:pt x="50004" y="8119"/>
                    <a:pt x="60347" y="8119"/>
                  </a:cubicBezTo>
                  <a:close/>
                  <a:moveTo>
                    <a:pt x="64163" y="0"/>
                  </a:moveTo>
                  <a:cubicBezTo>
                    <a:pt x="51705" y="0"/>
                    <a:pt x="33872" y="13409"/>
                    <a:pt x="20372" y="34151"/>
                  </a:cubicBezTo>
                  <a:cubicBezTo>
                    <a:pt x="3882" y="59487"/>
                    <a:pt x="0" y="86300"/>
                    <a:pt x="11716" y="93932"/>
                  </a:cubicBezTo>
                  <a:cubicBezTo>
                    <a:pt x="13842" y="95317"/>
                    <a:pt x="16338" y="95976"/>
                    <a:pt x="19098" y="95976"/>
                  </a:cubicBezTo>
                  <a:cubicBezTo>
                    <a:pt x="31550" y="95976"/>
                    <a:pt x="49379" y="82562"/>
                    <a:pt x="62877" y="61833"/>
                  </a:cubicBezTo>
                  <a:cubicBezTo>
                    <a:pt x="79379" y="36496"/>
                    <a:pt x="83261" y="9672"/>
                    <a:pt x="71545" y="2040"/>
                  </a:cubicBezTo>
                  <a:cubicBezTo>
                    <a:pt x="69418" y="658"/>
                    <a:pt x="66923" y="0"/>
                    <a:pt x="64163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" name="Google Shape;144;p17"/>
            <p:cNvSpPr/>
            <p:nvPr/>
          </p:nvSpPr>
          <p:spPr>
            <a:xfrm>
              <a:off x="6460238" y="1971155"/>
              <a:ext cx="1660003" cy="1913192"/>
            </a:xfrm>
            <a:custGeom>
              <a:avLst/>
              <a:gdLst/>
              <a:ahLst/>
              <a:cxnLst/>
              <a:rect l="l" t="t" r="r" b="b"/>
              <a:pathLst>
                <a:path w="52615" h="60640" extrusionOk="0">
                  <a:moveTo>
                    <a:pt x="36731" y="8124"/>
                  </a:moveTo>
                  <a:cubicBezTo>
                    <a:pt x="38009" y="8124"/>
                    <a:pt x="39164" y="8428"/>
                    <a:pt x="40149" y="9067"/>
                  </a:cubicBezTo>
                  <a:cubicBezTo>
                    <a:pt x="45566" y="12603"/>
                    <a:pt x="43768" y="25010"/>
                    <a:pt x="36136" y="36725"/>
                  </a:cubicBezTo>
                  <a:cubicBezTo>
                    <a:pt x="29890" y="46313"/>
                    <a:pt x="21643" y="52520"/>
                    <a:pt x="15884" y="52520"/>
                  </a:cubicBezTo>
                  <a:cubicBezTo>
                    <a:pt x="14606" y="52520"/>
                    <a:pt x="13451" y="52215"/>
                    <a:pt x="12467" y="51572"/>
                  </a:cubicBezTo>
                  <a:cubicBezTo>
                    <a:pt x="7049" y="48048"/>
                    <a:pt x="8847" y="35642"/>
                    <a:pt x="16467" y="23926"/>
                  </a:cubicBezTo>
                  <a:cubicBezTo>
                    <a:pt x="22715" y="14325"/>
                    <a:pt x="30966" y="8124"/>
                    <a:pt x="36731" y="8124"/>
                  </a:cubicBezTo>
                  <a:close/>
                  <a:moveTo>
                    <a:pt x="40542" y="0"/>
                  </a:moveTo>
                  <a:cubicBezTo>
                    <a:pt x="32673" y="0"/>
                    <a:pt x="21408" y="8473"/>
                    <a:pt x="12871" y="21581"/>
                  </a:cubicBezTo>
                  <a:cubicBezTo>
                    <a:pt x="2454" y="37583"/>
                    <a:pt x="1" y="54537"/>
                    <a:pt x="7407" y="59347"/>
                  </a:cubicBezTo>
                  <a:cubicBezTo>
                    <a:pt x="8751" y="60222"/>
                    <a:pt x="10329" y="60639"/>
                    <a:pt x="12074" y="60639"/>
                  </a:cubicBezTo>
                  <a:cubicBezTo>
                    <a:pt x="19943" y="60639"/>
                    <a:pt x="31205" y="52168"/>
                    <a:pt x="39732" y="39071"/>
                  </a:cubicBezTo>
                  <a:cubicBezTo>
                    <a:pt x="50162" y="23057"/>
                    <a:pt x="52615" y="6114"/>
                    <a:pt x="45209" y="1292"/>
                  </a:cubicBezTo>
                  <a:cubicBezTo>
                    <a:pt x="43865" y="417"/>
                    <a:pt x="42287" y="0"/>
                    <a:pt x="40542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7016247" y="2611882"/>
              <a:ext cx="549191" cy="632956"/>
            </a:xfrm>
            <a:custGeom>
              <a:avLst/>
              <a:gdLst/>
              <a:ahLst/>
              <a:cxnLst/>
              <a:rect l="l" t="t" r="r" b="b"/>
              <a:pathLst>
                <a:path w="17407" h="20062" extrusionOk="0">
                  <a:moveTo>
                    <a:pt x="13407" y="0"/>
                  </a:moveTo>
                  <a:cubicBezTo>
                    <a:pt x="10805" y="0"/>
                    <a:pt x="7088" y="2799"/>
                    <a:pt x="4263" y="7143"/>
                  </a:cubicBezTo>
                  <a:cubicBezTo>
                    <a:pt x="810" y="12442"/>
                    <a:pt x="0" y="18038"/>
                    <a:pt x="2453" y="19633"/>
                  </a:cubicBezTo>
                  <a:cubicBezTo>
                    <a:pt x="2899" y="19923"/>
                    <a:pt x="3422" y="20061"/>
                    <a:pt x="4000" y="20061"/>
                  </a:cubicBezTo>
                  <a:cubicBezTo>
                    <a:pt x="6602" y="20061"/>
                    <a:pt x="10319" y="17263"/>
                    <a:pt x="13145" y="12918"/>
                  </a:cubicBezTo>
                  <a:cubicBezTo>
                    <a:pt x="16597" y="7620"/>
                    <a:pt x="17407" y="2024"/>
                    <a:pt x="14954" y="428"/>
                  </a:cubicBezTo>
                  <a:cubicBezTo>
                    <a:pt x="14508" y="138"/>
                    <a:pt x="13985" y="0"/>
                    <a:pt x="13407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</p:grpSp>
      <p:grpSp>
        <p:nvGrpSpPr>
          <p:cNvPr id="146" name="Google Shape;146;p17"/>
          <p:cNvGrpSpPr/>
          <p:nvPr/>
        </p:nvGrpSpPr>
        <p:grpSpPr>
          <a:xfrm>
            <a:off x="4646554" y="2372611"/>
            <a:ext cx="5094719" cy="987539"/>
            <a:chOff x="3484786" y="2141102"/>
            <a:chExt cx="3821039" cy="740654"/>
          </a:xfrm>
        </p:grpSpPr>
        <p:sp>
          <p:nvSpPr>
            <p:cNvPr id="147" name="Google Shape;147;p17"/>
            <p:cNvSpPr/>
            <p:nvPr/>
          </p:nvSpPr>
          <p:spPr>
            <a:xfrm>
              <a:off x="3484786" y="2141102"/>
              <a:ext cx="1026452" cy="740654"/>
            </a:xfrm>
            <a:custGeom>
              <a:avLst/>
              <a:gdLst/>
              <a:ahLst/>
              <a:cxnLst/>
              <a:rect l="l" t="t" r="r" b="b"/>
              <a:pathLst>
                <a:path w="36946" h="26659" extrusionOk="0">
                  <a:moveTo>
                    <a:pt x="1" y="1"/>
                  </a:moveTo>
                  <a:lnTo>
                    <a:pt x="1" y="18229"/>
                  </a:lnTo>
                  <a:lnTo>
                    <a:pt x="25944" y="18229"/>
                  </a:lnTo>
                  <a:lnTo>
                    <a:pt x="36946" y="26659"/>
                  </a:lnTo>
                  <a:lnTo>
                    <a:pt x="2600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426700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endParaRPr sz="2667">
                <a:solidFill>
                  <a:srgbClr val="FFFFFF"/>
                </a:solidFill>
              </a:endParaRPr>
            </a:p>
          </p:txBody>
        </p:sp>
        <p:sp>
          <p:nvSpPr>
            <p:cNvPr id="148" name="Google Shape;148;p17"/>
            <p:cNvSpPr/>
            <p:nvPr/>
          </p:nvSpPr>
          <p:spPr>
            <a:xfrm>
              <a:off x="4754925" y="2390325"/>
              <a:ext cx="2550900" cy="296650"/>
            </a:xfrm>
            <a:custGeom>
              <a:avLst/>
              <a:gdLst/>
              <a:ahLst/>
              <a:cxnLst/>
              <a:rect l="l" t="t" r="r" b="b"/>
              <a:pathLst>
                <a:path w="102036" h="11866" extrusionOk="0">
                  <a:moveTo>
                    <a:pt x="0" y="0"/>
                  </a:moveTo>
                  <a:lnTo>
                    <a:pt x="48082" y="0"/>
                  </a:lnTo>
                  <a:lnTo>
                    <a:pt x="102036" y="11866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oval" w="med" len="med"/>
            </a:ln>
          </p:spPr>
        </p:sp>
      </p:grpSp>
      <p:grpSp>
        <p:nvGrpSpPr>
          <p:cNvPr id="149" name="Google Shape;149;p17"/>
          <p:cNvGrpSpPr/>
          <p:nvPr/>
        </p:nvGrpSpPr>
        <p:grpSpPr>
          <a:xfrm>
            <a:off x="4646553" y="3231209"/>
            <a:ext cx="5029352" cy="1270153"/>
            <a:chOff x="3484786" y="2785050"/>
            <a:chExt cx="3772014" cy="952615"/>
          </a:xfrm>
        </p:grpSpPr>
        <p:sp>
          <p:nvSpPr>
            <p:cNvPr id="150" name="Google Shape;150;p17"/>
            <p:cNvSpPr/>
            <p:nvPr/>
          </p:nvSpPr>
          <p:spPr>
            <a:xfrm>
              <a:off x="3484786" y="2996678"/>
              <a:ext cx="1026452" cy="740987"/>
            </a:xfrm>
            <a:custGeom>
              <a:avLst/>
              <a:gdLst/>
              <a:ahLst/>
              <a:cxnLst/>
              <a:rect l="l" t="t" r="r" b="b"/>
              <a:pathLst>
                <a:path w="36946" h="26671" extrusionOk="0">
                  <a:moveTo>
                    <a:pt x="1" y="1"/>
                  </a:moveTo>
                  <a:lnTo>
                    <a:pt x="1" y="18241"/>
                  </a:lnTo>
                  <a:lnTo>
                    <a:pt x="25933" y="18241"/>
                  </a:lnTo>
                  <a:lnTo>
                    <a:pt x="36946" y="26671"/>
                  </a:lnTo>
                  <a:lnTo>
                    <a:pt x="25992" y="1"/>
                  </a:ln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  <a:effectLst>
              <a:outerShdw blurRad="57150" dist="19050" dir="54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426700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endParaRPr sz="2667" dirty="0">
                <a:solidFill>
                  <a:srgbClr val="FFFFFF"/>
                </a:solidFill>
              </a:endParaRPr>
            </a:p>
          </p:txBody>
        </p:sp>
        <p:sp>
          <p:nvSpPr>
            <p:cNvPr id="151" name="Google Shape;151;p17"/>
            <p:cNvSpPr/>
            <p:nvPr/>
          </p:nvSpPr>
          <p:spPr>
            <a:xfrm>
              <a:off x="4756150" y="2785050"/>
              <a:ext cx="2500650" cy="466450"/>
            </a:xfrm>
            <a:custGeom>
              <a:avLst/>
              <a:gdLst/>
              <a:ahLst/>
              <a:cxnLst/>
              <a:rect l="l" t="t" r="r" b="b"/>
              <a:pathLst>
                <a:path w="100026" h="18658" extrusionOk="0">
                  <a:moveTo>
                    <a:pt x="0" y="18658"/>
                  </a:moveTo>
                  <a:lnTo>
                    <a:pt x="48653" y="18658"/>
                  </a:lnTo>
                  <a:lnTo>
                    <a:pt x="100026" y="0"/>
                  </a:lnTo>
                </a:path>
              </a:pathLst>
            </a:custGeom>
            <a:noFill/>
            <a:ln w="19050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oval" w="med" len="med"/>
            </a:ln>
          </p:spPr>
        </p:sp>
      </p:grpSp>
      <p:grpSp>
        <p:nvGrpSpPr>
          <p:cNvPr id="152" name="Google Shape;152;p17"/>
          <p:cNvGrpSpPr/>
          <p:nvPr/>
        </p:nvGrpSpPr>
        <p:grpSpPr>
          <a:xfrm>
            <a:off x="4646554" y="3361269"/>
            <a:ext cx="5094719" cy="2280185"/>
            <a:chOff x="3484786" y="2883100"/>
            <a:chExt cx="3821039" cy="1710139"/>
          </a:xfrm>
        </p:grpSpPr>
        <p:sp>
          <p:nvSpPr>
            <p:cNvPr id="153" name="Google Shape;153;p17"/>
            <p:cNvSpPr/>
            <p:nvPr/>
          </p:nvSpPr>
          <p:spPr>
            <a:xfrm>
              <a:off x="3484786" y="3852586"/>
              <a:ext cx="1026452" cy="740654"/>
            </a:xfrm>
            <a:custGeom>
              <a:avLst/>
              <a:gdLst/>
              <a:ahLst/>
              <a:cxnLst/>
              <a:rect l="l" t="t" r="r" b="b"/>
              <a:pathLst>
                <a:path w="36946" h="26659" extrusionOk="0">
                  <a:moveTo>
                    <a:pt x="1" y="1"/>
                  </a:moveTo>
                  <a:lnTo>
                    <a:pt x="1" y="18229"/>
                  </a:lnTo>
                  <a:lnTo>
                    <a:pt x="25932" y="18229"/>
                  </a:lnTo>
                  <a:lnTo>
                    <a:pt x="36946" y="26659"/>
                  </a:lnTo>
                  <a:lnTo>
                    <a:pt x="2599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426700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endParaRPr sz="2667">
                <a:solidFill>
                  <a:srgbClr val="FFFFFF"/>
                </a:solidFill>
              </a:endParaRPr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4757875" y="2883100"/>
              <a:ext cx="2547950" cy="1211150"/>
            </a:xfrm>
            <a:custGeom>
              <a:avLst/>
              <a:gdLst/>
              <a:ahLst/>
              <a:cxnLst/>
              <a:rect l="l" t="t" r="r" b="b"/>
              <a:pathLst>
                <a:path w="101918" h="48446" extrusionOk="0">
                  <a:moveTo>
                    <a:pt x="0" y="48446"/>
                  </a:moveTo>
                  <a:lnTo>
                    <a:pt x="48446" y="48446"/>
                  </a:lnTo>
                  <a:lnTo>
                    <a:pt x="101918" y="0"/>
                  </a:lnTo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oval" w="med" len="med"/>
            </a:ln>
          </p:spPr>
        </p:sp>
      </p:grpSp>
      <p:grpSp>
        <p:nvGrpSpPr>
          <p:cNvPr id="155" name="Google Shape;155;p17"/>
          <p:cNvGrpSpPr/>
          <p:nvPr/>
        </p:nvGrpSpPr>
        <p:grpSpPr>
          <a:xfrm>
            <a:off x="4646553" y="1231623"/>
            <a:ext cx="5232019" cy="1790352"/>
            <a:chOff x="3484786" y="1285361"/>
            <a:chExt cx="3924014" cy="1342764"/>
          </a:xfrm>
        </p:grpSpPr>
        <p:sp>
          <p:nvSpPr>
            <p:cNvPr id="156" name="Google Shape;156;p17"/>
            <p:cNvSpPr/>
            <p:nvPr/>
          </p:nvSpPr>
          <p:spPr>
            <a:xfrm>
              <a:off x="3484786" y="1285361"/>
              <a:ext cx="1026452" cy="740654"/>
            </a:xfrm>
            <a:custGeom>
              <a:avLst/>
              <a:gdLst/>
              <a:ahLst/>
              <a:cxnLst/>
              <a:rect l="l" t="t" r="r" b="b"/>
              <a:pathLst>
                <a:path w="36946" h="26659" extrusionOk="0">
                  <a:moveTo>
                    <a:pt x="1" y="0"/>
                  </a:moveTo>
                  <a:lnTo>
                    <a:pt x="1" y="18229"/>
                  </a:lnTo>
                  <a:lnTo>
                    <a:pt x="25933" y="18229"/>
                  </a:lnTo>
                  <a:lnTo>
                    <a:pt x="36946" y="26658"/>
                  </a:lnTo>
                  <a:lnTo>
                    <a:pt x="2599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426700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endParaRPr sz="2667">
                <a:solidFill>
                  <a:srgbClr val="FFFFFF"/>
                </a:solidFill>
              </a:endParaRPr>
            </a:p>
          </p:txBody>
        </p:sp>
        <p:sp>
          <p:nvSpPr>
            <p:cNvPr id="157" name="Google Shape;157;p17"/>
            <p:cNvSpPr/>
            <p:nvPr/>
          </p:nvSpPr>
          <p:spPr>
            <a:xfrm>
              <a:off x="4757875" y="1539625"/>
              <a:ext cx="2650925" cy="1088500"/>
            </a:xfrm>
            <a:custGeom>
              <a:avLst/>
              <a:gdLst/>
              <a:ahLst/>
              <a:cxnLst/>
              <a:rect l="l" t="t" r="r" b="b"/>
              <a:pathLst>
                <a:path w="106037" h="43540" extrusionOk="0">
                  <a:moveTo>
                    <a:pt x="0" y="0"/>
                  </a:moveTo>
                  <a:lnTo>
                    <a:pt x="49067" y="0"/>
                  </a:lnTo>
                  <a:lnTo>
                    <a:pt x="106037" y="43540"/>
                  </a:ln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oval" w="med" len="med"/>
            </a:ln>
          </p:spPr>
        </p:sp>
      </p:grpSp>
      <p:sp>
        <p:nvSpPr>
          <p:cNvPr id="159" name="Google Shape;159;p17"/>
          <p:cNvSpPr txBox="1"/>
          <p:nvPr/>
        </p:nvSpPr>
        <p:spPr>
          <a:xfrm>
            <a:off x="609600" y="1188392"/>
            <a:ext cx="3634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Comprehensive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skills strategy</a:t>
            </a: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 for </a:t>
            </a:r>
            <a:r>
              <a:rPr lang="en-US" dirty="0">
                <a:latin typeface="Roboto"/>
                <a:ea typeface="Roboto"/>
              </a:rPr>
              <a:t>a fair and inclusive economic transition and transformation</a:t>
            </a:r>
            <a:endParaRPr lang="en-US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0" name="Google Shape;160;p17"/>
          <p:cNvSpPr txBox="1"/>
          <p:nvPr/>
        </p:nvSpPr>
        <p:spPr>
          <a:xfrm>
            <a:off x="635725" y="4520247"/>
            <a:ext cx="3634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dirty="0" smtClean="0">
                <a:latin typeface="Roboto"/>
                <a:ea typeface="Roboto"/>
                <a:cs typeface="Roboto"/>
                <a:sym typeface="Roboto"/>
              </a:rPr>
              <a:t>Align training with labour market needs, </a:t>
            </a:r>
            <a:r>
              <a:rPr lang="en-US" dirty="0" smtClean="0">
                <a:latin typeface="Roboto"/>
                <a:ea typeface="Roboto"/>
                <a:sym typeface="Roboto"/>
              </a:rPr>
              <a:t>with </a:t>
            </a:r>
            <a:r>
              <a:rPr lang="en-US" dirty="0">
                <a:latin typeface="Roboto"/>
                <a:ea typeface="Roboto"/>
                <a:sym typeface="Roboto"/>
              </a:rPr>
              <a:t>an</a:t>
            </a:r>
            <a:r>
              <a:rPr lang="en-US" b="1" dirty="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emphasis on digital 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green </a:t>
            </a:r>
            <a:r>
              <a:rPr lang="en-US" b="1" dirty="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skills</a:t>
            </a:r>
          </a:p>
        </p:txBody>
      </p:sp>
      <p:sp>
        <p:nvSpPr>
          <p:cNvPr id="161" name="Google Shape;161;p17"/>
          <p:cNvSpPr txBox="1"/>
          <p:nvPr/>
        </p:nvSpPr>
        <p:spPr>
          <a:xfrm>
            <a:off x="609600" y="2325136"/>
            <a:ext cx="3634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Effective and efficient</a:t>
            </a:r>
            <a:r>
              <a:rPr lang="en-US" dirty="0" smtClean="0">
                <a:latin typeface="Roboto"/>
                <a:ea typeface="Roboto"/>
                <a:cs typeface="Roboto"/>
                <a:sym typeface="Roboto"/>
              </a:rPr>
              <a:t> workforce development system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2" name="Google Shape;162;p17"/>
          <p:cNvSpPr txBox="1"/>
          <p:nvPr/>
        </p:nvSpPr>
        <p:spPr>
          <a:xfrm>
            <a:off x="596536" y="3318189"/>
            <a:ext cx="3727269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Reform and invest </a:t>
            </a:r>
            <a:r>
              <a:rPr lang="en-US" dirty="0" smtClean="0">
                <a:latin typeface="Roboto"/>
                <a:ea typeface="Roboto"/>
                <a:cs typeface="Roboto"/>
                <a:sym typeface="Roboto"/>
              </a:rPr>
              <a:t>in short-term upskilling &amp; </a:t>
            </a: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reskilling opportunities </a:t>
            </a:r>
          </a:p>
        </p:txBody>
      </p:sp>
      <p:grpSp>
        <p:nvGrpSpPr>
          <p:cNvPr id="163" name="Google Shape;163;p17"/>
          <p:cNvGrpSpPr/>
          <p:nvPr/>
        </p:nvGrpSpPr>
        <p:grpSpPr>
          <a:xfrm>
            <a:off x="4887148" y="2483454"/>
            <a:ext cx="473037" cy="452361"/>
            <a:chOff x="5045500" y="842250"/>
            <a:chExt cx="503875" cy="481850"/>
          </a:xfrm>
        </p:grpSpPr>
        <p:sp>
          <p:nvSpPr>
            <p:cNvPr id="164" name="Google Shape;164;p17"/>
            <p:cNvSpPr/>
            <p:nvPr/>
          </p:nvSpPr>
          <p:spPr>
            <a:xfrm>
              <a:off x="5045500" y="842250"/>
              <a:ext cx="503875" cy="481850"/>
            </a:xfrm>
            <a:custGeom>
              <a:avLst/>
              <a:gdLst/>
              <a:ahLst/>
              <a:cxnLst/>
              <a:rect l="l" t="t" r="r" b="b"/>
              <a:pathLst>
                <a:path w="20155" h="19274" extrusionOk="0">
                  <a:moveTo>
                    <a:pt x="12103" y="1130"/>
                  </a:moveTo>
                  <a:cubicBezTo>
                    <a:pt x="13694" y="1130"/>
                    <a:pt x="15284" y="1735"/>
                    <a:pt x="16496" y="2945"/>
                  </a:cubicBezTo>
                  <a:cubicBezTo>
                    <a:pt x="18917" y="5366"/>
                    <a:pt x="18917" y="9305"/>
                    <a:pt x="16496" y="11729"/>
                  </a:cubicBezTo>
                  <a:cubicBezTo>
                    <a:pt x="15286" y="12940"/>
                    <a:pt x="13695" y="13545"/>
                    <a:pt x="12104" y="13545"/>
                  </a:cubicBezTo>
                  <a:cubicBezTo>
                    <a:pt x="10514" y="13545"/>
                    <a:pt x="8923" y="12940"/>
                    <a:pt x="7712" y="11729"/>
                  </a:cubicBezTo>
                  <a:cubicBezTo>
                    <a:pt x="5288" y="9305"/>
                    <a:pt x="5288" y="5369"/>
                    <a:pt x="7712" y="2945"/>
                  </a:cubicBezTo>
                  <a:cubicBezTo>
                    <a:pt x="8923" y="1735"/>
                    <a:pt x="10513" y="1130"/>
                    <a:pt x="12103" y="1130"/>
                  </a:cubicBezTo>
                  <a:close/>
                  <a:moveTo>
                    <a:pt x="4918" y="13726"/>
                  </a:moveTo>
                  <a:lnTo>
                    <a:pt x="5716" y="14524"/>
                  </a:lnTo>
                  <a:lnTo>
                    <a:pt x="4918" y="15322"/>
                  </a:lnTo>
                  <a:lnTo>
                    <a:pt x="4120" y="14524"/>
                  </a:lnTo>
                  <a:lnTo>
                    <a:pt x="4918" y="13726"/>
                  </a:lnTo>
                  <a:close/>
                  <a:moveTo>
                    <a:pt x="12106" y="1"/>
                  </a:moveTo>
                  <a:cubicBezTo>
                    <a:pt x="10226" y="1"/>
                    <a:pt x="8345" y="717"/>
                    <a:pt x="6914" y="2147"/>
                  </a:cubicBezTo>
                  <a:cubicBezTo>
                    <a:pt x="4725" y="4333"/>
                    <a:pt x="4240" y="7516"/>
                    <a:pt x="5315" y="10133"/>
                  </a:cubicBezTo>
                  <a:lnTo>
                    <a:pt x="4518" y="10931"/>
                  </a:lnTo>
                  <a:cubicBezTo>
                    <a:pt x="4009" y="11434"/>
                    <a:pt x="3876" y="12208"/>
                    <a:pt x="4192" y="12852"/>
                  </a:cubicBezTo>
                  <a:lnTo>
                    <a:pt x="663" y="16382"/>
                  </a:lnTo>
                  <a:cubicBezTo>
                    <a:pt x="1" y="17044"/>
                    <a:pt x="1" y="18116"/>
                    <a:pt x="663" y="18778"/>
                  </a:cubicBezTo>
                  <a:cubicBezTo>
                    <a:pt x="994" y="19108"/>
                    <a:pt x="1428" y="19273"/>
                    <a:pt x="1862" y="19273"/>
                  </a:cubicBezTo>
                  <a:cubicBezTo>
                    <a:pt x="2295" y="19273"/>
                    <a:pt x="2729" y="19108"/>
                    <a:pt x="3060" y="18778"/>
                  </a:cubicBezTo>
                  <a:lnTo>
                    <a:pt x="6586" y="15249"/>
                  </a:lnTo>
                  <a:cubicBezTo>
                    <a:pt x="6820" y="15363"/>
                    <a:pt x="7071" y="15418"/>
                    <a:pt x="7320" y="15418"/>
                  </a:cubicBezTo>
                  <a:cubicBezTo>
                    <a:pt x="7757" y="15418"/>
                    <a:pt x="8188" y="15247"/>
                    <a:pt x="8510" y="14921"/>
                  </a:cubicBezTo>
                  <a:lnTo>
                    <a:pt x="9308" y="14126"/>
                  </a:lnTo>
                  <a:cubicBezTo>
                    <a:pt x="10192" y="14489"/>
                    <a:pt x="11145" y="14675"/>
                    <a:pt x="12104" y="14675"/>
                  </a:cubicBezTo>
                  <a:cubicBezTo>
                    <a:pt x="13962" y="14675"/>
                    <a:pt x="15843" y="13979"/>
                    <a:pt x="17294" y="12527"/>
                  </a:cubicBezTo>
                  <a:cubicBezTo>
                    <a:pt x="20155" y="9666"/>
                    <a:pt x="20155" y="5008"/>
                    <a:pt x="17294" y="2147"/>
                  </a:cubicBezTo>
                  <a:cubicBezTo>
                    <a:pt x="15864" y="716"/>
                    <a:pt x="13985" y="1"/>
                    <a:pt x="121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165" name="Google Shape;165;p17"/>
            <p:cNvSpPr/>
            <p:nvPr/>
          </p:nvSpPr>
          <p:spPr>
            <a:xfrm>
              <a:off x="5221050" y="898625"/>
              <a:ext cx="254100" cy="254100"/>
            </a:xfrm>
            <a:custGeom>
              <a:avLst/>
              <a:gdLst/>
              <a:ahLst/>
              <a:cxnLst/>
              <a:rect l="l" t="t" r="r" b="b"/>
              <a:pathLst>
                <a:path w="10164" h="10164" extrusionOk="0">
                  <a:moveTo>
                    <a:pt x="5081" y="1"/>
                  </a:moveTo>
                  <a:cubicBezTo>
                    <a:pt x="2274" y="1"/>
                    <a:pt x="1" y="2274"/>
                    <a:pt x="1" y="5081"/>
                  </a:cubicBezTo>
                  <a:cubicBezTo>
                    <a:pt x="1" y="7887"/>
                    <a:pt x="2274" y="10164"/>
                    <a:pt x="5081" y="10164"/>
                  </a:cubicBezTo>
                  <a:cubicBezTo>
                    <a:pt x="7887" y="10164"/>
                    <a:pt x="10164" y="7887"/>
                    <a:pt x="10164" y="5081"/>
                  </a:cubicBezTo>
                  <a:cubicBezTo>
                    <a:pt x="10164" y="2274"/>
                    <a:pt x="7887" y="1"/>
                    <a:pt x="50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166" name="Google Shape;166;p17"/>
          <p:cNvGrpSpPr/>
          <p:nvPr/>
        </p:nvGrpSpPr>
        <p:grpSpPr>
          <a:xfrm>
            <a:off x="4916404" y="3619231"/>
            <a:ext cx="407181" cy="451469"/>
            <a:chOff x="3300325" y="249875"/>
            <a:chExt cx="433725" cy="480900"/>
          </a:xfrm>
        </p:grpSpPr>
        <p:sp>
          <p:nvSpPr>
            <p:cNvPr id="167" name="Google Shape;167;p17"/>
            <p:cNvSpPr/>
            <p:nvPr/>
          </p:nvSpPr>
          <p:spPr>
            <a:xfrm>
              <a:off x="3610875" y="334550"/>
              <a:ext cx="56475" cy="28250"/>
            </a:xfrm>
            <a:custGeom>
              <a:avLst/>
              <a:gdLst/>
              <a:ahLst/>
              <a:cxnLst/>
              <a:rect l="l" t="t" r="r" b="b"/>
              <a:pathLst>
                <a:path w="2259" h="1130" extrusionOk="0">
                  <a:moveTo>
                    <a:pt x="566" y="0"/>
                  </a:moveTo>
                  <a:cubicBezTo>
                    <a:pt x="253" y="0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168" name="Google Shape;168;p17"/>
            <p:cNvSpPr/>
            <p:nvPr/>
          </p:nvSpPr>
          <p:spPr>
            <a:xfrm>
              <a:off x="346767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647" y="1"/>
                  </a:moveTo>
                  <a:cubicBezTo>
                    <a:pt x="562" y="1"/>
                    <a:pt x="476" y="20"/>
                    <a:pt x="395" y="60"/>
                  </a:cubicBezTo>
                  <a:cubicBezTo>
                    <a:pt x="115" y="198"/>
                    <a:pt x="1" y="539"/>
                    <a:pt x="142" y="819"/>
                  </a:cubicBezTo>
                  <a:lnTo>
                    <a:pt x="705" y="1948"/>
                  </a:lnTo>
                  <a:cubicBezTo>
                    <a:pt x="806" y="2144"/>
                    <a:pt x="1004" y="2259"/>
                    <a:pt x="1211" y="2259"/>
                  </a:cubicBezTo>
                  <a:cubicBezTo>
                    <a:pt x="1296" y="2259"/>
                    <a:pt x="1383" y="2239"/>
                    <a:pt x="1464" y="2198"/>
                  </a:cubicBezTo>
                  <a:cubicBezTo>
                    <a:pt x="1744" y="2059"/>
                    <a:pt x="1856" y="1722"/>
                    <a:pt x="1717" y="1442"/>
                  </a:cubicBezTo>
                  <a:lnTo>
                    <a:pt x="1151" y="313"/>
                  </a:lnTo>
                  <a:cubicBezTo>
                    <a:pt x="1053" y="114"/>
                    <a:pt x="853" y="1"/>
                    <a:pt x="6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169" name="Google Shape;169;p17"/>
            <p:cNvSpPr/>
            <p:nvPr/>
          </p:nvSpPr>
          <p:spPr>
            <a:xfrm>
              <a:off x="356652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1210" y="1"/>
                  </a:moveTo>
                  <a:cubicBezTo>
                    <a:pt x="1003" y="1"/>
                    <a:pt x="803" y="114"/>
                    <a:pt x="705" y="313"/>
                  </a:cubicBezTo>
                  <a:lnTo>
                    <a:pt x="139" y="1442"/>
                  </a:lnTo>
                  <a:cubicBezTo>
                    <a:pt x="1" y="1719"/>
                    <a:pt x="115" y="2059"/>
                    <a:pt x="392" y="2198"/>
                  </a:cubicBezTo>
                  <a:cubicBezTo>
                    <a:pt x="474" y="2239"/>
                    <a:pt x="561" y="2259"/>
                    <a:pt x="646" y="2259"/>
                  </a:cubicBezTo>
                  <a:cubicBezTo>
                    <a:pt x="852" y="2259"/>
                    <a:pt x="1051" y="2144"/>
                    <a:pt x="1151" y="1948"/>
                  </a:cubicBezTo>
                  <a:lnTo>
                    <a:pt x="1714" y="819"/>
                  </a:lnTo>
                  <a:cubicBezTo>
                    <a:pt x="1856" y="539"/>
                    <a:pt x="1741" y="198"/>
                    <a:pt x="1461" y="60"/>
                  </a:cubicBezTo>
                  <a:cubicBezTo>
                    <a:pt x="1381" y="20"/>
                    <a:pt x="1295" y="1"/>
                    <a:pt x="12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170" name="Google Shape;170;p17"/>
            <p:cNvSpPr/>
            <p:nvPr/>
          </p:nvSpPr>
          <p:spPr>
            <a:xfrm>
              <a:off x="3413250" y="334550"/>
              <a:ext cx="56500" cy="28250"/>
            </a:xfrm>
            <a:custGeom>
              <a:avLst/>
              <a:gdLst/>
              <a:ahLst/>
              <a:cxnLst/>
              <a:rect l="l" t="t" r="r" b="b"/>
              <a:pathLst>
                <a:path w="2260" h="1130" extrusionOk="0">
                  <a:moveTo>
                    <a:pt x="567" y="0"/>
                  </a:moveTo>
                  <a:cubicBezTo>
                    <a:pt x="254" y="0"/>
                    <a:pt x="1" y="253"/>
                    <a:pt x="1" y="567"/>
                  </a:cubicBezTo>
                  <a:cubicBezTo>
                    <a:pt x="1" y="877"/>
                    <a:pt x="254" y="1130"/>
                    <a:pt x="567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3300325" y="476675"/>
              <a:ext cx="84725" cy="254100"/>
            </a:xfrm>
            <a:custGeom>
              <a:avLst/>
              <a:gdLst/>
              <a:ahLst/>
              <a:cxnLst/>
              <a:rect l="l" t="t" r="r" b="b"/>
              <a:pathLst>
                <a:path w="3389" h="10164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lnTo>
                    <a:pt x="1" y="9598"/>
                  </a:lnTo>
                  <a:cubicBezTo>
                    <a:pt x="1" y="9911"/>
                    <a:pt x="254" y="10164"/>
                    <a:pt x="567" y="10164"/>
                  </a:cubicBezTo>
                  <a:lnTo>
                    <a:pt x="2825" y="10164"/>
                  </a:lnTo>
                  <a:cubicBezTo>
                    <a:pt x="3136" y="10164"/>
                    <a:pt x="3389" y="9911"/>
                    <a:pt x="3389" y="9598"/>
                  </a:cubicBezTo>
                  <a:lnTo>
                    <a:pt x="3389" y="564"/>
                  </a:lnTo>
                  <a:cubicBezTo>
                    <a:pt x="3389" y="251"/>
                    <a:pt x="3136" y="1"/>
                    <a:pt x="28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172" name="Google Shape;172;p17"/>
            <p:cNvSpPr/>
            <p:nvPr/>
          </p:nvSpPr>
          <p:spPr>
            <a:xfrm>
              <a:off x="3413250" y="335525"/>
              <a:ext cx="320800" cy="395250"/>
            </a:xfrm>
            <a:custGeom>
              <a:avLst/>
              <a:gdLst/>
              <a:ahLst/>
              <a:cxnLst/>
              <a:rect l="l" t="t" r="r" b="b"/>
              <a:pathLst>
                <a:path w="12832" h="15810" extrusionOk="0">
                  <a:moveTo>
                    <a:pt x="3954" y="1"/>
                  </a:moveTo>
                  <a:cubicBezTo>
                    <a:pt x="3641" y="1"/>
                    <a:pt x="3388" y="254"/>
                    <a:pt x="3388" y="564"/>
                  </a:cubicBezTo>
                  <a:cubicBezTo>
                    <a:pt x="3388" y="1871"/>
                    <a:pt x="2879" y="4225"/>
                    <a:pt x="1922" y="5186"/>
                  </a:cubicBezTo>
                  <a:cubicBezTo>
                    <a:pt x="1274" y="5830"/>
                    <a:pt x="723" y="6065"/>
                    <a:pt x="1" y="6427"/>
                  </a:cubicBezTo>
                  <a:lnTo>
                    <a:pt x="1" y="14897"/>
                  </a:lnTo>
                  <a:cubicBezTo>
                    <a:pt x="1109" y="15268"/>
                    <a:pt x="2515" y="15810"/>
                    <a:pt x="4659" y="15810"/>
                  </a:cubicBezTo>
                  <a:lnTo>
                    <a:pt x="8351" y="15810"/>
                  </a:lnTo>
                  <a:cubicBezTo>
                    <a:pt x="9567" y="15810"/>
                    <a:pt x="10516" y="14680"/>
                    <a:pt x="10046" y="13491"/>
                  </a:cubicBezTo>
                  <a:cubicBezTo>
                    <a:pt x="11019" y="13226"/>
                    <a:pt x="11546" y="12172"/>
                    <a:pt x="11175" y="11233"/>
                  </a:cubicBezTo>
                  <a:cubicBezTo>
                    <a:pt x="12386" y="10901"/>
                    <a:pt x="12832" y="9408"/>
                    <a:pt x="11992" y="8468"/>
                  </a:cubicBezTo>
                  <a:cubicBezTo>
                    <a:pt x="12314" y="8107"/>
                    <a:pt x="12467" y="7625"/>
                    <a:pt x="12410" y="7143"/>
                  </a:cubicBezTo>
                  <a:cubicBezTo>
                    <a:pt x="12311" y="6267"/>
                    <a:pt x="11495" y="5647"/>
                    <a:pt x="10612" y="5647"/>
                  </a:cubicBezTo>
                  <a:lnTo>
                    <a:pt x="6213" y="5647"/>
                  </a:lnTo>
                  <a:cubicBezTo>
                    <a:pt x="6586" y="4975"/>
                    <a:pt x="6785" y="3081"/>
                    <a:pt x="6776" y="2307"/>
                  </a:cubicBezTo>
                  <a:cubicBezTo>
                    <a:pt x="6761" y="1027"/>
                    <a:pt x="5701" y="1"/>
                    <a:pt x="44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grpSp>
        <p:nvGrpSpPr>
          <p:cNvPr id="173" name="Google Shape;173;p17"/>
          <p:cNvGrpSpPr/>
          <p:nvPr/>
        </p:nvGrpSpPr>
        <p:grpSpPr>
          <a:xfrm>
            <a:off x="4919214" y="4759162"/>
            <a:ext cx="397559" cy="452337"/>
            <a:chOff x="1529350" y="258825"/>
            <a:chExt cx="423475" cy="481825"/>
          </a:xfrm>
        </p:grpSpPr>
        <p:sp>
          <p:nvSpPr>
            <p:cNvPr id="174" name="Google Shape;174;p17"/>
            <p:cNvSpPr/>
            <p:nvPr/>
          </p:nvSpPr>
          <p:spPr>
            <a:xfrm>
              <a:off x="1585800" y="258825"/>
              <a:ext cx="310650" cy="430550"/>
            </a:xfrm>
            <a:custGeom>
              <a:avLst/>
              <a:gdLst/>
              <a:ahLst/>
              <a:cxnLst/>
              <a:rect l="l" t="t" r="r" b="b"/>
              <a:pathLst>
                <a:path w="12426" h="17222" extrusionOk="0">
                  <a:moveTo>
                    <a:pt x="6213" y="3388"/>
                  </a:moveTo>
                  <a:cubicBezTo>
                    <a:pt x="7354" y="3388"/>
                    <a:pt x="8384" y="4074"/>
                    <a:pt x="8821" y="5131"/>
                  </a:cubicBezTo>
                  <a:cubicBezTo>
                    <a:pt x="9257" y="6185"/>
                    <a:pt x="9016" y="7399"/>
                    <a:pt x="8206" y="8206"/>
                  </a:cubicBezTo>
                  <a:cubicBezTo>
                    <a:pt x="7666" y="8748"/>
                    <a:pt x="6945" y="9035"/>
                    <a:pt x="6210" y="9035"/>
                  </a:cubicBezTo>
                  <a:cubicBezTo>
                    <a:pt x="5847" y="9035"/>
                    <a:pt x="5481" y="8965"/>
                    <a:pt x="5132" y="8820"/>
                  </a:cubicBezTo>
                  <a:cubicBezTo>
                    <a:pt x="4075" y="8383"/>
                    <a:pt x="3388" y="7354"/>
                    <a:pt x="3388" y="6212"/>
                  </a:cubicBezTo>
                  <a:cubicBezTo>
                    <a:pt x="3391" y="4652"/>
                    <a:pt x="4653" y="3391"/>
                    <a:pt x="6213" y="3388"/>
                  </a:cubicBezTo>
                  <a:close/>
                  <a:moveTo>
                    <a:pt x="6213" y="0"/>
                  </a:moveTo>
                  <a:cubicBezTo>
                    <a:pt x="2825" y="0"/>
                    <a:pt x="1" y="2728"/>
                    <a:pt x="1" y="6212"/>
                  </a:cubicBezTo>
                  <a:cubicBezTo>
                    <a:pt x="1" y="7537"/>
                    <a:pt x="398" y="8718"/>
                    <a:pt x="1163" y="9826"/>
                  </a:cubicBezTo>
                  <a:lnTo>
                    <a:pt x="5737" y="16959"/>
                  </a:lnTo>
                  <a:cubicBezTo>
                    <a:pt x="5847" y="17134"/>
                    <a:pt x="6029" y="17221"/>
                    <a:pt x="6211" y="17221"/>
                  </a:cubicBezTo>
                  <a:cubicBezTo>
                    <a:pt x="6394" y="17221"/>
                    <a:pt x="6576" y="17134"/>
                    <a:pt x="6686" y="16959"/>
                  </a:cubicBezTo>
                  <a:lnTo>
                    <a:pt x="11278" y="9802"/>
                  </a:lnTo>
                  <a:cubicBezTo>
                    <a:pt x="12025" y="8751"/>
                    <a:pt x="12425" y="7498"/>
                    <a:pt x="12422" y="6212"/>
                  </a:cubicBezTo>
                  <a:cubicBezTo>
                    <a:pt x="12422" y="2786"/>
                    <a:pt x="9637" y="0"/>
                    <a:pt x="62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  <p:sp>
          <p:nvSpPr>
            <p:cNvPr id="175" name="Google Shape;175;p17"/>
            <p:cNvSpPr/>
            <p:nvPr/>
          </p:nvSpPr>
          <p:spPr>
            <a:xfrm>
              <a:off x="1529350" y="583200"/>
              <a:ext cx="423475" cy="157450"/>
            </a:xfrm>
            <a:custGeom>
              <a:avLst/>
              <a:gdLst/>
              <a:ahLst/>
              <a:cxnLst/>
              <a:rect l="l" t="t" r="r" b="b"/>
              <a:pathLst>
                <a:path w="16939" h="6298" extrusionOk="0">
                  <a:moveTo>
                    <a:pt x="4050" y="1"/>
                  </a:moveTo>
                  <a:cubicBezTo>
                    <a:pt x="1545" y="582"/>
                    <a:pt x="0" y="1642"/>
                    <a:pt x="0" y="2909"/>
                  </a:cubicBezTo>
                  <a:cubicBezTo>
                    <a:pt x="0" y="5111"/>
                    <a:pt x="4364" y="6297"/>
                    <a:pt x="8471" y="6297"/>
                  </a:cubicBezTo>
                  <a:cubicBezTo>
                    <a:pt x="12575" y="6297"/>
                    <a:pt x="16938" y="5111"/>
                    <a:pt x="16938" y="2909"/>
                  </a:cubicBezTo>
                  <a:cubicBezTo>
                    <a:pt x="16938" y="1642"/>
                    <a:pt x="15391" y="579"/>
                    <a:pt x="12882" y="1"/>
                  </a:cubicBezTo>
                  <a:lnTo>
                    <a:pt x="10040" y="4445"/>
                  </a:lnTo>
                  <a:cubicBezTo>
                    <a:pt x="9673" y="5018"/>
                    <a:pt x="9071" y="5305"/>
                    <a:pt x="8469" y="5305"/>
                  </a:cubicBezTo>
                  <a:cubicBezTo>
                    <a:pt x="7867" y="5305"/>
                    <a:pt x="7265" y="5018"/>
                    <a:pt x="6899" y="4445"/>
                  </a:cubicBezTo>
                  <a:lnTo>
                    <a:pt x="40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435D74"/>
                </a:solidFill>
              </a:endParaRPr>
            </a:p>
          </p:txBody>
        </p:sp>
      </p:grpSp>
      <p:pic>
        <p:nvPicPr>
          <p:cNvPr id="3" name="Γραφικό 2" descr="Γράφημα ράβδων με ανοδική τάση με συμπαγές γέμισμα">
            <a:extLst>
              <a:ext uri="{FF2B5EF4-FFF2-40B4-BE49-F238E27FC236}">
                <a16:creationId xmlns:a16="http://schemas.microsoft.com/office/drawing/2014/main" xmlns="" id="{1567083D-AEBD-4975-A3B9-C59CBB5900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831576" y="1274949"/>
            <a:ext cx="588886" cy="588886"/>
          </a:xfrm>
          <a:prstGeom prst="rect">
            <a:avLst/>
          </a:prstGeom>
        </p:spPr>
      </p:pic>
      <p:grpSp>
        <p:nvGrpSpPr>
          <p:cNvPr id="48" name="Google Shape;152;p17">
            <a:extLst>
              <a:ext uri="{FF2B5EF4-FFF2-40B4-BE49-F238E27FC236}">
                <a16:creationId xmlns:a16="http://schemas.microsoft.com/office/drawing/2014/main" xmlns="" id="{869CC854-E541-42CE-A607-E54200F005EC}"/>
              </a:ext>
            </a:extLst>
          </p:cNvPr>
          <p:cNvGrpSpPr/>
          <p:nvPr/>
        </p:nvGrpSpPr>
        <p:grpSpPr>
          <a:xfrm>
            <a:off x="4645649" y="3381712"/>
            <a:ext cx="5279774" cy="3378257"/>
            <a:chOff x="3400306" y="2088072"/>
            <a:chExt cx="3959830" cy="2533693"/>
          </a:xfrm>
        </p:grpSpPr>
        <p:sp>
          <p:nvSpPr>
            <p:cNvPr id="49" name="Google Shape;153;p17">
              <a:extLst>
                <a:ext uri="{FF2B5EF4-FFF2-40B4-BE49-F238E27FC236}">
                  <a16:creationId xmlns:a16="http://schemas.microsoft.com/office/drawing/2014/main" xmlns="" id="{06838E25-3C01-4112-A77A-089FA2F73862}"/>
                </a:ext>
              </a:extLst>
            </p:cNvPr>
            <p:cNvSpPr/>
            <p:nvPr/>
          </p:nvSpPr>
          <p:spPr>
            <a:xfrm>
              <a:off x="3400306" y="3881111"/>
              <a:ext cx="1026452" cy="740654"/>
            </a:xfrm>
            <a:custGeom>
              <a:avLst/>
              <a:gdLst/>
              <a:ahLst/>
              <a:cxnLst/>
              <a:rect l="l" t="t" r="r" b="b"/>
              <a:pathLst>
                <a:path w="36946" h="26659" extrusionOk="0">
                  <a:moveTo>
                    <a:pt x="1" y="1"/>
                  </a:moveTo>
                  <a:lnTo>
                    <a:pt x="1" y="18229"/>
                  </a:lnTo>
                  <a:lnTo>
                    <a:pt x="25932" y="18229"/>
                  </a:lnTo>
                  <a:lnTo>
                    <a:pt x="36946" y="26659"/>
                  </a:lnTo>
                  <a:lnTo>
                    <a:pt x="25992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121900" tIns="121900" rIns="121900" bIns="426700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endParaRPr sz="2667" dirty="0">
                <a:solidFill>
                  <a:srgbClr val="FFFFFF"/>
                </a:solidFill>
              </a:endParaRPr>
            </a:p>
          </p:txBody>
        </p:sp>
        <p:sp>
          <p:nvSpPr>
            <p:cNvPr id="50" name="Google Shape;154;p17">
              <a:extLst>
                <a:ext uri="{FF2B5EF4-FFF2-40B4-BE49-F238E27FC236}">
                  <a16:creationId xmlns:a16="http://schemas.microsoft.com/office/drawing/2014/main" xmlns="" id="{2E1A2651-C3D1-455D-81F0-9D5E06F8B5FA}"/>
                </a:ext>
              </a:extLst>
            </p:cNvPr>
            <p:cNvSpPr/>
            <p:nvPr/>
          </p:nvSpPr>
          <p:spPr>
            <a:xfrm>
              <a:off x="4757875" y="2088072"/>
              <a:ext cx="2602261" cy="2006178"/>
            </a:xfrm>
            <a:custGeom>
              <a:avLst/>
              <a:gdLst/>
              <a:ahLst/>
              <a:cxnLst/>
              <a:rect l="l" t="t" r="r" b="b"/>
              <a:pathLst>
                <a:path w="101918" h="48446" extrusionOk="0">
                  <a:moveTo>
                    <a:pt x="0" y="48446"/>
                  </a:moveTo>
                  <a:lnTo>
                    <a:pt x="48446" y="48446"/>
                  </a:lnTo>
                  <a:lnTo>
                    <a:pt x="101918" y="0"/>
                  </a:lnTo>
                </a:path>
              </a:pathLst>
            </a:custGeom>
            <a:noFill/>
            <a:ln w="19050" cap="flat" cmpd="sng">
              <a:solidFill>
                <a:srgbClr val="7030A0"/>
              </a:solidFill>
              <a:prstDash val="solid"/>
              <a:round/>
              <a:headEnd type="none" w="med" len="med"/>
              <a:tailEnd type="oval" w="med" len="med"/>
            </a:ln>
          </p:spPr>
          <p:txBody>
            <a:bodyPr/>
            <a:lstStyle/>
            <a:p>
              <a:endParaRPr lang="el-GR" dirty="0"/>
            </a:p>
          </p:txBody>
        </p:sp>
      </p:grpSp>
      <p:sp>
        <p:nvSpPr>
          <p:cNvPr id="51" name="Google Shape;160;p17">
            <a:extLst>
              <a:ext uri="{FF2B5EF4-FFF2-40B4-BE49-F238E27FC236}">
                <a16:creationId xmlns:a16="http://schemas.microsoft.com/office/drawing/2014/main" xmlns="" id="{3AD6BFF0-291D-44BC-AC5E-68096B82C1F5}"/>
              </a:ext>
            </a:extLst>
          </p:cNvPr>
          <p:cNvSpPr txBox="1"/>
          <p:nvPr/>
        </p:nvSpPr>
        <p:spPr>
          <a:xfrm>
            <a:off x="614901" y="5735368"/>
            <a:ext cx="3634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dirty="0" smtClean="0">
                <a:latin typeface="Roboto"/>
                <a:ea typeface="Roboto"/>
                <a:sym typeface="Roboto"/>
              </a:rPr>
              <a:t>Targeted training to </a:t>
            </a:r>
            <a:r>
              <a:rPr lang="en-US" b="1" dirty="0" smtClean="0">
                <a:solidFill>
                  <a:srgbClr val="7030A0"/>
                </a:solidFill>
                <a:latin typeface="Roboto"/>
                <a:ea typeface="Roboto"/>
                <a:sym typeface="Roboto"/>
              </a:rPr>
              <a:t>reduce</a:t>
            </a:r>
            <a:r>
              <a:rPr lang="en-US" b="1" dirty="0" smtClean="0">
                <a:solidFill>
                  <a:srgbClr val="7030A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Roboto"/>
                <a:ea typeface="Roboto"/>
                <a:cs typeface="Roboto"/>
                <a:sym typeface="Roboto"/>
              </a:rPr>
              <a:t>skills mismatch and support job growth</a:t>
            </a:r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xmlns="" id="{35C715B3-4D6E-4875-B720-20274E091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452" y="-7990"/>
            <a:ext cx="10515600" cy="114445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New Strategy for Lifelong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Skilling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Γραφικό 6" descr="Κύκλος με βέλος με συμπαγές γέμισμα">
            <a:extLst>
              <a:ext uri="{FF2B5EF4-FFF2-40B4-BE49-F238E27FC236}">
                <a16:creationId xmlns:a16="http://schemas.microsoft.com/office/drawing/2014/main" xmlns="" id="{0C3D4283-BDFE-40EC-B26E-925A464318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800824" y="5746701"/>
            <a:ext cx="730977" cy="730977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93ED7249-2B6D-431E-9BC3-AC00324E2E75}"/>
              </a:ext>
            </a:extLst>
          </p:cNvPr>
          <p:cNvSpPr txBox="1"/>
          <p:nvPr/>
        </p:nvSpPr>
        <p:spPr>
          <a:xfrm>
            <a:off x="8401226" y="5569120"/>
            <a:ext cx="378211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Greece</a:t>
            </a:r>
            <a:r>
              <a:rPr lang="el-GR" sz="6000" b="1" dirty="0"/>
              <a:t> </a:t>
            </a:r>
            <a:r>
              <a:rPr lang="el-GR" sz="4800" b="1" dirty="0">
                <a:solidFill>
                  <a:srgbClr val="024EA2"/>
                </a:solidFill>
                <a:latin typeface="+mn-lt"/>
              </a:rPr>
              <a:t>2</a:t>
            </a:r>
            <a:r>
              <a:rPr lang="el-GR" sz="4800" b="1" dirty="0">
                <a:solidFill>
                  <a:srgbClr val="FFC000"/>
                </a:solidFill>
                <a:latin typeface="+mn-lt"/>
              </a:rPr>
              <a:t>.</a:t>
            </a:r>
            <a:r>
              <a:rPr lang="el-GR" sz="4800" b="1" dirty="0">
                <a:solidFill>
                  <a:srgbClr val="00B050"/>
                </a:solidFill>
                <a:latin typeface="+mn-lt"/>
              </a:rPr>
              <a:t>0</a:t>
            </a:r>
            <a:r>
              <a:rPr lang="el-GR" sz="4800" b="1" dirty="0">
                <a:latin typeface="+mn-lt"/>
              </a:rPr>
              <a:t>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>
                <a:solidFill>
                  <a:srgbClr val="024EA2"/>
                </a:solidFill>
              </a:rPr>
              <a:t> </a:t>
            </a:r>
            <a:r>
              <a:rPr lang="en-US" sz="1800" dirty="0">
                <a:solidFill>
                  <a:srgbClr val="203864"/>
                </a:solidFill>
              </a:rPr>
              <a:t>National Recovery and Resilience Plan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3" name="Google Shape;693;p29"/>
          <p:cNvGrpSpPr/>
          <p:nvPr/>
        </p:nvGrpSpPr>
        <p:grpSpPr>
          <a:xfrm>
            <a:off x="1175930" y="5527120"/>
            <a:ext cx="11562156" cy="783161"/>
            <a:chOff x="881947" y="4145339"/>
            <a:chExt cx="8671617" cy="587371"/>
          </a:xfrm>
        </p:grpSpPr>
        <p:sp>
          <p:nvSpPr>
            <p:cNvPr id="694" name="Google Shape;694;p29"/>
            <p:cNvSpPr/>
            <p:nvPr/>
          </p:nvSpPr>
          <p:spPr>
            <a:xfrm>
              <a:off x="881947" y="4145339"/>
              <a:ext cx="8671617" cy="293549"/>
            </a:xfrm>
            <a:custGeom>
              <a:avLst/>
              <a:gdLst/>
              <a:ahLst/>
              <a:cxnLst/>
              <a:rect l="l" t="t" r="r" b="b"/>
              <a:pathLst>
                <a:path w="295204" h="12312" extrusionOk="0">
                  <a:moveTo>
                    <a:pt x="0" y="1"/>
                  </a:moveTo>
                  <a:lnTo>
                    <a:pt x="0" y="12312"/>
                  </a:lnTo>
                  <a:lnTo>
                    <a:pt x="295204" y="12312"/>
                  </a:lnTo>
                  <a:lnTo>
                    <a:pt x="295204" y="11443"/>
                  </a:lnTo>
                  <a:lnTo>
                    <a:pt x="2822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5" name="Google Shape;695;p29"/>
            <p:cNvSpPr/>
            <p:nvPr/>
          </p:nvSpPr>
          <p:spPr>
            <a:xfrm>
              <a:off x="881947" y="4145339"/>
              <a:ext cx="8671617" cy="293549"/>
            </a:xfrm>
            <a:custGeom>
              <a:avLst/>
              <a:gdLst/>
              <a:ahLst/>
              <a:cxnLst/>
              <a:rect l="l" t="t" r="r" b="b"/>
              <a:pathLst>
                <a:path w="295204" h="12312" extrusionOk="0">
                  <a:moveTo>
                    <a:pt x="0" y="1"/>
                  </a:moveTo>
                  <a:lnTo>
                    <a:pt x="0" y="12312"/>
                  </a:lnTo>
                  <a:lnTo>
                    <a:pt x="295204" y="12312"/>
                  </a:lnTo>
                  <a:lnTo>
                    <a:pt x="295204" y="11443"/>
                  </a:lnTo>
                  <a:lnTo>
                    <a:pt x="282273" y="1"/>
                  </a:lnTo>
                  <a:close/>
                </a:path>
              </a:pathLst>
            </a:custGeom>
            <a:solidFill>
              <a:srgbClr val="FFFFFF">
                <a:alpha val="212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6" name="Google Shape;696;p29"/>
            <p:cNvSpPr/>
            <p:nvPr/>
          </p:nvSpPr>
          <p:spPr>
            <a:xfrm>
              <a:off x="1261759" y="4418155"/>
              <a:ext cx="8291799" cy="314554"/>
            </a:xfrm>
            <a:custGeom>
              <a:avLst/>
              <a:gdLst/>
              <a:ahLst/>
              <a:cxnLst/>
              <a:rect l="l" t="t" r="r" b="b"/>
              <a:pathLst>
                <a:path w="282274" h="13193" extrusionOk="0">
                  <a:moveTo>
                    <a:pt x="0" y="1"/>
                  </a:moveTo>
                  <a:lnTo>
                    <a:pt x="0" y="13193"/>
                  </a:lnTo>
                  <a:lnTo>
                    <a:pt x="282274" y="13193"/>
                  </a:lnTo>
                  <a:lnTo>
                    <a:pt x="2822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7" name="Google Shape;697;p29"/>
            <p:cNvSpPr/>
            <p:nvPr/>
          </p:nvSpPr>
          <p:spPr>
            <a:xfrm>
              <a:off x="881947" y="4145339"/>
              <a:ext cx="379848" cy="587360"/>
            </a:xfrm>
            <a:custGeom>
              <a:avLst/>
              <a:gdLst/>
              <a:ahLst/>
              <a:cxnLst/>
              <a:rect l="l" t="t" r="r" b="b"/>
              <a:pathLst>
                <a:path w="12931" h="24635" extrusionOk="0">
                  <a:moveTo>
                    <a:pt x="0" y="1"/>
                  </a:moveTo>
                  <a:lnTo>
                    <a:pt x="0" y="13193"/>
                  </a:lnTo>
                  <a:lnTo>
                    <a:pt x="12930" y="24635"/>
                  </a:lnTo>
                  <a:lnTo>
                    <a:pt x="12930" y="1144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8" name="Google Shape;698;p29"/>
            <p:cNvSpPr/>
            <p:nvPr/>
          </p:nvSpPr>
          <p:spPr>
            <a:xfrm>
              <a:off x="881947" y="4145339"/>
              <a:ext cx="379848" cy="587360"/>
            </a:xfrm>
            <a:custGeom>
              <a:avLst/>
              <a:gdLst/>
              <a:ahLst/>
              <a:cxnLst/>
              <a:rect l="l" t="t" r="r" b="b"/>
              <a:pathLst>
                <a:path w="12931" h="24635" extrusionOk="0">
                  <a:moveTo>
                    <a:pt x="0" y="1"/>
                  </a:moveTo>
                  <a:lnTo>
                    <a:pt x="0" y="13193"/>
                  </a:lnTo>
                  <a:lnTo>
                    <a:pt x="12930" y="24635"/>
                  </a:lnTo>
                  <a:lnTo>
                    <a:pt x="12930" y="1144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>
                <a:alpha val="31279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699" name="Google Shape;699;p29"/>
          <p:cNvGrpSpPr/>
          <p:nvPr/>
        </p:nvGrpSpPr>
        <p:grpSpPr>
          <a:xfrm>
            <a:off x="3489778" y="5107730"/>
            <a:ext cx="9248268" cy="783161"/>
            <a:chOff x="2617333" y="3830797"/>
            <a:chExt cx="6936201" cy="587371"/>
          </a:xfrm>
        </p:grpSpPr>
        <p:sp>
          <p:nvSpPr>
            <p:cNvPr id="700" name="Google Shape;700;p29"/>
            <p:cNvSpPr/>
            <p:nvPr/>
          </p:nvSpPr>
          <p:spPr>
            <a:xfrm>
              <a:off x="2617333" y="3830797"/>
              <a:ext cx="6936201" cy="293835"/>
            </a:xfrm>
            <a:custGeom>
              <a:avLst/>
              <a:gdLst/>
              <a:ahLst/>
              <a:cxnLst/>
              <a:rect l="l" t="t" r="r" b="b"/>
              <a:pathLst>
                <a:path w="236126" h="12324" extrusionOk="0">
                  <a:moveTo>
                    <a:pt x="1" y="1"/>
                  </a:moveTo>
                  <a:lnTo>
                    <a:pt x="1" y="12324"/>
                  </a:lnTo>
                  <a:lnTo>
                    <a:pt x="236126" y="12324"/>
                  </a:lnTo>
                  <a:lnTo>
                    <a:pt x="236126" y="11442"/>
                  </a:lnTo>
                  <a:lnTo>
                    <a:pt x="22319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01" name="Google Shape;701;p29"/>
            <p:cNvSpPr/>
            <p:nvPr/>
          </p:nvSpPr>
          <p:spPr>
            <a:xfrm>
              <a:off x="2617333" y="3830797"/>
              <a:ext cx="6936201" cy="293835"/>
            </a:xfrm>
            <a:custGeom>
              <a:avLst/>
              <a:gdLst/>
              <a:ahLst/>
              <a:cxnLst/>
              <a:rect l="l" t="t" r="r" b="b"/>
              <a:pathLst>
                <a:path w="236126" h="12324" extrusionOk="0">
                  <a:moveTo>
                    <a:pt x="1" y="1"/>
                  </a:moveTo>
                  <a:lnTo>
                    <a:pt x="1" y="12324"/>
                  </a:lnTo>
                  <a:lnTo>
                    <a:pt x="236126" y="12324"/>
                  </a:lnTo>
                  <a:lnTo>
                    <a:pt x="236126" y="11442"/>
                  </a:lnTo>
                  <a:lnTo>
                    <a:pt x="223195" y="1"/>
                  </a:lnTo>
                  <a:close/>
                </a:path>
              </a:pathLst>
            </a:custGeom>
            <a:solidFill>
              <a:srgbClr val="FFFFFF">
                <a:alpha val="212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02" name="Google Shape;702;p29"/>
            <p:cNvSpPr/>
            <p:nvPr/>
          </p:nvSpPr>
          <p:spPr>
            <a:xfrm>
              <a:off x="2617333" y="3830797"/>
              <a:ext cx="379878" cy="587360"/>
            </a:xfrm>
            <a:custGeom>
              <a:avLst/>
              <a:gdLst/>
              <a:ahLst/>
              <a:cxnLst/>
              <a:rect l="l" t="t" r="r" b="b"/>
              <a:pathLst>
                <a:path w="12932" h="24635" extrusionOk="0">
                  <a:moveTo>
                    <a:pt x="1" y="1"/>
                  </a:moveTo>
                  <a:lnTo>
                    <a:pt x="1" y="13193"/>
                  </a:lnTo>
                  <a:lnTo>
                    <a:pt x="12931" y="24635"/>
                  </a:lnTo>
                  <a:lnTo>
                    <a:pt x="12931" y="1144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03" name="Google Shape;703;p29"/>
            <p:cNvSpPr/>
            <p:nvPr/>
          </p:nvSpPr>
          <p:spPr>
            <a:xfrm>
              <a:off x="2997174" y="4103613"/>
              <a:ext cx="6556353" cy="314554"/>
            </a:xfrm>
            <a:custGeom>
              <a:avLst/>
              <a:gdLst/>
              <a:ahLst/>
              <a:cxnLst/>
              <a:rect l="l" t="t" r="r" b="b"/>
              <a:pathLst>
                <a:path w="223195" h="13193" extrusionOk="0">
                  <a:moveTo>
                    <a:pt x="0" y="0"/>
                  </a:moveTo>
                  <a:lnTo>
                    <a:pt x="0" y="13193"/>
                  </a:lnTo>
                  <a:lnTo>
                    <a:pt x="223195" y="13193"/>
                  </a:lnTo>
                  <a:lnTo>
                    <a:pt x="2231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04" name="Google Shape;704;p29"/>
            <p:cNvSpPr/>
            <p:nvPr/>
          </p:nvSpPr>
          <p:spPr>
            <a:xfrm>
              <a:off x="2617333" y="3830797"/>
              <a:ext cx="379878" cy="587360"/>
            </a:xfrm>
            <a:custGeom>
              <a:avLst/>
              <a:gdLst/>
              <a:ahLst/>
              <a:cxnLst/>
              <a:rect l="l" t="t" r="r" b="b"/>
              <a:pathLst>
                <a:path w="12932" h="24635" extrusionOk="0">
                  <a:moveTo>
                    <a:pt x="1" y="1"/>
                  </a:moveTo>
                  <a:lnTo>
                    <a:pt x="1" y="13193"/>
                  </a:lnTo>
                  <a:lnTo>
                    <a:pt x="12931" y="24635"/>
                  </a:lnTo>
                  <a:lnTo>
                    <a:pt x="12931" y="1144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>
                <a:alpha val="31279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05" name="Google Shape;705;p29"/>
          <p:cNvGrpSpPr/>
          <p:nvPr/>
        </p:nvGrpSpPr>
        <p:grpSpPr>
          <a:xfrm>
            <a:off x="5803664" y="4688339"/>
            <a:ext cx="6934341" cy="783163"/>
            <a:chOff x="4352748" y="3516254"/>
            <a:chExt cx="5200756" cy="587372"/>
          </a:xfrm>
        </p:grpSpPr>
        <p:sp>
          <p:nvSpPr>
            <p:cNvPr id="706" name="Google Shape;706;p29"/>
            <p:cNvSpPr/>
            <p:nvPr/>
          </p:nvSpPr>
          <p:spPr>
            <a:xfrm>
              <a:off x="4352748" y="3516254"/>
              <a:ext cx="5200756" cy="293835"/>
            </a:xfrm>
            <a:custGeom>
              <a:avLst/>
              <a:gdLst/>
              <a:ahLst/>
              <a:cxnLst/>
              <a:rect l="l" t="t" r="r" b="b"/>
              <a:pathLst>
                <a:path w="177047" h="12324" extrusionOk="0">
                  <a:moveTo>
                    <a:pt x="1" y="0"/>
                  </a:moveTo>
                  <a:lnTo>
                    <a:pt x="1" y="12323"/>
                  </a:lnTo>
                  <a:lnTo>
                    <a:pt x="177047" y="12323"/>
                  </a:lnTo>
                  <a:lnTo>
                    <a:pt x="177047" y="11442"/>
                  </a:lnTo>
                  <a:lnTo>
                    <a:pt x="16411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07" name="Google Shape;707;p29"/>
            <p:cNvSpPr/>
            <p:nvPr/>
          </p:nvSpPr>
          <p:spPr>
            <a:xfrm>
              <a:off x="4352748" y="3516267"/>
              <a:ext cx="5200756" cy="293835"/>
            </a:xfrm>
            <a:custGeom>
              <a:avLst/>
              <a:gdLst/>
              <a:ahLst/>
              <a:cxnLst/>
              <a:rect l="l" t="t" r="r" b="b"/>
              <a:pathLst>
                <a:path w="177047" h="12324" extrusionOk="0">
                  <a:moveTo>
                    <a:pt x="1" y="0"/>
                  </a:moveTo>
                  <a:lnTo>
                    <a:pt x="1" y="12323"/>
                  </a:lnTo>
                  <a:lnTo>
                    <a:pt x="177047" y="12323"/>
                  </a:lnTo>
                  <a:lnTo>
                    <a:pt x="177047" y="11442"/>
                  </a:lnTo>
                  <a:lnTo>
                    <a:pt x="164116" y="0"/>
                  </a:lnTo>
                  <a:close/>
                </a:path>
              </a:pathLst>
            </a:custGeom>
            <a:solidFill>
              <a:srgbClr val="FFFFFF">
                <a:alpha val="212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08" name="Google Shape;708;p29"/>
            <p:cNvSpPr/>
            <p:nvPr/>
          </p:nvSpPr>
          <p:spPr>
            <a:xfrm>
              <a:off x="4352748" y="3516254"/>
              <a:ext cx="379848" cy="587360"/>
            </a:xfrm>
            <a:custGeom>
              <a:avLst/>
              <a:gdLst/>
              <a:ahLst/>
              <a:cxnLst/>
              <a:rect l="l" t="t" r="r" b="b"/>
              <a:pathLst>
                <a:path w="12931" h="24635" extrusionOk="0">
                  <a:moveTo>
                    <a:pt x="1" y="0"/>
                  </a:moveTo>
                  <a:lnTo>
                    <a:pt x="1" y="13193"/>
                  </a:lnTo>
                  <a:lnTo>
                    <a:pt x="12931" y="24634"/>
                  </a:lnTo>
                  <a:lnTo>
                    <a:pt x="12931" y="1144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09" name="Google Shape;709;p29"/>
            <p:cNvSpPr/>
            <p:nvPr/>
          </p:nvSpPr>
          <p:spPr>
            <a:xfrm>
              <a:off x="4732560" y="3789071"/>
              <a:ext cx="4820937" cy="314554"/>
            </a:xfrm>
            <a:custGeom>
              <a:avLst/>
              <a:gdLst/>
              <a:ahLst/>
              <a:cxnLst/>
              <a:rect l="l" t="t" r="r" b="b"/>
              <a:pathLst>
                <a:path w="164117" h="13193" extrusionOk="0">
                  <a:moveTo>
                    <a:pt x="1" y="0"/>
                  </a:moveTo>
                  <a:lnTo>
                    <a:pt x="1" y="13192"/>
                  </a:lnTo>
                  <a:lnTo>
                    <a:pt x="164117" y="13192"/>
                  </a:lnTo>
                  <a:lnTo>
                    <a:pt x="16411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10" name="Google Shape;710;p29"/>
            <p:cNvSpPr/>
            <p:nvPr/>
          </p:nvSpPr>
          <p:spPr>
            <a:xfrm>
              <a:off x="4352748" y="3516267"/>
              <a:ext cx="379848" cy="587360"/>
            </a:xfrm>
            <a:custGeom>
              <a:avLst/>
              <a:gdLst/>
              <a:ahLst/>
              <a:cxnLst/>
              <a:rect l="l" t="t" r="r" b="b"/>
              <a:pathLst>
                <a:path w="12931" h="24635" extrusionOk="0">
                  <a:moveTo>
                    <a:pt x="1" y="0"/>
                  </a:moveTo>
                  <a:lnTo>
                    <a:pt x="1" y="13193"/>
                  </a:lnTo>
                  <a:lnTo>
                    <a:pt x="12931" y="24634"/>
                  </a:lnTo>
                  <a:lnTo>
                    <a:pt x="12931" y="1144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>
                <a:alpha val="31279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11" name="Google Shape;711;p29"/>
          <p:cNvSpPr txBox="1">
            <a:spLocks noGrp="1"/>
          </p:cNvSpPr>
          <p:nvPr>
            <p:ph type="title"/>
          </p:nvPr>
        </p:nvSpPr>
        <p:spPr>
          <a:xfrm>
            <a:off x="609600" y="390878"/>
            <a:ext cx="10972800" cy="6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Active Labour Market Policies Reform</a:t>
            </a:r>
            <a:endParaRPr dirty="0"/>
          </a:p>
        </p:txBody>
      </p:sp>
      <p:sp>
        <p:nvSpPr>
          <p:cNvPr id="712" name="Google Shape;712;p29"/>
          <p:cNvSpPr/>
          <p:nvPr/>
        </p:nvSpPr>
        <p:spPr>
          <a:xfrm>
            <a:off x="3005765" y="5681179"/>
            <a:ext cx="39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22625" cap="flat" cmpd="sng">
            <a:solidFill>
              <a:srgbClr val="A7A9AC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713" name="Google Shape;713;p29"/>
          <p:cNvGrpSpPr/>
          <p:nvPr/>
        </p:nvGrpSpPr>
        <p:grpSpPr>
          <a:xfrm>
            <a:off x="8139014" y="4268949"/>
            <a:ext cx="4598951" cy="783163"/>
            <a:chOff x="6104260" y="3201712"/>
            <a:chExt cx="3449213" cy="587372"/>
          </a:xfrm>
        </p:grpSpPr>
        <p:sp>
          <p:nvSpPr>
            <p:cNvPr id="714" name="Google Shape;714;p29"/>
            <p:cNvSpPr/>
            <p:nvPr/>
          </p:nvSpPr>
          <p:spPr>
            <a:xfrm>
              <a:off x="6104260" y="3201712"/>
              <a:ext cx="3449213" cy="293835"/>
            </a:xfrm>
            <a:custGeom>
              <a:avLst/>
              <a:gdLst/>
              <a:ahLst/>
              <a:cxnLst/>
              <a:rect l="l" t="t" r="r" b="b"/>
              <a:pathLst>
                <a:path w="117420" h="12324" extrusionOk="0">
                  <a:moveTo>
                    <a:pt x="0" y="0"/>
                  </a:moveTo>
                  <a:lnTo>
                    <a:pt x="0" y="12323"/>
                  </a:lnTo>
                  <a:lnTo>
                    <a:pt x="117420" y="12323"/>
                  </a:lnTo>
                  <a:lnTo>
                    <a:pt x="117420" y="11454"/>
                  </a:lnTo>
                  <a:lnTo>
                    <a:pt x="10448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15" name="Google Shape;715;p29"/>
            <p:cNvSpPr/>
            <p:nvPr/>
          </p:nvSpPr>
          <p:spPr>
            <a:xfrm>
              <a:off x="6104260" y="3201724"/>
              <a:ext cx="3449213" cy="293835"/>
            </a:xfrm>
            <a:custGeom>
              <a:avLst/>
              <a:gdLst/>
              <a:ahLst/>
              <a:cxnLst/>
              <a:rect l="l" t="t" r="r" b="b"/>
              <a:pathLst>
                <a:path w="117420" h="12324" extrusionOk="0">
                  <a:moveTo>
                    <a:pt x="0" y="0"/>
                  </a:moveTo>
                  <a:lnTo>
                    <a:pt x="0" y="12323"/>
                  </a:lnTo>
                  <a:lnTo>
                    <a:pt x="117420" y="12323"/>
                  </a:lnTo>
                  <a:lnTo>
                    <a:pt x="117420" y="11454"/>
                  </a:lnTo>
                  <a:lnTo>
                    <a:pt x="104489" y="0"/>
                  </a:lnTo>
                  <a:close/>
                </a:path>
              </a:pathLst>
            </a:custGeom>
            <a:solidFill>
              <a:srgbClr val="FFFFFF">
                <a:alpha val="212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16" name="Google Shape;716;p29"/>
            <p:cNvSpPr/>
            <p:nvPr/>
          </p:nvSpPr>
          <p:spPr>
            <a:xfrm>
              <a:off x="6104260" y="3201712"/>
              <a:ext cx="379496" cy="587360"/>
            </a:xfrm>
            <a:custGeom>
              <a:avLst/>
              <a:gdLst/>
              <a:ahLst/>
              <a:cxnLst/>
              <a:rect l="l" t="t" r="r" b="b"/>
              <a:pathLst>
                <a:path w="12919" h="24635" extrusionOk="0">
                  <a:moveTo>
                    <a:pt x="0" y="0"/>
                  </a:moveTo>
                  <a:lnTo>
                    <a:pt x="0" y="13192"/>
                  </a:lnTo>
                  <a:lnTo>
                    <a:pt x="12918" y="24634"/>
                  </a:lnTo>
                  <a:lnTo>
                    <a:pt x="12918" y="114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17" name="Google Shape;717;p29"/>
            <p:cNvSpPr/>
            <p:nvPr/>
          </p:nvSpPr>
          <p:spPr>
            <a:xfrm>
              <a:off x="6483720" y="3474814"/>
              <a:ext cx="3069746" cy="314268"/>
            </a:xfrm>
            <a:custGeom>
              <a:avLst/>
              <a:gdLst/>
              <a:ahLst/>
              <a:cxnLst/>
              <a:rect l="l" t="t" r="r" b="b"/>
              <a:pathLst>
                <a:path w="104502" h="13181" extrusionOk="0">
                  <a:moveTo>
                    <a:pt x="0" y="0"/>
                  </a:moveTo>
                  <a:lnTo>
                    <a:pt x="0" y="13180"/>
                  </a:lnTo>
                  <a:lnTo>
                    <a:pt x="104502" y="13180"/>
                  </a:lnTo>
                  <a:lnTo>
                    <a:pt x="10450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18" name="Google Shape;718;p29"/>
            <p:cNvSpPr/>
            <p:nvPr/>
          </p:nvSpPr>
          <p:spPr>
            <a:xfrm>
              <a:off x="6104260" y="3201724"/>
              <a:ext cx="379496" cy="587360"/>
            </a:xfrm>
            <a:custGeom>
              <a:avLst/>
              <a:gdLst/>
              <a:ahLst/>
              <a:cxnLst/>
              <a:rect l="l" t="t" r="r" b="b"/>
              <a:pathLst>
                <a:path w="12919" h="24635" extrusionOk="0">
                  <a:moveTo>
                    <a:pt x="0" y="0"/>
                  </a:moveTo>
                  <a:lnTo>
                    <a:pt x="0" y="13192"/>
                  </a:lnTo>
                  <a:lnTo>
                    <a:pt x="12918" y="24634"/>
                  </a:lnTo>
                  <a:lnTo>
                    <a:pt x="12918" y="114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31279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19" name="Google Shape;719;p29"/>
          <p:cNvGrpSpPr/>
          <p:nvPr/>
        </p:nvGrpSpPr>
        <p:grpSpPr>
          <a:xfrm>
            <a:off x="8970894" y="1390839"/>
            <a:ext cx="2733426" cy="1813998"/>
            <a:chOff x="6760799" y="910326"/>
            <a:chExt cx="1688751" cy="1360499"/>
          </a:xfrm>
        </p:grpSpPr>
        <p:sp>
          <p:nvSpPr>
            <p:cNvPr id="720" name="Google Shape;720;p29"/>
            <p:cNvSpPr txBox="1"/>
            <p:nvPr/>
          </p:nvSpPr>
          <p:spPr>
            <a:xfrm>
              <a:off x="6760799" y="910326"/>
              <a:ext cx="1660800" cy="3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000" b="1" dirty="0">
                  <a:solidFill>
                    <a:schemeClr val="accent6"/>
                  </a:solidFill>
                  <a:latin typeface="Fira Sans Extra Condensed Medium"/>
                  <a:sym typeface="Fira Sans Extra Condensed Medium"/>
                </a:rPr>
                <a:t>Targeted services</a:t>
              </a:r>
              <a:endParaRPr sz="2000" b="1" dirty="0">
                <a:solidFill>
                  <a:schemeClr val="accent6"/>
                </a:solidFill>
                <a:latin typeface="Fira Sans Extra Condensed Medium"/>
                <a:sym typeface="Fira Sans Extra Condensed Medium"/>
              </a:endParaRPr>
            </a:p>
          </p:txBody>
        </p:sp>
        <p:sp>
          <p:nvSpPr>
            <p:cNvPr id="721" name="Google Shape;721;p29"/>
            <p:cNvSpPr txBox="1"/>
            <p:nvPr/>
          </p:nvSpPr>
          <p:spPr>
            <a:xfrm>
              <a:off x="6788750" y="1385754"/>
              <a:ext cx="1660800" cy="8850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accent6"/>
                  </a:solidFill>
                  <a:latin typeface="Roboto"/>
                  <a:ea typeface="Roboto"/>
                </a:rPr>
                <a:t>Support companies and workers to facilitate the </a:t>
              </a:r>
              <a:r>
                <a:rPr lang="en-US" sz="1400" b="1" dirty="0" smtClean="0">
                  <a:solidFill>
                    <a:schemeClr val="accent6"/>
                  </a:solidFill>
                  <a:latin typeface="Roboto"/>
                  <a:ea typeface="Roboto"/>
                </a:rPr>
                <a:t>transition to employment </a:t>
              </a:r>
              <a:r>
                <a:rPr lang="en-US" sz="2400" dirty="0"/>
                <a:t/>
              </a:r>
              <a:br>
                <a:rPr lang="en-US" sz="2400" dirty="0"/>
              </a:br>
              <a:r>
                <a:rPr lang="en-US" sz="2400" dirty="0"/>
                <a:t/>
              </a:r>
              <a:br>
                <a:rPr lang="en-US" sz="2400" dirty="0"/>
              </a:br>
              <a:endParaRPr sz="16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25" name="Google Shape;725;p29"/>
          <p:cNvGrpSpPr/>
          <p:nvPr/>
        </p:nvGrpSpPr>
        <p:grpSpPr>
          <a:xfrm>
            <a:off x="5961443" y="1272286"/>
            <a:ext cx="2997675" cy="1550704"/>
            <a:chOff x="4760325" y="1107797"/>
            <a:chExt cx="1674260" cy="1163028"/>
          </a:xfrm>
        </p:grpSpPr>
        <p:sp>
          <p:nvSpPr>
            <p:cNvPr id="726" name="Google Shape;726;p29"/>
            <p:cNvSpPr txBox="1"/>
            <p:nvPr/>
          </p:nvSpPr>
          <p:spPr>
            <a:xfrm>
              <a:off x="4773785" y="1107797"/>
              <a:ext cx="1660800" cy="4925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000" b="1" dirty="0">
                  <a:solidFill>
                    <a:schemeClr val="accent5"/>
                  </a:solidFill>
                  <a:latin typeface="Fira Sans Extra Condensed Medium"/>
                  <a:sym typeface="Fira Sans Extra Condensed Medium"/>
                </a:rPr>
                <a:t>Personalized services</a:t>
              </a:r>
              <a:endParaRPr sz="2000" b="1" dirty="0">
                <a:solidFill>
                  <a:schemeClr val="accent5"/>
                </a:solidFill>
                <a:latin typeface="Fira Sans Extra Condensed Medium"/>
                <a:sym typeface="Fira Sans Extra Condensed Medium"/>
              </a:endParaRPr>
            </a:p>
          </p:txBody>
        </p:sp>
        <p:sp>
          <p:nvSpPr>
            <p:cNvPr id="727" name="Google Shape;727;p29"/>
            <p:cNvSpPr txBox="1"/>
            <p:nvPr/>
          </p:nvSpPr>
          <p:spPr>
            <a:xfrm>
              <a:off x="4760325" y="1485994"/>
              <a:ext cx="1665300" cy="784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1400" b="1" dirty="0" smtClean="0">
                  <a:solidFill>
                    <a:srgbClr val="5B9BD5"/>
                  </a:solidFill>
                  <a:latin typeface="Roboto"/>
                  <a:ea typeface="Roboto"/>
                </a:rPr>
                <a:t>Enhanced capacity, </a:t>
              </a:r>
              <a:r>
                <a:rPr lang="en-US" sz="1400" b="1" dirty="0">
                  <a:solidFill>
                    <a:srgbClr val="5B9BD5"/>
                  </a:solidFill>
                  <a:latin typeface="Roboto"/>
                  <a:ea typeface="Roboto"/>
                </a:rPr>
                <a:t>including personalised </a:t>
              </a:r>
              <a:r>
                <a:rPr lang="en-US" sz="1400" b="1" dirty="0" smtClean="0">
                  <a:solidFill>
                    <a:srgbClr val="5B9BD5"/>
                  </a:solidFill>
                  <a:latin typeface="Roboto"/>
                  <a:ea typeface="Roboto"/>
                </a:rPr>
                <a:t>support </a:t>
              </a:r>
            </a:p>
            <a:p>
              <a:pPr algn="ctr"/>
              <a:r>
                <a:rPr lang="en-US" sz="1400" b="1" dirty="0" smtClean="0">
                  <a:solidFill>
                    <a:srgbClr val="5B9BD5"/>
                  </a:solidFill>
                  <a:latin typeface="Roboto"/>
                  <a:ea typeface="Roboto"/>
                </a:rPr>
                <a:t>and counseling</a:t>
              </a:r>
              <a:endParaRPr sz="1400" b="1" dirty="0">
                <a:solidFill>
                  <a:srgbClr val="5B9BD5"/>
                </a:solidFill>
                <a:latin typeface="Roboto"/>
                <a:ea typeface="Roboto"/>
                <a:sym typeface="Roboto"/>
              </a:endParaRPr>
            </a:p>
          </p:txBody>
        </p:sp>
      </p:grpSp>
      <p:grpSp>
        <p:nvGrpSpPr>
          <p:cNvPr id="728" name="Google Shape;728;p29"/>
          <p:cNvGrpSpPr/>
          <p:nvPr/>
        </p:nvGrpSpPr>
        <p:grpSpPr>
          <a:xfrm>
            <a:off x="3254886" y="1349600"/>
            <a:ext cx="2989691" cy="1594935"/>
            <a:chOff x="2727400" y="1302325"/>
            <a:chExt cx="1669800" cy="968500"/>
          </a:xfrm>
        </p:grpSpPr>
        <p:sp>
          <p:nvSpPr>
            <p:cNvPr id="729" name="Google Shape;729;p29"/>
            <p:cNvSpPr txBox="1"/>
            <p:nvPr/>
          </p:nvSpPr>
          <p:spPr>
            <a:xfrm>
              <a:off x="2729650" y="1302325"/>
              <a:ext cx="1665300" cy="3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000" b="1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Inclusive policies</a:t>
              </a:r>
              <a:endParaRPr sz="2000" b="1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30" name="Google Shape;730;p29"/>
            <p:cNvSpPr txBox="1"/>
            <p:nvPr/>
          </p:nvSpPr>
          <p:spPr>
            <a:xfrm>
              <a:off x="2727400" y="1418803"/>
              <a:ext cx="1669800" cy="8520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1400" b="1" dirty="0" smtClean="0">
                  <a:solidFill>
                    <a:schemeClr val="accent2"/>
                  </a:solidFill>
                  <a:latin typeface="Roboto"/>
                  <a:ea typeface="Roboto"/>
                  <a:cs typeface="Roboto"/>
                  <a:sym typeface="Roboto"/>
                </a:rPr>
                <a:t>Open-framework, inclusive short-term </a:t>
              </a:r>
              <a:r>
                <a:rPr lang="en-US" sz="1400" b="1" dirty="0">
                  <a:solidFill>
                    <a:schemeClr val="accent2"/>
                  </a:solidFill>
                  <a:latin typeface="Roboto"/>
                  <a:ea typeface="Roboto"/>
                  <a:cs typeface="Roboto"/>
                  <a:sym typeface="Roboto"/>
                </a:rPr>
                <a:t>employment </a:t>
              </a:r>
              <a:r>
                <a:rPr lang="en-US" sz="1400" b="1" dirty="0" smtClean="0">
                  <a:solidFill>
                    <a:schemeClr val="accent2"/>
                  </a:solidFill>
                  <a:latin typeface="Roboto"/>
                  <a:ea typeface="Roboto"/>
                  <a:cs typeface="Roboto"/>
                  <a:sym typeface="Roboto"/>
                </a:rPr>
                <a:t>programmes</a:t>
              </a:r>
              <a:endParaRPr lang="en-US" sz="14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31" name="Google Shape;731;p29"/>
          <p:cNvGrpSpPr/>
          <p:nvPr/>
        </p:nvGrpSpPr>
        <p:grpSpPr>
          <a:xfrm>
            <a:off x="1559567" y="3007667"/>
            <a:ext cx="959200" cy="2744200"/>
            <a:chOff x="1169675" y="2255750"/>
            <a:chExt cx="719400" cy="2058150"/>
          </a:xfrm>
        </p:grpSpPr>
        <p:sp>
          <p:nvSpPr>
            <p:cNvPr id="732" name="Google Shape;732;p29"/>
            <p:cNvSpPr/>
            <p:nvPr/>
          </p:nvSpPr>
          <p:spPr>
            <a:xfrm>
              <a:off x="1169675" y="2255750"/>
              <a:ext cx="719400" cy="719400"/>
            </a:xfrm>
            <a:prstGeom prst="ellipse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33" name="Google Shape;733;p29"/>
            <p:cNvSpPr/>
            <p:nvPr/>
          </p:nvSpPr>
          <p:spPr>
            <a:xfrm>
              <a:off x="1226075" y="2312150"/>
              <a:ext cx="606600" cy="606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34" name="Google Shape;734;p29"/>
            <p:cNvSpPr/>
            <p:nvPr/>
          </p:nvSpPr>
          <p:spPr>
            <a:xfrm>
              <a:off x="1362425" y="4271600"/>
              <a:ext cx="333900" cy="42300"/>
            </a:xfrm>
            <a:prstGeom prst="ellipse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cxnSp>
          <p:nvCxnSpPr>
            <p:cNvPr id="735" name="Google Shape;735;p29"/>
            <p:cNvCxnSpPr/>
            <p:nvPr/>
          </p:nvCxnSpPr>
          <p:spPr>
            <a:xfrm>
              <a:off x="1529375" y="2975150"/>
              <a:ext cx="0" cy="13269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736" name="Google Shape;736;p29"/>
            <p:cNvGrpSpPr/>
            <p:nvPr/>
          </p:nvGrpSpPr>
          <p:grpSpPr>
            <a:xfrm>
              <a:off x="1380291" y="2445824"/>
              <a:ext cx="298169" cy="339253"/>
              <a:chOff x="1529350" y="258825"/>
              <a:chExt cx="423475" cy="481825"/>
            </a:xfrm>
          </p:grpSpPr>
          <p:sp>
            <p:nvSpPr>
              <p:cNvPr id="737" name="Google Shape;737;p29"/>
              <p:cNvSpPr/>
              <p:nvPr/>
            </p:nvSpPr>
            <p:spPr>
              <a:xfrm>
                <a:off x="1585800" y="258825"/>
                <a:ext cx="310650" cy="430550"/>
              </a:xfrm>
              <a:custGeom>
                <a:avLst/>
                <a:gdLst/>
                <a:ahLst/>
                <a:cxnLst/>
                <a:rect l="l" t="t" r="r" b="b"/>
                <a:pathLst>
                  <a:path w="12426" h="17222" extrusionOk="0">
                    <a:moveTo>
                      <a:pt x="6213" y="3388"/>
                    </a:moveTo>
                    <a:cubicBezTo>
                      <a:pt x="7354" y="3388"/>
                      <a:pt x="8384" y="4074"/>
                      <a:pt x="8821" y="5131"/>
                    </a:cubicBezTo>
                    <a:cubicBezTo>
                      <a:pt x="9257" y="6185"/>
                      <a:pt x="9016" y="7399"/>
                      <a:pt x="8206" y="8206"/>
                    </a:cubicBezTo>
                    <a:cubicBezTo>
                      <a:pt x="7666" y="8748"/>
                      <a:pt x="6945" y="9035"/>
                      <a:pt x="6210" y="9035"/>
                    </a:cubicBezTo>
                    <a:cubicBezTo>
                      <a:pt x="5847" y="9035"/>
                      <a:pt x="5481" y="8965"/>
                      <a:pt x="5132" y="8820"/>
                    </a:cubicBezTo>
                    <a:cubicBezTo>
                      <a:pt x="4075" y="8383"/>
                      <a:pt x="3388" y="7354"/>
                      <a:pt x="3388" y="6212"/>
                    </a:cubicBezTo>
                    <a:cubicBezTo>
                      <a:pt x="3391" y="4652"/>
                      <a:pt x="4653" y="3391"/>
                      <a:pt x="6213" y="3388"/>
                    </a:cubicBezTo>
                    <a:close/>
                    <a:moveTo>
                      <a:pt x="6213" y="0"/>
                    </a:moveTo>
                    <a:cubicBezTo>
                      <a:pt x="2825" y="0"/>
                      <a:pt x="1" y="2728"/>
                      <a:pt x="1" y="6212"/>
                    </a:cubicBezTo>
                    <a:cubicBezTo>
                      <a:pt x="1" y="7537"/>
                      <a:pt x="398" y="8718"/>
                      <a:pt x="1163" y="9826"/>
                    </a:cubicBezTo>
                    <a:lnTo>
                      <a:pt x="5737" y="16959"/>
                    </a:lnTo>
                    <a:cubicBezTo>
                      <a:pt x="5847" y="17134"/>
                      <a:pt x="6029" y="17221"/>
                      <a:pt x="6211" y="17221"/>
                    </a:cubicBezTo>
                    <a:cubicBezTo>
                      <a:pt x="6394" y="17221"/>
                      <a:pt x="6576" y="17134"/>
                      <a:pt x="6686" y="16959"/>
                    </a:cubicBezTo>
                    <a:lnTo>
                      <a:pt x="11278" y="9802"/>
                    </a:lnTo>
                    <a:cubicBezTo>
                      <a:pt x="12025" y="8751"/>
                      <a:pt x="12425" y="7498"/>
                      <a:pt x="12422" y="6212"/>
                    </a:cubicBezTo>
                    <a:cubicBezTo>
                      <a:pt x="12422" y="2786"/>
                      <a:pt x="9637" y="0"/>
                      <a:pt x="621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38" name="Google Shape;738;p29"/>
              <p:cNvSpPr/>
              <p:nvPr/>
            </p:nvSpPr>
            <p:spPr>
              <a:xfrm>
                <a:off x="1529350" y="583200"/>
                <a:ext cx="423475" cy="157450"/>
              </a:xfrm>
              <a:custGeom>
                <a:avLst/>
                <a:gdLst/>
                <a:ahLst/>
                <a:cxnLst/>
                <a:rect l="l" t="t" r="r" b="b"/>
                <a:pathLst>
                  <a:path w="16939" h="6298" extrusionOk="0">
                    <a:moveTo>
                      <a:pt x="4050" y="1"/>
                    </a:moveTo>
                    <a:cubicBezTo>
                      <a:pt x="1545" y="582"/>
                      <a:pt x="0" y="1642"/>
                      <a:pt x="0" y="2909"/>
                    </a:cubicBezTo>
                    <a:cubicBezTo>
                      <a:pt x="0" y="5111"/>
                      <a:pt x="4364" y="6297"/>
                      <a:pt x="8471" y="6297"/>
                    </a:cubicBezTo>
                    <a:cubicBezTo>
                      <a:pt x="12575" y="6297"/>
                      <a:pt x="16938" y="5111"/>
                      <a:pt x="16938" y="2909"/>
                    </a:cubicBezTo>
                    <a:cubicBezTo>
                      <a:pt x="16938" y="1642"/>
                      <a:pt x="15391" y="579"/>
                      <a:pt x="12882" y="1"/>
                    </a:cubicBezTo>
                    <a:lnTo>
                      <a:pt x="10040" y="4445"/>
                    </a:lnTo>
                    <a:cubicBezTo>
                      <a:pt x="9673" y="5018"/>
                      <a:pt x="9071" y="5305"/>
                      <a:pt x="8469" y="5305"/>
                    </a:cubicBezTo>
                    <a:cubicBezTo>
                      <a:pt x="7867" y="5305"/>
                      <a:pt x="7265" y="5018"/>
                      <a:pt x="6899" y="4445"/>
                    </a:cubicBezTo>
                    <a:lnTo>
                      <a:pt x="405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739" name="Google Shape;739;p29"/>
          <p:cNvGrpSpPr/>
          <p:nvPr/>
        </p:nvGrpSpPr>
        <p:grpSpPr>
          <a:xfrm>
            <a:off x="4270133" y="3007668"/>
            <a:ext cx="959200" cy="2309233"/>
            <a:chOff x="3202600" y="2255750"/>
            <a:chExt cx="719400" cy="1731925"/>
          </a:xfrm>
        </p:grpSpPr>
        <p:sp>
          <p:nvSpPr>
            <p:cNvPr id="740" name="Google Shape;740;p29"/>
            <p:cNvSpPr/>
            <p:nvPr/>
          </p:nvSpPr>
          <p:spPr>
            <a:xfrm>
              <a:off x="3202600" y="2255750"/>
              <a:ext cx="719400" cy="7194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41" name="Google Shape;741;p29"/>
            <p:cNvSpPr/>
            <p:nvPr/>
          </p:nvSpPr>
          <p:spPr>
            <a:xfrm>
              <a:off x="3259000" y="2312150"/>
              <a:ext cx="606600" cy="606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42" name="Google Shape;742;p29"/>
            <p:cNvSpPr/>
            <p:nvPr/>
          </p:nvSpPr>
          <p:spPr>
            <a:xfrm>
              <a:off x="3395350" y="3945375"/>
              <a:ext cx="333900" cy="42300"/>
            </a:xfrm>
            <a:prstGeom prst="ellipse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cxnSp>
          <p:nvCxnSpPr>
            <p:cNvPr id="743" name="Google Shape;743;p29"/>
            <p:cNvCxnSpPr/>
            <p:nvPr/>
          </p:nvCxnSpPr>
          <p:spPr>
            <a:xfrm>
              <a:off x="3562300" y="2975150"/>
              <a:ext cx="0" cy="9978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744" name="Google Shape;744;p29"/>
            <p:cNvGrpSpPr/>
            <p:nvPr/>
          </p:nvGrpSpPr>
          <p:grpSpPr>
            <a:xfrm>
              <a:off x="3384911" y="2445815"/>
              <a:ext cx="354778" cy="339271"/>
              <a:chOff x="5045500" y="842250"/>
              <a:chExt cx="503875" cy="481850"/>
            </a:xfrm>
          </p:grpSpPr>
          <p:sp>
            <p:nvSpPr>
              <p:cNvPr id="745" name="Google Shape;745;p29"/>
              <p:cNvSpPr/>
              <p:nvPr/>
            </p:nvSpPr>
            <p:spPr>
              <a:xfrm>
                <a:off x="5045500" y="842250"/>
                <a:ext cx="503875" cy="481850"/>
              </a:xfrm>
              <a:custGeom>
                <a:avLst/>
                <a:gdLst/>
                <a:ahLst/>
                <a:cxnLst/>
                <a:rect l="l" t="t" r="r" b="b"/>
                <a:pathLst>
                  <a:path w="20155" h="19274" extrusionOk="0">
                    <a:moveTo>
                      <a:pt x="12103" y="1130"/>
                    </a:moveTo>
                    <a:cubicBezTo>
                      <a:pt x="13694" y="1130"/>
                      <a:pt x="15284" y="1735"/>
                      <a:pt x="16496" y="2945"/>
                    </a:cubicBezTo>
                    <a:cubicBezTo>
                      <a:pt x="18917" y="5366"/>
                      <a:pt x="18917" y="9305"/>
                      <a:pt x="16496" y="11729"/>
                    </a:cubicBezTo>
                    <a:cubicBezTo>
                      <a:pt x="15286" y="12940"/>
                      <a:pt x="13695" y="13545"/>
                      <a:pt x="12104" y="13545"/>
                    </a:cubicBezTo>
                    <a:cubicBezTo>
                      <a:pt x="10514" y="13545"/>
                      <a:pt x="8923" y="12940"/>
                      <a:pt x="7712" y="11729"/>
                    </a:cubicBezTo>
                    <a:cubicBezTo>
                      <a:pt x="5288" y="9305"/>
                      <a:pt x="5288" y="5369"/>
                      <a:pt x="7712" y="2945"/>
                    </a:cubicBezTo>
                    <a:cubicBezTo>
                      <a:pt x="8923" y="1735"/>
                      <a:pt x="10513" y="1130"/>
                      <a:pt x="12103" y="1130"/>
                    </a:cubicBezTo>
                    <a:close/>
                    <a:moveTo>
                      <a:pt x="4918" y="13726"/>
                    </a:moveTo>
                    <a:lnTo>
                      <a:pt x="5716" y="14524"/>
                    </a:lnTo>
                    <a:lnTo>
                      <a:pt x="4918" y="15322"/>
                    </a:lnTo>
                    <a:lnTo>
                      <a:pt x="4120" y="14524"/>
                    </a:lnTo>
                    <a:lnTo>
                      <a:pt x="4918" y="13726"/>
                    </a:lnTo>
                    <a:close/>
                    <a:moveTo>
                      <a:pt x="12106" y="1"/>
                    </a:moveTo>
                    <a:cubicBezTo>
                      <a:pt x="10226" y="1"/>
                      <a:pt x="8345" y="717"/>
                      <a:pt x="6914" y="2147"/>
                    </a:cubicBezTo>
                    <a:cubicBezTo>
                      <a:pt x="4725" y="4333"/>
                      <a:pt x="4240" y="7516"/>
                      <a:pt x="5315" y="10133"/>
                    </a:cubicBezTo>
                    <a:lnTo>
                      <a:pt x="4518" y="10931"/>
                    </a:lnTo>
                    <a:cubicBezTo>
                      <a:pt x="4009" y="11434"/>
                      <a:pt x="3876" y="12208"/>
                      <a:pt x="4192" y="12852"/>
                    </a:cubicBezTo>
                    <a:lnTo>
                      <a:pt x="663" y="16382"/>
                    </a:lnTo>
                    <a:cubicBezTo>
                      <a:pt x="1" y="17044"/>
                      <a:pt x="1" y="18116"/>
                      <a:pt x="663" y="18778"/>
                    </a:cubicBezTo>
                    <a:cubicBezTo>
                      <a:pt x="994" y="19108"/>
                      <a:pt x="1428" y="19273"/>
                      <a:pt x="1862" y="19273"/>
                    </a:cubicBezTo>
                    <a:cubicBezTo>
                      <a:pt x="2295" y="19273"/>
                      <a:pt x="2729" y="19108"/>
                      <a:pt x="3060" y="18778"/>
                    </a:cubicBezTo>
                    <a:lnTo>
                      <a:pt x="6586" y="15249"/>
                    </a:lnTo>
                    <a:cubicBezTo>
                      <a:pt x="6820" y="15363"/>
                      <a:pt x="7071" y="15418"/>
                      <a:pt x="7320" y="15418"/>
                    </a:cubicBezTo>
                    <a:cubicBezTo>
                      <a:pt x="7757" y="15418"/>
                      <a:pt x="8188" y="15247"/>
                      <a:pt x="8510" y="14921"/>
                    </a:cubicBezTo>
                    <a:lnTo>
                      <a:pt x="9308" y="14126"/>
                    </a:lnTo>
                    <a:cubicBezTo>
                      <a:pt x="10192" y="14489"/>
                      <a:pt x="11145" y="14675"/>
                      <a:pt x="12104" y="14675"/>
                    </a:cubicBezTo>
                    <a:cubicBezTo>
                      <a:pt x="13962" y="14675"/>
                      <a:pt x="15843" y="13979"/>
                      <a:pt x="17294" y="12527"/>
                    </a:cubicBezTo>
                    <a:cubicBezTo>
                      <a:pt x="20155" y="9666"/>
                      <a:pt x="20155" y="5008"/>
                      <a:pt x="17294" y="2147"/>
                    </a:cubicBezTo>
                    <a:cubicBezTo>
                      <a:pt x="15864" y="716"/>
                      <a:pt x="13985" y="1"/>
                      <a:pt x="1210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46" name="Google Shape;746;p29"/>
              <p:cNvSpPr/>
              <p:nvPr/>
            </p:nvSpPr>
            <p:spPr>
              <a:xfrm>
                <a:off x="5221050" y="898625"/>
                <a:ext cx="254100" cy="254100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10164" extrusionOk="0">
                    <a:moveTo>
                      <a:pt x="5081" y="1"/>
                    </a:moveTo>
                    <a:cubicBezTo>
                      <a:pt x="2274" y="1"/>
                      <a:pt x="1" y="2274"/>
                      <a:pt x="1" y="5081"/>
                    </a:cubicBezTo>
                    <a:cubicBezTo>
                      <a:pt x="1" y="7887"/>
                      <a:pt x="2274" y="10164"/>
                      <a:pt x="5081" y="10164"/>
                    </a:cubicBezTo>
                    <a:cubicBezTo>
                      <a:pt x="7887" y="10164"/>
                      <a:pt x="10164" y="7887"/>
                      <a:pt x="10164" y="5081"/>
                    </a:cubicBezTo>
                    <a:cubicBezTo>
                      <a:pt x="10164" y="2274"/>
                      <a:pt x="7887" y="1"/>
                      <a:pt x="508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747" name="Google Shape;747;p29"/>
          <p:cNvGrpSpPr/>
          <p:nvPr/>
        </p:nvGrpSpPr>
        <p:grpSpPr>
          <a:xfrm>
            <a:off x="9691267" y="3007667"/>
            <a:ext cx="959200" cy="1506700"/>
            <a:chOff x="7268450" y="2255750"/>
            <a:chExt cx="719400" cy="1130025"/>
          </a:xfrm>
        </p:grpSpPr>
        <p:sp>
          <p:nvSpPr>
            <p:cNvPr id="748" name="Google Shape;748;p29"/>
            <p:cNvSpPr/>
            <p:nvPr/>
          </p:nvSpPr>
          <p:spPr>
            <a:xfrm>
              <a:off x="7268450" y="2255750"/>
              <a:ext cx="719400" cy="7194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49" name="Google Shape;749;p29"/>
            <p:cNvSpPr/>
            <p:nvPr/>
          </p:nvSpPr>
          <p:spPr>
            <a:xfrm>
              <a:off x="7324850" y="2312150"/>
              <a:ext cx="606600" cy="606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0" name="Google Shape;750;p29"/>
            <p:cNvSpPr/>
            <p:nvPr/>
          </p:nvSpPr>
          <p:spPr>
            <a:xfrm>
              <a:off x="7461200" y="3343475"/>
              <a:ext cx="333900" cy="42300"/>
            </a:xfrm>
            <a:prstGeom prst="ellipse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cxnSp>
          <p:nvCxnSpPr>
            <p:cNvPr id="751" name="Google Shape;751;p29"/>
            <p:cNvCxnSpPr/>
            <p:nvPr/>
          </p:nvCxnSpPr>
          <p:spPr>
            <a:xfrm>
              <a:off x="7628150" y="2975150"/>
              <a:ext cx="0" cy="39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752" name="Google Shape;752;p29"/>
            <p:cNvGrpSpPr/>
            <p:nvPr/>
          </p:nvGrpSpPr>
          <p:grpSpPr>
            <a:xfrm>
              <a:off x="7458553" y="2445815"/>
              <a:ext cx="339200" cy="339271"/>
              <a:chOff x="5049725" y="2027900"/>
              <a:chExt cx="481750" cy="481850"/>
            </a:xfrm>
          </p:grpSpPr>
          <p:sp>
            <p:nvSpPr>
              <p:cNvPr id="753" name="Google Shape;753;p29"/>
              <p:cNvSpPr/>
              <p:nvPr/>
            </p:nvSpPr>
            <p:spPr>
              <a:xfrm>
                <a:off x="5191775" y="2394925"/>
                <a:ext cx="197625" cy="114825"/>
              </a:xfrm>
              <a:custGeom>
                <a:avLst/>
                <a:gdLst/>
                <a:ahLst/>
                <a:cxnLst/>
                <a:rect l="l" t="t" r="r" b="b"/>
                <a:pathLst>
                  <a:path w="7905" h="4593" extrusionOk="0">
                    <a:moveTo>
                      <a:pt x="0" y="0"/>
                    </a:moveTo>
                    <a:lnTo>
                      <a:pt x="0" y="566"/>
                    </a:lnTo>
                    <a:cubicBezTo>
                      <a:pt x="3" y="1298"/>
                      <a:pt x="479" y="1949"/>
                      <a:pt x="1178" y="2171"/>
                    </a:cubicBezTo>
                    <a:cubicBezTo>
                      <a:pt x="1407" y="3502"/>
                      <a:pt x="2560" y="4593"/>
                      <a:pt x="3954" y="4593"/>
                    </a:cubicBezTo>
                    <a:cubicBezTo>
                      <a:pt x="5345" y="4593"/>
                      <a:pt x="6499" y="3502"/>
                      <a:pt x="6728" y="2171"/>
                    </a:cubicBezTo>
                    <a:cubicBezTo>
                      <a:pt x="7426" y="1949"/>
                      <a:pt x="7902" y="1298"/>
                      <a:pt x="7905" y="566"/>
                    </a:cubicBezTo>
                    <a:lnTo>
                      <a:pt x="7905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54" name="Google Shape;754;p29"/>
              <p:cNvSpPr/>
              <p:nvPr/>
            </p:nvSpPr>
            <p:spPr>
              <a:xfrm>
                <a:off x="5113625" y="2027900"/>
                <a:ext cx="347300" cy="338825"/>
              </a:xfrm>
              <a:custGeom>
                <a:avLst/>
                <a:gdLst/>
                <a:ahLst/>
                <a:cxnLst/>
                <a:rect l="l" t="t" r="r" b="b"/>
                <a:pathLst>
                  <a:path w="13892" h="13553" extrusionOk="0">
                    <a:moveTo>
                      <a:pt x="7080" y="2260"/>
                    </a:moveTo>
                    <a:cubicBezTo>
                      <a:pt x="9574" y="2263"/>
                      <a:pt x="11594" y="4284"/>
                      <a:pt x="11597" y="6777"/>
                    </a:cubicBezTo>
                    <a:cubicBezTo>
                      <a:pt x="11597" y="7090"/>
                      <a:pt x="11344" y="7340"/>
                      <a:pt x="11031" y="7340"/>
                    </a:cubicBezTo>
                    <a:cubicBezTo>
                      <a:pt x="10718" y="7340"/>
                      <a:pt x="10468" y="7090"/>
                      <a:pt x="10468" y="6777"/>
                    </a:cubicBezTo>
                    <a:cubicBezTo>
                      <a:pt x="10465" y="4907"/>
                      <a:pt x="8950" y="3392"/>
                      <a:pt x="7080" y="3389"/>
                    </a:cubicBezTo>
                    <a:cubicBezTo>
                      <a:pt x="6767" y="3389"/>
                      <a:pt x="6514" y="3136"/>
                      <a:pt x="6514" y="2826"/>
                    </a:cubicBezTo>
                    <a:cubicBezTo>
                      <a:pt x="6514" y="2513"/>
                      <a:pt x="6767" y="2260"/>
                      <a:pt x="7080" y="2260"/>
                    </a:cubicBezTo>
                    <a:close/>
                    <a:moveTo>
                      <a:pt x="7070" y="1"/>
                    </a:moveTo>
                    <a:cubicBezTo>
                      <a:pt x="6595" y="1"/>
                      <a:pt x="6111" y="50"/>
                      <a:pt x="5623" y="152"/>
                    </a:cubicBezTo>
                    <a:cubicBezTo>
                      <a:pt x="3075" y="685"/>
                      <a:pt x="1001" y="2754"/>
                      <a:pt x="459" y="5301"/>
                    </a:cubicBezTo>
                    <a:cubicBezTo>
                      <a:pt x="1" y="7469"/>
                      <a:pt x="567" y="9644"/>
                      <a:pt x="2015" y="11270"/>
                    </a:cubicBezTo>
                    <a:cubicBezTo>
                      <a:pt x="2584" y="11908"/>
                      <a:pt x="2952" y="12703"/>
                      <a:pt x="3072" y="13552"/>
                    </a:cubicBezTo>
                    <a:lnTo>
                      <a:pt x="11088" y="13552"/>
                    </a:lnTo>
                    <a:cubicBezTo>
                      <a:pt x="11221" y="12691"/>
                      <a:pt x="11597" y="11887"/>
                      <a:pt x="12175" y="11233"/>
                    </a:cubicBezTo>
                    <a:cubicBezTo>
                      <a:pt x="13259" y="10002"/>
                      <a:pt x="13892" y="8418"/>
                      <a:pt x="13892" y="6777"/>
                    </a:cubicBezTo>
                    <a:cubicBezTo>
                      <a:pt x="13892" y="2969"/>
                      <a:pt x="10766" y="1"/>
                      <a:pt x="707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55" name="Google Shape;755;p29"/>
              <p:cNvSpPr/>
              <p:nvPr/>
            </p:nvSpPr>
            <p:spPr>
              <a:xfrm>
                <a:off x="5049725" y="2197300"/>
                <a:ext cx="5640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1131" extrusionOk="0">
                    <a:moveTo>
                      <a:pt x="563" y="1"/>
                    </a:moveTo>
                    <a:cubicBezTo>
                      <a:pt x="250" y="1"/>
                      <a:pt x="0" y="254"/>
                      <a:pt x="0" y="567"/>
                    </a:cubicBezTo>
                    <a:cubicBezTo>
                      <a:pt x="0" y="877"/>
                      <a:pt x="250" y="1130"/>
                      <a:pt x="563" y="1130"/>
                    </a:cubicBezTo>
                    <a:lnTo>
                      <a:pt x="1693" y="1130"/>
                    </a:lnTo>
                    <a:cubicBezTo>
                      <a:pt x="2006" y="1130"/>
                      <a:pt x="2256" y="877"/>
                      <a:pt x="2256" y="567"/>
                    </a:cubicBezTo>
                    <a:cubicBezTo>
                      <a:pt x="2256" y="254"/>
                      <a:pt x="2006" y="1"/>
                      <a:pt x="16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56" name="Google Shape;756;p29"/>
              <p:cNvSpPr/>
              <p:nvPr/>
            </p:nvSpPr>
            <p:spPr>
              <a:xfrm>
                <a:off x="5052575" y="2102800"/>
                <a:ext cx="50850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2034" h="1923" extrusionOk="0">
                    <a:moveTo>
                      <a:pt x="623" y="0"/>
                    </a:moveTo>
                    <a:cubicBezTo>
                      <a:pt x="478" y="0"/>
                      <a:pt x="333" y="56"/>
                      <a:pt x="224" y="167"/>
                    </a:cubicBezTo>
                    <a:cubicBezTo>
                      <a:pt x="4" y="384"/>
                      <a:pt x="1" y="736"/>
                      <a:pt x="214" y="959"/>
                    </a:cubicBezTo>
                    <a:lnTo>
                      <a:pt x="1015" y="1757"/>
                    </a:lnTo>
                    <a:cubicBezTo>
                      <a:pt x="1125" y="1867"/>
                      <a:pt x="1269" y="1922"/>
                      <a:pt x="1413" y="1922"/>
                    </a:cubicBezTo>
                    <a:cubicBezTo>
                      <a:pt x="1558" y="1922"/>
                      <a:pt x="1702" y="1867"/>
                      <a:pt x="1813" y="1757"/>
                    </a:cubicBezTo>
                    <a:cubicBezTo>
                      <a:pt x="2033" y="1534"/>
                      <a:pt x="2033" y="1179"/>
                      <a:pt x="1813" y="959"/>
                    </a:cubicBezTo>
                    <a:lnTo>
                      <a:pt x="1015" y="158"/>
                    </a:lnTo>
                    <a:cubicBezTo>
                      <a:pt x="906" y="53"/>
                      <a:pt x="764" y="0"/>
                      <a:pt x="62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57" name="Google Shape;757;p29"/>
              <p:cNvSpPr/>
              <p:nvPr/>
            </p:nvSpPr>
            <p:spPr>
              <a:xfrm>
                <a:off x="5052575" y="2272175"/>
                <a:ext cx="50700" cy="47900"/>
              </a:xfrm>
              <a:custGeom>
                <a:avLst/>
                <a:gdLst/>
                <a:ahLst/>
                <a:cxnLst/>
                <a:rect l="l" t="t" r="r" b="b"/>
                <a:pathLst>
                  <a:path w="2028" h="1916" extrusionOk="0">
                    <a:moveTo>
                      <a:pt x="1405" y="0"/>
                    </a:moveTo>
                    <a:cubicBezTo>
                      <a:pt x="1264" y="0"/>
                      <a:pt x="1124" y="53"/>
                      <a:pt x="1015" y="159"/>
                    </a:cubicBezTo>
                    <a:lnTo>
                      <a:pt x="214" y="960"/>
                    </a:lnTo>
                    <a:cubicBezTo>
                      <a:pt x="1" y="1179"/>
                      <a:pt x="4" y="1532"/>
                      <a:pt x="224" y="1749"/>
                    </a:cubicBezTo>
                    <a:cubicBezTo>
                      <a:pt x="333" y="1860"/>
                      <a:pt x="478" y="1916"/>
                      <a:pt x="623" y="1916"/>
                    </a:cubicBezTo>
                    <a:cubicBezTo>
                      <a:pt x="764" y="1916"/>
                      <a:pt x="906" y="1863"/>
                      <a:pt x="1015" y="1758"/>
                    </a:cubicBezTo>
                    <a:lnTo>
                      <a:pt x="1813" y="960"/>
                    </a:lnTo>
                    <a:cubicBezTo>
                      <a:pt x="2027" y="737"/>
                      <a:pt x="2024" y="384"/>
                      <a:pt x="1804" y="168"/>
                    </a:cubicBezTo>
                    <a:cubicBezTo>
                      <a:pt x="1695" y="56"/>
                      <a:pt x="1550" y="0"/>
                      <a:pt x="140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58" name="Google Shape;758;p29"/>
              <p:cNvSpPr/>
              <p:nvPr/>
            </p:nvSpPr>
            <p:spPr>
              <a:xfrm>
                <a:off x="5475050" y="2197300"/>
                <a:ext cx="56425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1131" extrusionOk="0">
                    <a:moveTo>
                      <a:pt x="564" y="1"/>
                    </a:moveTo>
                    <a:cubicBezTo>
                      <a:pt x="251" y="1"/>
                      <a:pt x="1" y="254"/>
                      <a:pt x="1" y="567"/>
                    </a:cubicBezTo>
                    <a:cubicBezTo>
                      <a:pt x="1" y="877"/>
                      <a:pt x="251" y="1130"/>
                      <a:pt x="564" y="1130"/>
                    </a:cubicBezTo>
                    <a:lnTo>
                      <a:pt x="1693" y="1130"/>
                    </a:lnTo>
                    <a:cubicBezTo>
                      <a:pt x="2006" y="1130"/>
                      <a:pt x="2256" y="877"/>
                      <a:pt x="2256" y="567"/>
                    </a:cubicBezTo>
                    <a:cubicBezTo>
                      <a:pt x="2256" y="254"/>
                      <a:pt x="2006" y="1"/>
                      <a:pt x="16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59" name="Google Shape;759;p29"/>
              <p:cNvSpPr/>
              <p:nvPr/>
            </p:nvSpPr>
            <p:spPr>
              <a:xfrm>
                <a:off x="5477925" y="2102800"/>
                <a:ext cx="50675" cy="47900"/>
              </a:xfrm>
              <a:custGeom>
                <a:avLst/>
                <a:gdLst/>
                <a:ahLst/>
                <a:cxnLst/>
                <a:rect l="l" t="t" r="r" b="b"/>
                <a:pathLst>
                  <a:path w="2027" h="1916" extrusionOk="0">
                    <a:moveTo>
                      <a:pt x="1405" y="0"/>
                    </a:moveTo>
                    <a:cubicBezTo>
                      <a:pt x="1264" y="0"/>
                      <a:pt x="1123" y="53"/>
                      <a:pt x="1015" y="158"/>
                    </a:cubicBezTo>
                    <a:lnTo>
                      <a:pt x="214" y="959"/>
                    </a:lnTo>
                    <a:cubicBezTo>
                      <a:pt x="0" y="1179"/>
                      <a:pt x="3" y="1531"/>
                      <a:pt x="223" y="1748"/>
                    </a:cubicBezTo>
                    <a:cubicBezTo>
                      <a:pt x="333" y="1860"/>
                      <a:pt x="478" y="1915"/>
                      <a:pt x="623" y="1915"/>
                    </a:cubicBezTo>
                    <a:cubicBezTo>
                      <a:pt x="764" y="1915"/>
                      <a:pt x="905" y="1863"/>
                      <a:pt x="1015" y="1757"/>
                    </a:cubicBezTo>
                    <a:lnTo>
                      <a:pt x="1813" y="959"/>
                    </a:lnTo>
                    <a:cubicBezTo>
                      <a:pt x="2027" y="736"/>
                      <a:pt x="2024" y="384"/>
                      <a:pt x="1804" y="167"/>
                    </a:cubicBezTo>
                    <a:cubicBezTo>
                      <a:pt x="1694" y="56"/>
                      <a:pt x="1549" y="0"/>
                      <a:pt x="140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60" name="Google Shape;760;p29"/>
              <p:cNvSpPr/>
              <p:nvPr/>
            </p:nvSpPr>
            <p:spPr>
              <a:xfrm>
                <a:off x="5477775" y="2272000"/>
                <a:ext cx="50825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2033" h="1923" extrusionOk="0">
                    <a:moveTo>
                      <a:pt x="621" y="1"/>
                    </a:moveTo>
                    <a:cubicBezTo>
                      <a:pt x="476" y="1"/>
                      <a:pt x="331" y="56"/>
                      <a:pt x="220" y="166"/>
                    </a:cubicBezTo>
                    <a:cubicBezTo>
                      <a:pt x="0" y="388"/>
                      <a:pt x="0" y="744"/>
                      <a:pt x="220" y="967"/>
                    </a:cubicBezTo>
                    <a:lnTo>
                      <a:pt x="1021" y="1765"/>
                    </a:lnTo>
                    <a:cubicBezTo>
                      <a:pt x="1129" y="1870"/>
                      <a:pt x="1270" y="1923"/>
                      <a:pt x="1411" y="1923"/>
                    </a:cubicBezTo>
                    <a:cubicBezTo>
                      <a:pt x="1555" y="1923"/>
                      <a:pt x="1700" y="1867"/>
                      <a:pt x="1810" y="1756"/>
                    </a:cubicBezTo>
                    <a:cubicBezTo>
                      <a:pt x="2030" y="1539"/>
                      <a:pt x="2033" y="1186"/>
                      <a:pt x="1819" y="967"/>
                    </a:cubicBezTo>
                    <a:lnTo>
                      <a:pt x="1021" y="166"/>
                    </a:lnTo>
                    <a:cubicBezTo>
                      <a:pt x="910" y="56"/>
                      <a:pt x="765" y="1"/>
                      <a:pt x="62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</p:grpSp>
      </p:grpSp>
      <p:grpSp>
        <p:nvGrpSpPr>
          <p:cNvPr id="761" name="Google Shape;761;p29"/>
          <p:cNvGrpSpPr/>
          <p:nvPr/>
        </p:nvGrpSpPr>
        <p:grpSpPr>
          <a:xfrm>
            <a:off x="6980700" y="3007667"/>
            <a:ext cx="959200" cy="1902967"/>
            <a:chOff x="5235525" y="2255750"/>
            <a:chExt cx="719400" cy="1427225"/>
          </a:xfrm>
        </p:grpSpPr>
        <p:sp>
          <p:nvSpPr>
            <p:cNvPr id="762" name="Google Shape;762;p29"/>
            <p:cNvSpPr/>
            <p:nvPr/>
          </p:nvSpPr>
          <p:spPr>
            <a:xfrm>
              <a:off x="5235525" y="2255750"/>
              <a:ext cx="719400" cy="7194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3" name="Google Shape;763;p29"/>
            <p:cNvSpPr/>
            <p:nvPr/>
          </p:nvSpPr>
          <p:spPr>
            <a:xfrm>
              <a:off x="5291925" y="2312150"/>
              <a:ext cx="606600" cy="606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4" name="Google Shape;764;p29"/>
            <p:cNvSpPr/>
            <p:nvPr/>
          </p:nvSpPr>
          <p:spPr>
            <a:xfrm>
              <a:off x="5428275" y="3640675"/>
              <a:ext cx="333900" cy="42300"/>
            </a:xfrm>
            <a:prstGeom prst="ellipse">
              <a:avLst/>
            </a:prstGeom>
            <a:solidFill>
              <a:srgbClr val="000000">
                <a:alpha val="134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cxnSp>
          <p:nvCxnSpPr>
            <p:cNvPr id="765" name="Google Shape;765;p29"/>
            <p:cNvCxnSpPr/>
            <p:nvPr/>
          </p:nvCxnSpPr>
          <p:spPr>
            <a:xfrm>
              <a:off x="5595225" y="2975150"/>
              <a:ext cx="0" cy="6873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766" name="Google Shape;766;p29"/>
            <p:cNvGrpSpPr/>
            <p:nvPr/>
          </p:nvGrpSpPr>
          <p:grpSpPr>
            <a:xfrm>
              <a:off x="5485274" y="2445903"/>
              <a:ext cx="219890" cy="339095"/>
              <a:chOff x="5726350" y="2028150"/>
              <a:chExt cx="312300" cy="481600"/>
            </a:xfrm>
          </p:grpSpPr>
          <p:sp>
            <p:nvSpPr>
              <p:cNvPr id="767" name="Google Shape;767;p29"/>
              <p:cNvSpPr/>
              <p:nvPr/>
            </p:nvSpPr>
            <p:spPr>
              <a:xfrm>
                <a:off x="5756075" y="2028150"/>
                <a:ext cx="2528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10113" h="3331" extrusionOk="0">
                    <a:moveTo>
                      <a:pt x="1639" y="1"/>
                    </a:moveTo>
                    <a:cubicBezTo>
                      <a:pt x="730" y="13"/>
                      <a:pt x="1" y="753"/>
                      <a:pt x="1" y="1666"/>
                    </a:cubicBezTo>
                    <a:cubicBezTo>
                      <a:pt x="1" y="2575"/>
                      <a:pt x="730" y="3316"/>
                      <a:pt x="1639" y="3331"/>
                    </a:cubicBezTo>
                    <a:lnTo>
                      <a:pt x="8474" y="3331"/>
                    </a:lnTo>
                    <a:cubicBezTo>
                      <a:pt x="9384" y="3316"/>
                      <a:pt x="10113" y="2575"/>
                      <a:pt x="10113" y="1666"/>
                    </a:cubicBezTo>
                    <a:cubicBezTo>
                      <a:pt x="10113" y="753"/>
                      <a:pt x="9384" y="13"/>
                      <a:pt x="847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68" name="Google Shape;768;p29"/>
              <p:cNvSpPr/>
              <p:nvPr/>
            </p:nvSpPr>
            <p:spPr>
              <a:xfrm>
                <a:off x="5726350" y="2139650"/>
                <a:ext cx="312300" cy="224425"/>
              </a:xfrm>
              <a:custGeom>
                <a:avLst/>
                <a:gdLst/>
                <a:ahLst/>
                <a:cxnLst/>
                <a:rect l="l" t="t" r="r" b="b"/>
                <a:pathLst>
                  <a:path w="12492" h="8977" extrusionOk="0">
                    <a:moveTo>
                      <a:pt x="2822" y="0"/>
                    </a:moveTo>
                    <a:lnTo>
                      <a:pt x="2822" y="4800"/>
                    </a:lnTo>
                    <a:cubicBezTo>
                      <a:pt x="1527" y="5589"/>
                      <a:pt x="542" y="6797"/>
                      <a:pt x="36" y="8224"/>
                    </a:cubicBezTo>
                    <a:lnTo>
                      <a:pt x="30" y="8233"/>
                    </a:lnTo>
                    <a:cubicBezTo>
                      <a:pt x="27" y="8242"/>
                      <a:pt x="24" y="8254"/>
                      <a:pt x="21" y="8266"/>
                    </a:cubicBezTo>
                    <a:cubicBezTo>
                      <a:pt x="18" y="8278"/>
                      <a:pt x="15" y="8281"/>
                      <a:pt x="15" y="8287"/>
                    </a:cubicBezTo>
                    <a:cubicBezTo>
                      <a:pt x="12" y="8296"/>
                      <a:pt x="9" y="8308"/>
                      <a:pt x="9" y="8317"/>
                    </a:cubicBezTo>
                    <a:cubicBezTo>
                      <a:pt x="6" y="8326"/>
                      <a:pt x="6" y="8335"/>
                      <a:pt x="3" y="8347"/>
                    </a:cubicBezTo>
                    <a:cubicBezTo>
                      <a:pt x="3" y="8356"/>
                      <a:pt x="3" y="8362"/>
                      <a:pt x="3" y="8368"/>
                    </a:cubicBezTo>
                    <a:cubicBezTo>
                      <a:pt x="0" y="8378"/>
                      <a:pt x="3" y="8393"/>
                      <a:pt x="3" y="8405"/>
                    </a:cubicBezTo>
                    <a:cubicBezTo>
                      <a:pt x="3" y="8408"/>
                      <a:pt x="3" y="8411"/>
                      <a:pt x="3" y="8414"/>
                    </a:cubicBezTo>
                    <a:lnTo>
                      <a:pt x="3" y="8426"/>
                    </a:lnTo>
                    <a:cubicBezTo>
                      <a:pt x="3" y="8438"/>
                      <a:pt x="3" y="8450"/>
                      <a:pt x="3" y="8462"/>
                    </a:cubicBezTo>
                    <a:lnTo>
                      <a:pt x="6" y="8483"/>
                    </a:lnTo>
                    <a:cubicBezTo>
                      <a:pt x="6" y="8495"/>
                      <a:pt x="9" y="8504"/>
                      <a:pt x="12" y="8513"/>
                    </a:cubicBezTo>
                    <a:cubicBezTo>
                      <a:pt x="12" y="8525"/>
                      <a:pt x="15" y="8531"/>
                      <a:pt x="15" y="8540"/>
                    </a:cubicBezTo>
                    <a:cubicBezTo>
                      <a:pt x="18" y="8549"/>
                      <a:pt x="21" y="8558"/>
                      <a:pt x="21" y="8564"/>
                    </a:cubicBezTo>
                    <a:cubicBezTo>
                      <a:pt x="24" y="8573"/>
                      <a:pt x="27" y="8585"/>
                      <a:pt x="33" y="8594"/>
                    </a:cubicBezTo>
                    <a:cubicBezTo>
                      <a:pt x="36" y="8606"/>
                      <a:pt x="36" y="8609"/>
                      <a:pt x="40" y="8615"/>
                    </a:cubicBezTo>
                    <a:cubicBezTo>
                      <a:pt x="43" y="8624"/>
                      <a:pt x="49" y="8636"/>
                      <a:pt x="52" y="8646"/>
                    </a:cubicBezTo>
                    <a:cubicBezTo>
                      <a:pt x="58" y="8658"/>
                      <a:pt x="58" y="8661"/>
                      <a:pt x="61" y="8667"/>
                    </a:cubicBezTo>
                    <a:cubicBezTo>
                      <a:pt x="67" y="8673"/>
                      <a:pt x="73" y="8685"/>
                      <a:pt x="76" y="8694"/>
                    </a:cubicBezTo>
                    <a:cubicBezTo>
                      <a:pt x="82" y="8703"/>
                      <a:pt x="85" y="8709"/>
                      <a:pt x="88" y="8715"/>
                    </a:cubicBezTo>
                    <a:cubicBezTo>
                      <a:pt x="94" y="8721"/>
                      <a:pt x="100" y="8730"/>
                      <a:pt x="106" y="8739"/>
                    </a:cubicBezTo>
                    <a:cubicBezTo>
                      <a:pt x="112" y="8748"/>
                      <a:pt x="115" y="8754"/>
                      <a:pt x="121" y="8760"/>
                    </a:cubicBezTo>
                    <a:cubicBezTo>
                      <a:pt x="127" y="8769"/>
                      <a:pt x="133" y="8775"/>
                      <a:pt x="139" y="8781"/>
                    </a:cubicBezTo>
                    <a:cubicBezTo>
                      <a:pt x="145" y="8787"/>
                      <a:pt x="151" y="8796"/>
                      <a:pt x="157" y="8802"/>
                    </a:cubicBezTo>
                    <a:lnTo>
                      <a:pt x="175" y="8820"/>
                    </a:lnTo>
                    <a:cubicBezTo>
                      <a:pt x="181" y="8826"/>
                      <a:pt x="190" y="8832"/>
                      <a:pt x="196" y="8841"/>
                    </a:cubicBezTo>
                    <a:lnTo>
                      <a:pt x="217" y="8856"/>
                    </a:lnTo>
                    <a:lnTo>
                      <a:pt x="238" y="8874"/>
                    </a:lnTo>
                    <a:lnTo>
                      <a:pt x="262" y="8889"/>
                    </a:lnTo>
                    <a:lnTo>
                      <a:pt x="283" y="8901"/>
                    </a:lnTo>
                    <a:lnTo>
                      <a:pt x="314" y="8917"/>
                    </a:lnTo>
                    <a:cubicBezTo>
                      <a:pt x="320" y="8920"/>
                      <a:pt x="326" y="8923"/>
                      <a:pt x="332" y="8926"/>
                    </a:cubicBezTo>
                    <a:cubicBezTo>
                      <a:pt x="341" y="8929"/>
                      <a:pt x="356" y="8938"/>
                      <a:pt x="368" y="8941"/>
                    </a:cubicBezTo>
                    <a:lnTo>
                      <a:pt x="377" y="8947"/>
                    </a:lnTo>
                    <a:lnTo>
                      <a:pt x="386" y="8947"/>
                    </a:lnTo>
                    <a:lnTo>
                      <a:pt x="413" y="8956"/>
                    </a:lnTo>
                    <a:lnTo>
                      <a:pt x="437" y="8962"/>
                    </a:lnTo>
                    <a:lnTo>
                      <a:pt x="461" y="8968"/>
                    </a:lnTo>
                    <a:cubicBezTo>
                      <a:pt x="473" y="8971"/>
                      <a:pt x="485" y="8971"/>
                      <a:pt x="497" y="8974"/>
                    </a:cubicBezTo>
                    <a:lnTo>
                      <a:pt x="512" y="8977"/>
                    </a:lnTo>
                    <a:lnTo>
                      <a:pt x="11928" y="8977"/>
                    </a:lnTo>
                    <a:cubicBezTo>
                      <a:pt x="11946" y="8977"/>
                      <a:pt x="11967" y="8977"/>
                      <a:pt x="11985" y="8974"/>
                    </a:cubicBezTo>
                    <a:lnTo>
                      <a:pt x="11991" y="8974"/>
                    </a:lnTo>
                    <a:cubicBezTo>
                      <a:pt x="12006" y="8974"/>
                      <a:pt x="12021" y="8971"/>
                      <a:pt x="12033" y="8968"/>
                    </a:cubicBezTo>
                    <a:lnTo>
                      <a:pt x="12051" y="8965"/>
                    </a:lnTo>
                    <a:cubicBezTo>
                      <a:pt x="12063" y="8962"/>
                      <a:pt x="12072" y="8959"/>
                      <a:pt x="12085" y="8956"/>
                    </a:cubicBezTo>
                    <a:lnTo>
                      <a:pt x="12106" y="8950"/>
                    </a:lnTo>
                    <a:lnTo>
                      <a:pt x="12118" y="8947"/>
                    </a:lnTo>
                    <a:lnTo>
                      <a:pt x="12130" y="8941"/>
                    </a:lnTo>
                    <a:lnTo>
                      <a:pt x="12160" y="8929"/>
                    </a:lnTo>
                    <a:lnTo>
                      <a:pt x="12184" y="8917"/>
                    </a:lnTo>
                    <a:cubicBezTo>
                      <a:pt x="12193" y="8914"/>
                      <a:pt x="12199" y="8907"/>
                      <a:pt x="12208" y="8904"/>
                    </a:cubicBezTo>
                    <a:cubicBezTo>
                      <a:pt x="12214" y="8898"/>
                      <a:pt x="12226" y="8892"/>
                      <a:pt x="12235" y="8889"/>
                    </a:cubicBezTo>
                    <a:lnTo>
                      <a:pt x="12253" y="8877"/>
                    </a:lnTo>
                    <a:cubicBezTo>
                      <a:pt x="12262" y="8868"/>
                      <a:pt x="12271" y="8862"/>
                      <a:pt x="12280" y="8856"/>
                    </a:cubicBezTo>
                    <a:lnTo>
                      <a:pt x="12295" y="8844"/>
                    </a:lnTo>
                    <a:cubicBezTo>
                      <a:pt x="12304" y="8835"/>
                      <a:pt x="12313" y="8826"/>
                      <a:pt x="12319" y="8820"/>
                    </a:cubicBezTo>
                    <a:lnTo>
                      <a:pt x="12334" y="8805"/>
                    </a:lnTo>
                    <a:cubicBezTo>
                      <a:pt x="12343" y="8796"/>
                      <a:pt x="12349" y="8790"/>
                      <a:pt x="12359" y="8781"/>
                    </a:cubicBezTo>
                    <a:lnTo>
                      <a:pt x="12371" y="8763"/>
                    </a:lnTo>
                    <a:lnTo>
                      <a:pt x="12389" y="8739"/>
                    </a:lnTo>
                    <a:lnTo>
                      <a:pt x="12404" y="8718"/>
                    </a:lnTo>
                    <a:cubicBezTo>
                      <a:pt x="12410" y="8709"/>
                      <a:pt x="12413" y="8703"/>
                      <a:pt x="12419" y="8694"/>
                    </a:cubicBezTo>
                    <a:cubicBezTo>
                      <a:pt x="12422" y="8688"/>
                      <a:pt x="12428" y="8679"/>
                      <a:pt x="12431" y="8670"/>
                    </a:cubicBezTo>
                    <a:cubicBezTo>
                      <a:pt x="12437" y="8661"/>
                      <a:pt x="12440" y="8655"/>
                      <a:pt x="12443" y="8646"/>
                    </a:cubicBezTo>
                    <a:cubicBezTo>
                      <a:pt x="12446" y="8639"/>
                      <a:pt x="12449" y="8627"/>
                      <a:pt x="12455" y="8618"/>
                    </a:cubicBezTo>
                    <a:cubicBezTo>
                      <a:pt x="12458" y="8609"/>
                      <a:pt x="12461" y="8603"/>
                      <a:pt x="12461" y="8594"/>
                    </a:cubicBezTo>
                    <a:cubicBezTo>
                      <a:pt x="12464" y="8588"/>
                      <a:pt x="12467" y="8576"/>
                      <a:pt x="12470" y="8567"/>
                    </a:cubicBezTo>
                    <a:cubicBezTo>
                      <a:pt x="12473" y="8558"/>
                      <a:pt x="12476" y="8549"/>
                      <a:pt x="12479" y="8540"/>
                    </a:cubicBezTo>
                    <a:cubicBezTo>
                      <a:pt x="12479" y="8534"/>
                      <a:pt x="12482" y="8525"/>
                      <a:pt x="12482" y="8516"/>
                    </a:cubicBezTo>
                    <a:cubicBezTo>
                      <a:pt x="12485" y="8507"/>
                      <a:pt x="12485" y="8495"/>
                      <a:pt x="12488" y="8486"/>
                    </a:cubicBezTo>
                    <a:lnTo>
                      <a:pt x="12491" y="8462"/>
                    </a:lnTo>
                    <a:cubicBezTo>
                      <a:pt x="12491" y="8450"/>
                      <a:pt x="12491" y="8438"/>
                      <a:pt x="12491" y="8426"/>
                    </a:cubicBezTo>
                    <a:lnTo>
                      <a:pt x="12491" y="8414"/>
                    </a:lnTo>
                    <a:cubicBezTo>
                      <a:pt x="12491" y="8411"/>
                      <a:pt x="12491" y="8408"/>
                      <a:pt x="12491" y="8405"/>
                    </a:cubicBezTo>
                    <a:lnTo>
                      <a:pt x="12491" y="8371"/>
                    </a:lnTo>
                    <a:cubicBezTo>
                      <a:pt x="12491" y="8359"/>
                      <a:pt x="12491" y="8356"/>
                      <a:pt x="12491" y="8347"/>
                    </a:cubicBezTo>
                    <a:cubicBezTo>
                      <a:pt x="12488" y="8338"/>
                      <a:pt x="12488" y="8329"/>
                      <a:pt x="12485" y="8317"/>
                    </a:cubicBezTo>
                    <a:cubicBezTo>
                      <a:pt x="12482" y="8308"/>
                      <a:pt x="12482" y="8299"/>
                      <a:pt x="12479" y="8290"/>
                    </a:cubicBezTo>
                    <a:cubicBezTo>
                      <a:pt x="12476" y="8278"/>
                      <a:pt x="12476" y="8275"/>
                      <a:pt x="12473" y="8266"/>
                    </a:cubicBezTo>
                    <a:cubicBezTo>
                      <a:pt x="12473" y="8260"/>
                      <a:pt x="12467" y="8245"/>
                      <a:pt x="12464" y="8233"/>
                    </a:cubicBezTo>
                    <a:lnTo>
                      <a:pt x="12461" y="8224"/>
                    </a:lnTo>
                    <a:cubicBezTo>
                      <a:pt x="11955" y="6797"/>
                      <a:pt x="10970" y="5589"/>
                      <a:pt x="9676" y="4803"/>
                    </a:cubicBezTo>
                    <a:lnTo>
                      <a:pt x="967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  <p:sp>
            <p:nvSpPr>
              <p:cNvPr id="769" name="Google Shape;769;p29"/>
              <p:cNvSpPr/>
              <p:nvPr/>
            </p:nvSpPr>
            <p:spPr>
              <a:xfrm>
                <a:off x="5842500" y="2392350"/>
                <a:ext cx="79975" cy="117400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4696" extrusionOk="0">
                    <a:moveTo>
                      <a:pt x="4" y="1"/>
                    </a:moveTo>
                    <a:lnTo>
                      <a:pt x="4" y="1651"/>
                    </a:lnTo>
                    <a:cubicBezTo>
                      <a:pt x="1" y="2591"/>
                      <a:pt x="287" y="3509"/>
                      <a:pt x="820" y="4283"/>
                    </a:cubicBezTo>
                    <a:cubicBezTo>
                      <a:pt x="994" y="4542"/>
                      <a:pt x="1287" y="4696"/>
                      <a:pt x="1600" y="4696"/>
                    </a:cubicBezTo>
                    <a:cubicBezTo>
                      <a:pt x="1913" y="4696"/>
                      <a:pt x="2205" y="4542"/>
                      <a:pt x="2380" y="4283"/>
                    </a:cubicBezTo>
                    <a:cubicBezTo>
                      <a:pt x="2913" y="3509"/>
                      <a:pt x="3199" y="2591"/>
                      <a:pt x="3196" y="1651"/>
                    </a:cubicBez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>
                  <a:solidFill>
                    <a:srgbClr val="435D74"/>
                  </a:solidFill>
                </a:endParaRPr>
              </a:p>
            </p:txBody>
          </p:sp>
        </p:grp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527C25E8-BBEE-4109-AD7F-F9333F7A0ACE}"/>
              </a:ext>
            </a:extLst>
          </p:cNvPr>
          <p:cNvSpPr txBox="1"/>
          <p:nvPr/>
        </p:nvSpPr>
        <p:spPr>
          <a:xfrm>
            <a:off x="54726" y="6335486"/>
            <a:ext cx="7443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Greece</a:t>
            </a:r>
            <a:r>
              <a:rPr lang="el-GR" sz="2400" b="1" dirty="0"/>
              <a:t> </a:t>
            </a:r>
            <a:r>
              <a:rPr lang="el-GR" sz="2400" b="1" dirty="0">
                <a:solidFill>
                  <a:srgbClr val="024EA2"/>
                </a:solidFill>
              </a:rPr>
              <a:t>2</a:t>
            </a:r>
            <a:r>
              <a:rPr lang="el-GR" sz="2400" b="1" dirty="0">
                <a:solidFill>
                  <a:srgbClr val="FFC000"/>
                </a:solidFill>
              </a:rPr>
              <a:t>.</a:t>
            </a:r>
            <a:r>
              <a:rPr lang="el-GR" sz="2400" b="1" dirty="0">
                <a:solidFill>
                  <a:srgbClr val="00B050"/>
                </a:solidFill>
              </a:rPr>
              <a:t>0</a:t>
            </a:r>
            <a:r>
              <a:rPr lang="el-GR" sz="2400" b="1" dirty="0"/>
              <a:t> </a:t>
            </a:r>
            <a:r>
              <a:rPr lang="en-US" sz="2400" dirty="0" smtClean="0">
                <a:solidFill>
                  <a:srgbClr val="203864"/>
                </a:solidFill>
              </a:rPr>
              <a:t>National </a:t>
            </a:r>
            <a:r>
              <a:rPr lang="en-US" sz="2400" dirty="0">
                <a:solidFill>
                  <a:srgbClr val="203864"/>
                </a:solidFill>
              </a:rPr>
              <a:t>Recovery and Resilience Plan</a:t>
            </a:r>
            <a:endParaRPr lang="el-GR" sz="2400" dirty="0"/>
          </a:p>
        </p:txBody>
      </p:sp>
      <p:grpSp>
        <p:nvGrpSpPr>
          <p:cNvPr id="80" name="Google Shape;722;p29">
            <a:extLst>
              <a:ext uri="{FF2B5EF4-FFF2-40B4-BE49-F238E27FC236}">
                <a16:creationId xmlns:a16="http://schemas.microsoft.com/office/drawing/2014/main" xmlns="" id="{05A72D23-8FDC-4624-B827-CE9BDD0C06DB}"/>
              </a:ext>
            </a:extLst>
          </p:cNvPr>
          <p:cNvGrpSpPr/>
          <p:nvPr/>
        </p:nvGrpSpPr>
        <p:grpSpPr>
          <a:xfrm>
            <a:off x="875212" y="1251369"/>
            <a:ext cx="2519467" cy="1677110"/>
            <a:chOff x="703316" y="1087670"/>
            <a:chExt cx="1705164" cy="1165009"/>
          </a:xfrm>
        </p:grpSpPr>
        <p:sp>
          <p:nvSpPr>
            <p:cNvPr id="81" name="Google Shape;723;p29">
              <a:extLst>
                <a:ext uri="{FF2B5EF4-FFF2-40B4-BE49-F238E27FC236}">
                  <a16:creationId xmlns:a16="http://schemas.microsoft.com/office/drawing/2014/main" xmlns="" id="{1D2ACA51-F610-42A5-900D-53BBEAC21C90}"/>
                </a:ext>
              </a:extLst>
            </p:cNvPr>
            <p:cNvSpPr txBox="1"/>
            <p:nvPr/>
          </p:nvSpPr>
          <p:spPr>
            <a:xfrm>
              <a:off x="738680" y="1087670"/>
              <a:ext cx="1669800" cy="4903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 dirty="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Job creation</a:t>
              </a:r>
              <a:endParaRPr sz="2000" b="1" dirty="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82" name="Google Shape;724;p29">
              <a:extLst>
                <a:ext uri="{FF2B5EF4-FFF2-40B4-BE49-F238E27FC236}">
                  <a16:creationId xmlns:a16="http://schemas.microsoft.com/office/drawing/2014/main" xmlns="" id="{E3F9BE51-DE55-43C2-A178-9CEB30EE454F}"/>
                </a:ext>
              </a:extLst>
            </p:cNvPr>
            <p:cNvSpPr txBox="1"/>
            <p:nvPr/>
          </p:nvSpPr>
          <p:spPr>
            <a:xfrm>
              <a:off x="703316" y="1280079"/>
              <a:ext cx="1669800" cy="9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 dirty="0" smtClean="0">
                  <a:solidFill>
                    <a:schemeClr val="accent1"/>
                  </a:solidFill>
                  <a:latin typeface="Roboto"/>
                  <a:ea typeface="Roboto"/>
                  <a:cs typeface="Roboto"/>
                  <a:sym typeface="Roboto"/>
                </a:rPr>
                <a:t>Redesign</a:t>
              </a:r>
              <a:r>
                <a:rPr lang="en-US" sz="1400" b="1" dirty="0">
                  <a:solidFill>
                    <a:schemeClr val="accent1"/>
                  </a:solidFill>
                  <a:latin typeface="Roboto"/>
                  <a:ea typeface="Roboto"/>
                  <a:cs typeface="Roboto"/>
                  <a:sym typeface="Roboto"/>
                </a:rPr>
                <a:t>, strengthening and </a:t>
              </a:r>
              <a:r>
                <a:rPr lang="en-US" sz="1400" b="1" dirty="0" smtClean="0">
                  <a:solidFill>
                    <a:schemeClr val="accent1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Roboto"/>
                  <a:ea typeface="Roboto"/>
                  <a:cs typeface="Roboto"/>
                  <a:sym typeface="Roboto"/>
                </a:rPr>
                <a:t>reform of the ALPM portfolio 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Θέση περιεχομένου 4">
            <a:extLst>
              <a:ext uri="{FF2B5EF4-FFF2-40B4-BE49-F238E27FC236}">
                <a16:creationId xmlns:a16="http://schemas.microsoft.com/office/drawing/2014/main" xmlns="" id="{BB4558FA-C9FD-440A-8B45-B6CA11D955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783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4" name="Εικόνα 3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142298EB-FDDC-4C1A-807E-6319909D77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74350" y="4715210"/>
            <a:ext cx="2166037" cy="2166037"/>
          </a:xfrm>
          <a:prstGeom prst="rect">
            <a:avLst/>
          </a:prstGeom>
        </p:spPr>
      </p:pic>
      <p:sp>
        <p:nvSpPr>
          <p:cNvPr id="16" name="Τίτλος 1">
            <a:extLst>
              <a:ext uri="{FF2B5EF4-FFF2-40B4-BE49-F238E27FC236}">
                <a16:creationId xmlns:a16="http://schemas.microsoft.com/office/drawing/2014/main" xmlns="" id="{E32B125D-FB84-49C0-B861-22E6766DEE9B}"/>
              </a:ext>
            </a:extLst>
          </p:cNvPr>
          <p:cNvSpPr txBox="1">
            <a:spLocks/>
          </p:cNvSpPr>
          <p:nvPr/>
        </p:nvSpPr>
        <p:spPr>
          <a:xfrm>
            <a:off x="1032367" y="2175898"/>
            <a:ext cx="4620584" cy="14648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Thank you for your attention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A409988-B077-4268-AAEE-C914B452C756}"/>
              </a:ext>
            </a:extLst>
          </p:cNvPr>
          <p:cNvSpPr txBox="1"/>
          <p:nvPr/>
        </p:nvSpPr>
        <p:spPr>
          <a:xfrm>
            <a:off x="9253056" y="2370487"/>
            <a:ext cx="2655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#neosoaed</a:t>
            </a:r>
            <a:endParaRPr lang="el-GR" sz="4000" dirty="0">
              <a:solidFill>
                <a:schemeClr val="bg1"/>
              </a:solidFill>
            </a:endParaRPr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xmlns="" id="{07D6E52E-9D43-4296-908E-CF921DD0F083}"/>
              </a:ext>
            </a:extLst>
          </p:cNvPr>
          <p:cNvSpPr txBox="1"/>
          <p:nvPr/>
        </p:nvSpPr>
        <p:spPr>
          <a:xfrm>
            <a:off x="243936" y="5394303"/>
            <a:ext cx="609467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Greece</a:t>
            </a:r>
            <a:r>
              <a:rPr lang="el-GR" sz="6000" b="1" dirty="0"/>
              <a:t> </a:t>
            </a:r>
            <a:r>
              <a:rPr lang="el-GR" sz="4800" b="1" dirty="0">
                <a:solidFill>
                  <a:srgbClr val="024EA2"/>
                </a:solidFill>
                <a:latin typeface="+mn-lt"/>
              </a:rPr>
              <a:t>2</a:t>
            </a:r>
            <a:r>
              <a:rPr lang="el-GR" sz="4800" b="1" dirty="0">
                <a:solidFill>
                  <a:srgbClr val="FFC000"/>
                </a:solidFill>
                <a:latin typeface="+mn-lt"/>
              </a:rPr>
              <a:t>.</a:t>
            </a:r>
            <a:r>
              <a:rPr lang="el-GR" sz="4800" b="1" dirty="0">
                <a:solidFill>
                  <a:srgbClr val="00B050"/>
                </a:solidFill>
                <a:latin typeface="+mn-lt"/>
              </a:rPr>
              <a:t>0</a:t>
            </a:r>
            <a:r>
              <a:rPr lang="el-GR" sz="4800" b="1" dirty="0">
                <a:latin typeface="+mn-lt"/>
              </a:rPr>
              <a:t>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>
                <a:solidFill>
                  <a:srgbClr val="024EA2"/>
                </a:solidFill>
              </a:rPr>
              <a:t> </a:t>
            </a:r>
            <a:r>
              <a:rPr lang="en-US" sz="1800" dirty="0">
                <a:solidFill>
                  <a:srgbClr val="203864"/>
                </a:solidFill>
              </a:rPr>
              <a:t>National Recovery and Resilience Plan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9047473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259</Words>
  <Application>Microsoft Office PowerPoint</Application>
  <PresentationFormat>Προσαρμογή</PresentationFormat>
  <Paragraphs>56</Paragraphs>
  <Slides>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        Investing in People &amp; Jobs  A New National Strategy for Lifelong Skilling  Active Labour Market Policies Reform  </vt:lpstr>
      <vt:lpstr>Διαφάνεια 2</vt:lpstr>
      <vt:lpstr>Greece 2.0   National Recovery and Resilience Plan</vt:lpstr>
      <vt:lpstr>New Strategy for Lifelong Skilling</vt:lpstr>
      <vt:lpstr>Active Labour Market Policies Reform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George Karachalios</dc:creator>
  <cp:lastModifiedBy>user</cp:lastModifiedBy>
  <cp:revision>29</cp:revision>
  <dcterms:created xsi:type="dcterms:W3CDTF">2021-05-06T23:05:35Z</dcterms:created>
  <dcterms:modified xsi:type="dcterms:W3CDTF">2021-06-16T12:25:16Z</dcterms:modified>
</cp:coreProperties>
</file>