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notesSlides/notesSlide2.xml" ContentType="application/vnd.openxmlformats-officedocument.presentationml.notesSlide+xml"/>
  <Default Extension="svg" ContentType="image/sv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ags/tag4.xml" ContentType="application/vnd.openxmlformats-officedocument.presentationml.tag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Default Extension="png" ContentType="image/png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tags/tag7.xml" ContentType="application/vnd.openxmlformats-officedocument.presentationml.tags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799" r:id="rId2"/>
  </p:sldMasterIdLst>
  <p:notesMasterIdLst>
    <p:notesMasterId r:id="rId11"/>
  </p:notesMasterIdLst>
  <p:sldIdLst>
    <p:sldId id="1379" r:id="rId3"/>
    <p:sldId id="1340" r:id="rId4"/>
    <p:sldId id="1384" r:id="rId5"/>
    <p:sldId id="1391" r:id="rId6"/>
    <p:sldId id="1386" r:id="rId7"/>
    <p:sldId id="1389" r:id="rId8"/>
    <p:sldId id="1392" r:id="rId9"/>
    <p:sldId id="317" r:id="rId10"/>
  </p:sldIdLst>
  <p:sldSz cx="12192000" cy="6858000"/>
  <p:notesSz cx="6797675" cy="9926638"/>
  <p:custDataLst>
    <p:tags r:id="rId12"/>
  </p:custDataLst>
  <p:defaultTextStyle>
    <a:defPPr lvl="0">
      <a:defRPr lang="en-US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phne Tsalkadra" initials="DT" lastIdx="1" clrIdx="0">
    <p:extLst>
      <p:ext uri="{19B8F6BF-5375-455C-9EA6-DF929625EA0E}">
        <p15:presenceInfo xmlns:p15="http://schemas.microsoft.com/office/powerpoint/2012/main" xmlns="" userId="S::daphne.tsalkadra@pwc.com::03a7f61e-1bf0-4384-a373-26a6d1976b5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13476"/>
    <a:srgbClr val="F8F8F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3636" autoAdjust="0"/>
    <p:restoredTop sz="94249" autoAdjust="0"/>
  </p:normalViewPr>
  <p:slideViewPr>
    <p:cSldViewPr snapToGrid="0">
      <p:cViewPr varScale="1">
        <p:scale>
          <a:sx n="116" d="100"/>
          <a:sy n="116" d="100"/>
        </p:scale>
        <p:origin x="-468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gs" Target="tags/tag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Roboto Regular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Roboto Regular" charset="0"/>
              </a:defRPr>
            </a:lvl1pPr>
          </a:lstStyle>
          <a:p>
            <a:fld id="{F5D597F6-B1E6-9948-9572-CE8552A41E40}" type="datetimeFigureOut">
              <a:rPr lang="en-US" smtClean="0"/>
              <a:pPr/>
              <a:t>3/16/2021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Roboto Regular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Roboto Regular" charset="0"/>
              </a:defRPr>
            </a:lvl1pPr>
          </a:lstStyle>
          <a:p>
            <a:fld id="{E8F0C22D-7263-2D43-AFDE-834F13898FC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74108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Roboto Regular" charset="0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Roboto Regular" charset="0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Roboto Regular" charset="0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Roboto Regular" charset="0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Roboto Regular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Intro /01</a:t>
            </a:r>
            <a:endParaRPr lang="el-GR" dirty="0"/>
          </a:p>
          <a:p>
            <a:endParaRPr lang="el-GR" dirty="0"/>
          </a:p>
          <a:p>
            <a:endParaRPr lang="el-GR" dirty="0"/>
          </a:p>
          <a:p>
            <a:r>
              <a:rPr lang="en-GB" b="1" dirty="0"/>
              <a:t>Feedback</a:t>
            </a:r>
            <a:r>
              <a:rPr lang="en-GB" dirty="0"/>
              <a:t> </a:t>
            </a:r>
          </a:p>
          <a:p>
            <a:endParaRPr lang="el-GR" dirty="0"/>
          </a:p>
          <a:p>
            <a:r>
              <a:rPr lang="el-GR" dirty="0"/>
              <a:t>Πρώτη μέρα αφιερωμένη σε υγιεινή </a:t>
            </a:r>
            <a:r>
              <a:rPr lang="en-GB" noProof="0" dirty="0"/>
              <a:t>κτλ</a:t>
            </a:r>
          </a:p>
          <a:p>
            <a:endParaRPr lang="el-GR" dirty="0"/>
          </a:p>
          <a:p>
            <a:r>
              <a:rPr lang="el-GR" dirty="0"/>
              <a:t>Μικρές αλλαγές έξυπνες (2 διαλείμματα, ζώνες άφιξης/αναχώρησης)</a:t>
            </a:r>
          </a:p>
          <a:p>
            <a:endParaRPr lang="el-GR" dirty="0"/>
          </a:p>
          <a:p>
            <a:r>
              <a:rPr lang="el-GR" dirty="0"/>
              <a:t>Απουσίες </a:t>
            </a:r>
          </a:p>
          <a:p>
            <a:endParaRPr lang="el-GR" dirty="0"/>
          </a:p>
          <a:p>
            <a:r>
              <a:rPr lang="el-GR" b="1" dirty="0"/>
              <a:t>2 ΣΤΑΔΙΑ</a:t>
            </a:r>
            <a:r>
              <a:rPr lang="el-GR" dirty="0"/>
              <a:t>: α) δημοτικά/γ’ λυκείου – β) γυμνάσιο, β’ γ’ λυκείου, ΕΕΚ, μαθητεία. </a:t>
            </a:r>
          </a:p>
          <a:p>
            <a:endParaRPr lang="el-GR" dirty="0"/>
          </a:p>
          <a:p>
            <a:r>
              <a:rPr lang="el-GR" dirty="0"/>
              <a:t>ΑΕΙ συνεχίζουν εξ αποστάσεως</a:t>
            </a:r>
            <a:r>
              <a:rPr lang="en-GB" dirty="0"/>
              <a:t> (</a:t>
            </a:r>
            <a:r>
              <a:rPr lang="el-GR" dirty="0"/>
              <a:t>δε θα ανοίξουν για φέτος)</a:t>
            </a:r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F0C22D-7263-2D43-AFDE-834F13898FC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 Regular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oboto Regular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216016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Intro /01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F0C22D-7263-2D43-AFDE-834F13898FC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 Regular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oboto Regular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276196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0187124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5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 hidden="1">
            <a:extLst>
              <a:ext uri="{FF2B5EF4-FFF2-40B4-BE49-F238E27FC236}">
                <a16:creationId xmlns:a16="http://schemas.microsoft.com/office/drawing/2014/main" xmlns="" id="{75C53F8B-B55A-4B93-BE61-3DC9D03FB456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US" sz="6000" b="0" i="0" baseline="0" dirty="0">
              <a:latin typeface="Helvetica Neue" panose="020B0604020202020204"/>
              <a:ea typeface="+mj-ea"/>
              <a:cs typeface="Arial" panose="020B0604020202020204" pitchFamily="34" charset="0"/>
              <a:sym typeface="Helvetica Neue" panose="020B0604020202020204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355BC939-2DAF-425F-AA1C-E0AAC643B14E}"/>
              </a:ext>
            </a:extLst>
          </p:cNvPr>
          <p:cNvSpPr/>
          <p:nvPr userDrawn="1"/>
        </p:nvSpPr>
        <p:spPr>
          <a:xfrm>
            <a:off x="0" y="-2"/>
            <a:ext cx="5241953" cy="6858001"/>
          </a:xfrm>
          <a:prstGeom prst="rect">
            <a:avLst/>
          </a:prstGeom>
          <a:solidFill>
            <a:srgbClr val="0134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l-GR" dirty="0"/>
          </a:p>
        </p:txBody>
      </p:sp>
      <p:sp>
        <p:nvSpPr>
          <p:cNvPr id="7" name="Right Triangle 6"/>
          <p:cNvSpPr>
            <a:spLocks noChangeAspect="1"/>
          </p:cNvSpPr>
          <p:nvPr userDrawn="1"/>
        </p:nvSpPr>
        <p:spPr>
          <a:xfrm rot="5400000">
            <a:off x="3937635" y="1304318"/>
            <a:ext cx="6858000" cy="4249363"/>
          </a:xfrm>
          <a:prstGeom prst="rtTriangle">
            <a:avLst/>
          </a:prstGeom>
          <a:solidFill>
            <a:srgbClr val="0134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31" descr="ΙΚΑΡΙΟΛΟΓΟΣ: Υπόμνημα του Δήμου Ικαρίας στο Υπουργείο Υγείας">
            <a:extLst>
              <a:ext uri="{FF2B5EF4-FFF2-40B4-BE49-F238E27FC236}">
                <a16:creationId xmlns:a16="http://schemas.microsoft.com/office/drawing/2014/main" xmlns="" id="{C27A1421-C2BF-4424-AD01-2FD70DEDD26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218198" y="5174479"/>
            <a:ext cx="1188703" cy="1193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60478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415600" y="5640767"/>
            <a:ext cx="7998400" cy="8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30479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‹#›</a:t>
            </a:fld>
            <a:endParaRPr dirty="0"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46749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415600" y="1474833"/>
            <a:ext cx="11360800" cy="261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415600" y="4202967"/>
            <a:ext cx="11360800" cy="173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57189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 algn="ctr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algn="ctr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algn="ctr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algn="ctr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algn="ctr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algn="ctr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algn="ctr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algn="ctr"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‹#›</a:t>
            </a:fld>
            <a:endParaRPr dirty="0"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248314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xmlns="" id="{F81CC24B-8DEB-492F-96D6-6E7A4709BC1A}"/>
              </a:ext>
            </a:extLst>
          </p:cNvPr>
          <p:cNvSpPr txBox="1">
            <a:spLocks/>
          </p:cNvSpPr>
          <p:nvPr userDrawn="1"/>
        </p:nvSpPr>
        <p:spPr>
          <a:xfrm>
            <a:off x="0" y="6114521"/>
            <a:ext cx="12192000" cy="763600"/>
          </a:xfrm>
          <a:prstGeom prst="rect">
            <a:avLst/>
          </a:prstGeom>
          <a:solidFill>
            <a:srgbClr val="013476"/>
          </a:solidFill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Roboto Regular" charset="0"/>
                <a:ea typeface="Roboto Regular" charset="0"/>
                <a:cs typeface="Roboto Regular" charset="0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defRPr/>
            </a:pPr>
            <a:endParaRPr lang="el-GR" kern="0" dirty="0">
              <a:solidFill>
                <a:srgbClr val="013476"/>
              </a:solidFill>
              <a:ea typeface="Georgia"/>
              <a:cs typeface="Georgia"/>
              <a:sym typeface="Georgia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EF33D065-9030-46D8-9048-BF1716459F4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-1" t="1" r="50377" b="-16714"/>
          <a:stretch/>
        </p:blipFill>
        <p:spPr>
          <a:xfrm>
            <a:off x="158750" y="6271499"/>
            <a:ext cx="2147128" cy="524800"/>
          </a:xfrm>
          <a:prstGeom prst="rect">
            <a:avLst/>
          </a:prstGeom>
        </p:spPr>
      </p:pic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229380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172646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endParaRPr dirty="0"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522111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 sz="1000">
                <a:solidFill>
                  <a:schemeClr val="bg1"/>
                </a:solidFill>
              </a:defRPr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xmlns="" id="{1525798F-26A0-4314-B6F8-54FBAD4D3BEC}"/>
              </a:ext>
            </a:extLst>
          </p:cNvPr>
          <p:cNvCxnSpPr/>
          <p:nvPr userDrawn="1"/>
        </p:nvCxnSpPr>
        <p:spPr>
          <a:xfrm>
            <a:off x="406722" y="1072880"/>
            <a:ext cx="11412000" cy="0"/>
          </a:xfrm>
          <a:prstGeom prst="line">
            <a:avLst/>
          </a:prstGeom>
          <a:ln w="12700">
            <a:solidFill>
              <a:srgbClr val="4A66A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245859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 hidden="1">
            <a:extLst>
              <a:ext uri="{FF2B5EF4-FFF2-40B4-BE49-F238E27FC236}">
                <a16:creationId xmlns:a16="http://schemas.microsoft.com/office/drawing/2014/main" xmlns="" id="{75C53F8B-B55A-4B93-BE61-3DC9D03FB456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US" sz="6000" b="0" i="0" baseline="0" dirty="0">
              <a:latin typeface="Helvetica Neue" panose="020B0604020202020204"/>
              <a:ea typeface="+mj-ea"/>
              <a:cs typeface="Arial" panose="020B0604020202020204" pitchFamily="34" charset="0"/>
              <a:sym typeface="Helvetica Neue" panose="020B0604020202020204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355BC939-2DAF-425F-AA1C-E0AAC643B14E}"/>
              </a:ext>
            </a:extLst>
          </p:cNvPr>
          <p:cNvSpPr/>
          <p:nvPr userDrawn="1"/>
        </p:nvSpPr>
        <p:spPr>
          <a:xfrm>
            <a:off x="0" y="-2"/>
            <a:ext cx="5241953" cy="6858001"/>
          </a:xfrm>
          <a:prstGeom prst="rect">
            <a:avLst/>
          </a:prstGeom>
          <a:solidFill>
            <a:srgbClr val="0134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l-GR" dirty="0"/>
          </a:p>
        </p:txBody>
      </p:sp>
      <p:sp>
        <p:nvSpPr>
          <p:cNvPr id="7" name="Right Triangle 6"/>
          <p:cNvSpPr>
            <a:spLocks noChangeAspect="1"/>
          </p:cNvSpPr>
          <p:nvPr userDrawn="1"/>
        </p:nvSpPr>
        <p:spPr>
          <a:xfrm rot="5400000">
            <a:off x="3937635" y="1304318"/>
            <a:ext cx="6858000" cy="4249363"/>
          </a:xfrm>
          <a:prstGeom prst="rtTriangle">
            <a:avLst/>
          </a:prstGeom>
          <a:solidFill>
            <a:srgbClr val="0134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31" descr="ΙΚΑΡΙΟΛΟΓΟΣ: Υπόμνημα του Δήμου Ικαρίας στο Υπουργείο Υγείας">
            <a:extLst>
              <a:ext uri="{FF2B5EF4-FFF2-40B4-BE49-F238E27FC236}">
                <a16:creationId xmlns:a16="http://schemas.microsoft.com/office/drawing/2014/main" xmlns="" id="{58A897C1-56EE-4C48-9440-CC17092C0DC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218198" y="5174479"/>
            <a:ext cx="1188703" cy="1193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C08CCB1F-CEA4-4893-A213-1C5C942F342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/>
          <a:srcRect l="1" r="54739" b="2720"/>
          <a:stretch/>
        </p:blipFill>
        <p:spPr>
          <a:xfrm>
            <a:off x="158750" y="6271499"/>
            <a:ext cx="1958285" cy="437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57074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 hidden="1">
            <a:extLst>
              <a:ext uri="{FF2B5EF4-FFF2-40B4-BE49-F238E27FC236}">
                <a16:creationId xmlns:a16="http://schemas.microsoft.com/office/drawing/2014/main" xmlns="" id="{75C53F8B-B55A-4B93-BE61-3DC9D03FB456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US" sz="60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7" name="Right Triangle 6"/>
          <p:cNvSpPr/>
          <p:nvPr userDrawn="1"/>
        </p:nvSpPr>
        <p:spPr>
          <a:xfrm rot="10800000">
            <a:off x="1123950" y="0"/>
            <a:ext cx="11068050" cy="6858000"/>
          </a:xfrm>
          <a:prstGeom prst="rtTriangle">
            <a:avLst/>
          </a:prstGeom>
          <a:solidFill>
            <a:srgbClr val="0134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5B60E7FC-CADB-4967-AD4A-85CEEDA620D6}"/>
              </a:ext>
            </a:extLst>
          </p:cNvPr>
          <p:cNvSpPr/>
          <p:nvPr userDrawn="1"/>
        </p:nvSpPr>
        <p:spPr>
          <a:xfrm>
            <a:off x="0" y="4672664"/>
            <a:ext cx="2922814" cy="21853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>
              <a:latin typeface="Helvetica Neue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250" y="4313351"/>
            <a:ext cx="8096250" cy="2387600"/>
          </a:xfrm>
        </p:spPr>
        <p:txBody>
          <a:bodyPr anchor="b"/>
          <a:lstStyle>
            <a:lvl1pPr algn="l">
              <a:defRPr sz="6000">
                <a:latin typeface="Helvetica Neue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857" y="2657588"/>
            <a:ext cx="6000750" cy="1655762"/>
          </a:xfrm>
        </p:spPr>
        <p:txBody>
          <a:bodyPr/>
          <a:lstStyle>
            <a:lvl1pPr marL="0" indent="0" algn="l">
              <a:buNone/>
              <a:defRPr sz="2400">
                <a:latin typeface="Helvetica Neue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10" name="Picture 9" descr="A close up of a logo&#10;&#10;Description automatically generated">
            <a:extLst>
              <a:ext uri="{FF2B5EF4-FFF2-40B4-BE49-F238E27FC236}">
                <a16:creationId xmlns:a16="http://schemas.microsoft.com/office/drawing/2014/main" xmlns="" id="{FFF43333-CA42-4DE8-AE2F-6F01990E02D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2185" t="6084" r="87330" b="75016"/>
          <a:stretch/>
        </p:blipFill>
        <p:spPr>
          <a:xfrm>
            <a:off x="8685973" y="1243324"/>
            <a:ext cx="1832103" cy="1857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19899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xmlns="" id="{F81CC24B-8DEB-492F-96D6-6E7A4709BC1A}"/>
              </a:ext>
            </a:extLst>
          </p:cNvPr>
          <p:cNvSpPr txBox="1">
            <a:spLocks/>
          </p:cNvSpPr>
          <p:nvPr userDrawn="1"/>
        </p:nvSpPr>
        <p:spPr>
          <a:xfrm>
            <a:off x="0" y="6114520"/>
            <a:ext cx="12192000" cy="763600"/>
          </a:xfrm>
          <a:prstGeom prst="rect">
            <a:avLst/>
          </a:prstGeom>
          <a:solidFill>
            <a:srgbClr val="013476"/>
          </a:solidFill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Roboto Regular" charset="0"/>
                <a:ea typeface="Roboto Regular" charset="0"/>
                <a:cs typeface="Roboto Regular" charset="0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defRPr/>
            </a:pPr>
            <a:endParaRPr lang="el-GR" kern="0" dirty="0">
              <a:solidFill>
                <a:srgbClr val="013476"/>
              </a:solidFill>
              <a:ea typeface="Georgia"/>
              <a:cs typeface="Georgia"/>
              <a:sym typeface="Georgia"/>
            </a:endParaRPr>
          </a:p>
        </p:txBody>
      </p:sp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229380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172646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endParaRPr dirty="0"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522111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 sz="1000">
                <a:solidFill>
                  <a:schemeClr val="bg1"/>
                </a:solidFill>
              </a:defRPr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xmlns="" id="{1525798F-26A0-4314-B6F8-54FBAD4D3BEC}"/>
              </a:ext>
            </a:extLst>
          </p:cNvPr>
          <p:cNvCxnSpPr/>
          <p:nvPr userDrawn="1"/>
        </p:nvCxnSpPr>
        <p:spPr>
          <a:xfrm>
            <a:off x="406722" y="1072880"/>
            <a:ext cx="11412000" cy="0"/>
          </a:xfrm>
          <a:prstGeom prst="line">
            <a:avLst/>
          </a:prstGeom>
          <a:ln w="12700">
            <a:solidFill>
              <a:srgbClr val="4A66A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6F6B5086-74D4-4260-9715-67D8A4CC186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2" t="-1" r="46374" b="-16714"/>
          <a:stretch/>
        </p:blipFill>
        <p:spPr>
          <a:xfrm>
            <a:off x="204462" y="6217623"/>
            <a:ext cx="2320077" cy="52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07964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xmlns="" id="{53E32E58-F9AE-4DD1-8F08-3E4DEFE182D3}"/>
              </a:ext>
            </a:extLst>
          </p:cNvPr>
          <p:cNvSpPr txBox="1">
            <a:spLocks/>
          </p:cNvSpPr>
          <p:nvPr userDrawn="1"/>
        </p:nvSpPr>
        <p:spPr>
          <a:xfrm>
            <a:off x="0" y="6114520"/>
            <a:ext cx="12192000" cy="763600"/>
          </a:xfrm>
          <a:prstGeom prst="rect">
            <a:avLst/>
          </a:prstGeom>
          <a:solidFill>
            <a:schemeClr val="bg1"/>
          </a:solidFill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Roboto Regular" charset="0"/>
                <a:ea typeface="Roboto Regular" charset="0"/>
                <a:cs typeface="Roboto Regular" charset="0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defRPr/>
            </a:pPr>
            <a:endParaRPr lang="el-GR" kern="0" dirty="0">
              <a:solidFill>
                <a:srgbClr val="013476"/>
              </a:solidFill>
              <a:ea typeface="Georgia"/>
              <a:cs typeface="Georgia"/>
              <a:sym typeface="Georgia"/>
            </a:endParaRPr>
          </a:p>
        </p:txBody>
      </p:sp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415611" y="992767"/>
            <a:ext cx="11360800" cy="2736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415600" y="3778833"/>
            <a:ext cx="11360800" cy="105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522111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 sz="1000">
                <a:solidFill>
                  <a:srgbClr val="013476"/>
                </a:solidFill>
              </a:defRPr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xmlns="" id="{1B50A5B6-0B3B-4215-9544-60145E626414}"/>
              </a:ext>
            </a:extLst>
          </p:cNvPr>
          <p:cNvCxnSpPr/>
          <p:nvPr userDrawn="1"/>
        </p:nvCxnSpPr>
        <p:spPr>
          <a:xfrm>
            <a:off x="406722" y="1072880"/>
            <a:ext cx="114120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CFBBB67E-7266-4F93-9C5A-4D05BF0E588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47849" b="-25704"/>
          <a:stretch/>
        </p:blipFill>
        <p:spPr>
          <a:xfrm>
            <a:off x="163789" y="6292780"/>
            <a:ext cx="2022820" cy="565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02373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53332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2133"/>
              </a:spcBef>
              <a:spcAft>
                <a:spcPts val="2133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6443200" y="1536633"/>
            <a:ext cx="53332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2133"/>
              </a:spcBef>
              <a:spcAft>
                <a:spcPts val="2133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‹#›</a:t>
            </a:fld>
            <a:endParaRPr dirty="0"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931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‹#›</a:t>
            </a:fld>
            <a:endParaRPr dirty="0"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67493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415600" y="740800"/>
            <a:ext cx="3744000" cy="100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415600" y="1852800"/>
            <a:ext cx="3744000" cy="423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1pPr>
            <a:lvl2pPr marL="1219170" lvl="1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2133"/>
              </a:spcBef>
              <a:spcAft>
                <a:spcPts val="2133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‹#›</a:t>
            </a:fld>
            <a:endParaRPr dirty="0"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62226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653667" y="600200"/>
            <a:ext cx="8490400" cy="545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‹#›</a:t>
            </a:fld>
            <a:endParaRPr dirty="0"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91422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6096000" y="-167"/>
            <a:ext cx="6096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867" b="0" i="0" kern="0" dirty="0">
              <a:solidFill>
                <a:srgbClr val="000000"/>
              </a:solidFill>
              <a:latin typeface="Roboto Regular" charset="0"/>
              <a:ea typeface="Roboto Regular" charset="0"/>
              <a:cs typeface="Roboto Regular" charset="0"/>
              <a:sym typeface="Arial"/>
            </a:endParaRPr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354000" y="1644233"/>
            <a:ext cx="5393600" cy="19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354000" y="3737433"/>
            <a:ext cx="53936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6586000" y="965433"/>
            <a:ext cx="5116000" cy="492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‹#›</a:t>
            </a:fld>
            <a:endParaRPr dirty="0"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72819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ags" Target="../tags/tag2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hidden="1">
            <a:extLst>
              <a:ext uri="{FF2B5EF4-FFF2-40B4-BE49-F238E27FC236}">
                <a16:creationId xmlns:a16="http://schemas.microsoft.com/office/drawing/2014/main" xmlns="" id="{F37204ED-F58C-493A-8C81-D0A25DC0C310}"/>
              </a:ext>
            </a:extLst>
          </p:cNvPr>
          <p:cNvSpPr/>
          <p:nvPr userDrawn="1">
            <p:custDataLst>
              <p:tags r:id="rId5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US" sz="3200" b="0" i="0" baseline="0" dirty="0">
              <a:latin typeface="Helvetica Neue" panose="020B0604020202020204"/>
              <a:ea typeface="+mj-ea"/>
              <a:cs typeface="Arial" panose="020B0604020202020204" pitchFamily="34" charset="0"/>
              <a:sym typeface="Helvetica Neue" panose="020B0604020202020204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9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46367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481925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5" r:id="rId2"/>
    <p:sldLayoutId id="2147483798" r:id="rId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accent1">
              <a:lumMod val="50000"/>
            </a:schemeClr>
          </a:solidFill>
          <a:latin typeface="Helvetica Neue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Helvetica Neue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Helvetica Neue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Helvetica Neue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Helvetica Neue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Helvetica Neue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 dirty="0"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 dirty="0"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333" b="0" i="0">
                <a:solidFill>
                  <a:schemeClr val="dk2"/>
                </a:solidFill>
                <a:latin typeface="Roboto Regular" charset="0"/>
                <a:ea typeface="Roboto Regular" charset="0"/>
                <a:cs typeface="Roboto Regular" charset="0"/>
              </a:defRPr>
            </a:lvl1pPr>
            <a:lvl2pPr lvl="1" algn="r">
              <a:buNone/>
              <a:defRPr sz="1333">
                <a:solidFill>
                  <a:schemeClr val="dk2"/>
                </a:solidFill>
              </a:defRPr>
            </a:lvl2pPr>
            <a:lvl3pPr lvl="2" algn="r">
              <a:buNone/>
              <a:defRPr sz="1333">
                <a:solidFill>
                  <a:schemeClr val="dk2"/>
                </a:solidFill>
              </a:defRPr>
            </a:lvl3pPr>
            <a:lvl4pPr lvl="3" algn="r">
              <a:buNone/>
              <a:defRPr sz="1333">
                <a:solidFill>
                  <a:schemeClr val="dk2"/>
                </a:solidFill>
              </a:defRPr>
            </a:lvl4pPr>
            <a:lvl5pPr lvl="4" algn="r">
              <a:buNone/>
              <a:defRPr sz="1333">
                <a:solidFill>
                  <a:schemeClr val="dk2"/>
                </a:solidFill>
              </a:defRPr>
            </a:lvl5pPr>
            <a:lvl6pPr lvl="5" algn="r">
              <a:buNone/>
              <a:defRPr sz="1333">
                <a:solidFill>
                  <a:schemeClr val="dk2"/>
                </a:solidFill>
              </a:defRPr>
            </a:lvl6pPr>
            <a:lvl7pPr lvl="6" algn="r">
              <a:buNone/>
              <a:defRPr sz="1333">
                <a:solidFill>
                  <a:schemeClr val="dk2"/>
                </a:solidFill>
              </a:defRPr>
            </a:lvl7pPr>
            <a:lvl8pPr lvl="7" algn="r">
              <a:buNone/>
              <a:defRPr sz="1333">
                <a:solidFill>
                  <a:schemeClr val="dk2"/>
                </a:solidFill>
              </a:defRPr>
            </a:lvl8pPr>
            <a:lvl9pPr lvl="8" algn="r">
              <a:buNone/>
              <a:defRPr sz="1333">
                <a:solidFill>
                  <a:schemeClr val="dk2"/>
                </a:solidFill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uk-UA" kern="0" smtClean="0">
                <a:solidFill>
                  <a:srgbClr val="595959"/>
                </a:solidFill>
                <a:sym typeface="Arial"/>
              </a:rPr>
              <a:pPr>
                <a:buClr>
                  <a:srgbClr val="000000"/>
                </a:buClr>
                <a:buFont typeface="Arial"/>
                <a:buNone/>
              </a:pPr>
              <a:t>‹#›</a:t>
            </a:fld>
            <a:endParaRPr lang="uk-UA" kern="0" dirty="0">
              <a:solidFill>
                <a:srgbClr val="595959"/>
              </a:solidFill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64497771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800" r:id="rId1"/>
    <p:sldLayoutId id="2147483801" r:id="rId2"/>
    <p:sldLayoutId id="2147483802" r:id="rId3"/>
    <p:sldLayoutId id="2147483803" r:id="rId4"/>
    <p:sldLayoutId id="2147483804" r:id="rId5"/>
    <p:sldLayoutId id="2147483805" r:id="rId6"/>
    <p:sldLayoutId id="2147483806" r:id="rId7"/>
    <p:sldLayoutId id="2147483807" r:id="rId8"/>
    <p:sldLayoutId id="2147483808" r:id="rId9"/>
    <p:sldLayoutId id="2147483809" r:id="rId10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Roboto Regular" charset="0"/>
          <a:ea typeface="Roboto Regular" charset="0"/>
          <a:cs typeface="Roboto Regular" charset="0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Roboto Regular" charset="0"/>
          <a:ea typeface="Roboto Regular" charset="0"/>
          <a:cs typeface="Roboto Regular" charset="0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6.xml"/><Relationship Id="rId4" Type="http://schemas.openxmlformats.org/officeDocument/2006/relationships/image" Target="../media/image6.sv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xmlns="" id="{88CF923F-5193-44F2-BF83-6951547296D8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6" name="Picture 5" descr="A close up of a logo&#10;&#10;Description automatically generated">
              <a:extLst>
                <a:ext uri="{FF2B5EF4-FFF2-40B4-BE49-F238E27FC236}">
                  <a16:creationId xmlns:a16="http://schemas.microsoft.com/office/drawing/2014/main" xmlns="" id="{F4540133-4F80-7847-85FF-A47B419E88E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12192000" cy="6858000"/>
            </a:xfrm>
            <a:prstGeom prst="rect">
              <a:avLst/>
            </a:prstGeom>
          </p:spPr>
        </p:pic>
        <p:sp>
          <p:nvSpPr>
            <p:cNvPr id="5" name="Rectangle: Diagonal Corners Snipped 4">
              <a:extLst>
                <a:ext uri="{FF2B5EF4-FFF2-40B4-BE49-F238E27FC236}">
                  <a16:creationId xmlns:a16="http://schemas.microsoft.com/office/drawing/2014/main" xmlns="" id="{AB529D85-EA9E-43D9-9EA9-E4E2545F2336}"/>
                </a:ext>
              </a:extLst>
            </p:cNvPr>
            <p:cNvSpPr/>
            <p:nvPr/>
          </p:nvSpPr>
          <p:spPr>
            <a:xfrm>
              <a:off x="1516987" y="1050290"/>
              <a:ext cx="4741771" cy="302272"/>
            </a:xfrm>
            <a:prstGeom prst="snip2DiagRect">
              <a:avLst/>
            </a:prstGeom>
            <a:solidFill>
              <a:srgbClr val="013476"/>
            </a:solidFill>
            <a:ln>
              <a:noFill/>
            </a:ln>
          </p:spPr>
          <p:txBody>
            <a:bodyPr spcFirstLastPara="1" wrap="square" lIns="111176" tIns="15860" rIns="111176" bIns="15860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l-GR" sz="2000" dirty="0">
                  <a:solidFill>
                    <a:prstClr val="white"/>
                  </a:solidFill>
                  <a:latin typeface="Calibri" panose="020F0502020204030204"/>
                  <a:sym typeface="Georgia"/>
                </a:rPr>
                <a:t>Κυβέρνηση</a:t>
              </a:r>
              <a:endPara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Georgia"/>
              </a:endParaRPr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DCAD2CDB-9BF8-4448-8880-832B33B17B6A}"/>
              </a:ext>
            </a:extLst>
          </p:cNvPr>
          <p:cNvSpPr txBox="1"/>
          <p:nvPr/>
        </p:nvSpPr>
        <p:spPr>
          <a:xfrm>
            <a:off x="1424517" y="2056819"/>
            <a:ext cx="7462627" cy="254831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3200" b="1" dirty="0">
                <a:solidFill>
                  <a:prstClr val="white"/>
                </a:solidFill>
                <a:latin typeface="Roboto" panose="020B0604020202020204" charset="0"/>
                <a:ea typeface="Roboto" panose="020B0604020202020204" charset="0"/>
              </a:rPr>
              <a:t>“Next Generation EU”</a:t>
            </a:r>
          </a:p>
          <a:p>
            <a:endParaRPr lang="el-GR" sz="3600" b="1" dirty="0">
              <a:solidFill>
                <a:prstClr val="white"/>
              </a:solidFill>
              <a:latin typeface="Roboto" panose="020B0604020202020204" charset="0"/>
              <a:ea typeface="Roboto" panose="020B0604020202020204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l-GR" sz="4400" b="1" dirty="0">
                <a:solidFill>
                  <a:prstClr val="white"/>
                </a:solidFill>
                <a:latin typeface="Roboto" panose="020B0604020202020204" charset="0"/>
              </a:rPr>
              <a:t>Εθνικό Σχέδιο Ανάκαμψης και Ανθεκτικότητας</a:t>
            </a:r>
            <a:endParaRPr lang="el-GR" sz="4400" b="1" dirty="0">
              <a:solidFill>
                <a:prstClr val="white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9FE2F638-602B-2447-B69D-5C4CF8E5077E}"/>
              </a:ext>
            </a:extLst>
          </p:cNvPr>
          <p:cNvSpPr txBox="1"/>
          <p:nvPr/>
        </p:nvSpPr>
        <p:spPr>
          <a:xfrm>
            <a:off x="1516986" y="5628780"/>
            <a:ext cx="8780346" cy="60560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lvl="0">
              <a:defRPr/>
            </a:pPr>
            <a:r>
              <a:rPr lang="el-GR" sz="2200" dirty="0">
                <a:solidFill>
                  <a:prstClr val="white"/>
                </a:solidFill>
                <a:latin typeface="Roboto Regular" charset="0"/>
                <a:cs typeface="Roboto Regular" charset="0"/>
              </a:rPr>
              <a:t>Σύνοδος </a:t>
            </a:r>
            <a:r>
              <a:rPr lang="en-US" sz="2200" dirty="0">
                <a:solidFill>
                  <a:prstClr val="white"/>
                </a:solidFill>
                <a:latin typeface="Roboto Regular" charset="0"/>
                <a:cs typeface="Roboto Regular" charset="0"/>
              </a:rPr>
              <a:t>ECOFIN</a:t>
            </a:r>
            <a:r>
              <a:rPr lang="el-GR" sz="2200" dirty="0">
                <a:solidFill>
                  <a:prstClr val="white"/>
                </a:solidFill>
                <a:latin typeface="Roboto Regular" charset="0"/>
                <a:cs typeface="Roboto Regular" charset="0"/>
              </a:rPr>
              <a:t> </a:t>
            </a:r>
            <a:r>
              <a:rPr lang="en-US" sz="2200" dirty="0">
                <a:solidFill>
                  <a:prstClr val="white"/>
                </a:solidFill>
                <a:latin typeface="Roboto Regular" charset="0"/>
                <a:cs typeface="Roboto Regular" charset="0"/>
              </a:rPr>
              <a:t>– 16 </a:t>
            </a:r>
            <a:r>
              <a:rPr lang="el-GR" sz="2200" dirty="0">
                <a:solidFill>
                  <a:prstClr val="white"/>
                </a:solidFill>
                <a:latin typeface="Roboto Regular" charset="0"/>
                <a:cs typeface="Roboto Regular" charset="0"/>
              </a:rPr>
              <a:t>Μαρτίου </a:t>
            </a:r>
            <a:r>
              <a:rPr lang="en-US" sz="2200" dirty="0">
                <a:solidFill>
                  <a:prstClr val="white"/>
                </a:solidFill>
                <a:latin typeface="Roboto Regular" charset="0"/>
                <a:cs typeface="Roboto Regular" charset="0"/>
              </a:rPr>
              <a:t>2021 </a:t>
            </a:r>
          </a:p>
        </p:txBody>
      </p:sp>
      <p:sp>
        <p:nvSpPr>
          <p:cNvPr id="8" name="Rectangle: Diagonal Corners Snipped 7">
            <a:extLst>
              <a:ext uri="{FF2B5EF4-FFF2-40B4-BE49-F238E27FC236}">
                <a16:creationId xmlns:a16="http://schemas.microsoft.com/office/drawing/2014/main" xmlns="" id="{72480EFC-8F6C-42D5-801A-06B41495CF03}"/>
              </a:ext>
            </a:extLst>
          </p:cNvPr>
          <p:cNvSpPr/>
          <p:nvPr/>
        </p:nvSpPr>
        <p:spPr>
          <a:xfrm>
            <a:off x="1516986" y="730905"/>
            <a:ext cx="4741771" cy="302272"/>
          </a:xfrm>
          <a:prstGeom prst="snip2DiagRect">
            <a:avLst/>
          </a:prstGeom>
          <a:solidFill>
            <a:srgbClr val="013476"/>
          </a:solidFill>
          <a:ln>
            <a:noFill/>
          </a:ln>
        </p:spPr>
        <p:txBody>
          <a:bodyPr spcFirstLastPara="1" wrap="square" lIns="111176" tIns="15860" rIns="111176" bIns="1586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2000" b="1" dirty="0">
                <a:solidFill>
                  <a:prstClr val="white"/>
                </a:solidFill>
                <a:latin typeface="Calibri" panose="020F0502020204030204"/>
                <a:sym typeface="Georgia"/>
              </a:rPr>
              <a:t>ΕΛΛΗΝΙΚΗ ΔΗΜΟΚΡΑΤΙΑ</a:t>
            </a:r>
            <a:endParaRPr kumimoji="0" lang="el-GR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37174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 hidden="1">
            <a:extLst>
              <a:ext uri="{FF2B5EF4-FFF2-40B4-BE49-F238E27FC236}">
                <a16:creationId xmlns:a16="http://schemas.microsoft.com/office/drawing/2014/main" xmlns="" id="{92841EC5-EAD1-4540-9189-A19CA3243767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kumimoji="0" lang="en-US" sz="2400" u="none" strike="noStrike" kern="1200" cap="none" spc="0" normalizeH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boto Regular"/>
              <a:sym typeface="Roboto Regular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33B86F3A-08BE-4038-B5D5-2B77182867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048" y="527329"/>
            <a:ext cx="11808952" cy="763600"/>
          </a:xfrm>
        </p:spPr>
        <p:txBody>
          <a:bodyPr/>
          <a:lstStyle/>
          <a:p>
            <a:pPr lvl="0">
              <a:lnSpc>
                <a:spcPct val="100000"/>
              </a:lnSpc>
              <a:buClr>
                <a:srgbClr val="000000"/>
              </a:buClr>
            </a:pPr>
            <a:r>
              <a:rPr lang="el-GR" sz="2400" dirty="0">
                <a:solidFill>
                  <a:schemeClr val="tx2"/>
                </a:solidFill>
                <a:latin typeface="Roboto" panose="020B0604020202020204" charset="0"/>
                <a:cs typeface="Calibri"/>
              </a:rPr>
              <a:t>Βασικοί στόχοι</a:t>
            </a:r>
            <a:endParaRPr lang="el-GR" sz="2400" dirty="0">
              <a:solidFill>
                <a:schemeClr val="tx2"/>
              </a:solidFill>
              <a:cs typeface="Calibri"/>
              <a:sym typeface="Calibri"/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F7397E86-2FCA-40EF-837A-70120AB812E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en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boto Regular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" sz="1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boto Regular" charset="0"/>
            </a:endParaRPr>
          </a:p>
        </p:txBody>
      </p:sp>
      <p:sp>
        <p:nvSpPr>
          <p:cNvPr id="31" name="TextBox 28">
            <a:extLst>
              <a:ext uri="{FF2B5EF4-FFF2-40B4-BE49-F238E27FC236}">
                <a16:creationId xmlns:a16="http://schemas.microsoft.com/office/drawing/2014/main" xmlns="" id="{4FBC6C58-ABC7-4CEC-807E-8ED576DDF8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2676" y="1591217"/>
            <a:ext cx="9762366" cy="827004"/>
          </a:xfrm>
          <a:prstGeom prst="rect">
            <a:avLst/>
          </a:prstGeom>
          <a:solidFill>
            <a:srgbClr val="01347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rIns="144000" rtlCol="0" anchor="ctr"/>
          <a:lstStyle>
            <a:defPPr lvl="0">
              <a:defRPr lang="en-US"/>
            </a:defPPr>
            <a:lvl1pPr algn="ctr">
              <a:defRPr sz="1600" b="1" kern="0">
                <a:solidFill>
                  <a:srgbClr val="FFFFFF"/>
                </a:solidFill>
                <a:cs typeface="Times New Roman" panose="02020603050405020304" pitchFamily="18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r>
              <a:rPr lang="el-GR" dirty="0">
                <a:latin typeface="Roboto" panose="020B0604020202020204" charset="0"/>
                <a:ea typeface="Roboto" panose="020B0604020202020204" charset="0"/>
              </a:rPr>
              <a:t>Το Ελληνικό Σχέδιο Ανάκαμψης και Ανθεκτικότητας (ΕΣΑΑ) φιλοδοξεί να συμβάλει στην αλλαγή παραδείγματος στην ελληνική οικονομία και τους θεσμούς</a:t>
            </a:r>
            <a:r>
              <a:rPr lang="en-GB" dirty="0">
                <a:latin typeface="Roboto" panose="020B0604020202020204" charset="0"/>
                <a:ea typeface="Roboto" panose="020B0604020202020204" charset="0"/>
              </a:rPr>
              <a:t> 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xmlns="" id="{826FC0C4-CB2C-49D7-866A-F3AAA4813964}"/>
              </a:ext>
            </a:extLst>
          </p:cNvPr>
          <p:cNvSpPr/>
          <p:nvPr/>
        </p:nvSpPr>
        <p:spPr>
          <a:xfrm>
            <a:off x="2183032" y="2474972"/>
            <a:ext cx="9635690" cy="85664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171450" indent="-171450">
              <a:lnSpc>
                <a:spcPct val="150000"/>
              </a:lnSpc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</a:rPr>
              <a:t> </a:t>
            </a:r>
            <a:r>
              <a:rPr lang="el-GR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</a:rPr>
              <a:t>Μέσω </a:t>
            </a:r>
            <a:r>
              <a:rPr lang="el-GR" sz="1600" b="1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</a:rPr>
              <a:t>φιλόδοξων μεταρρυθμίσεων και επενδύσεων</a:t>
            </a:r>
            <a:endParaRPr lang="en-GB" sz="1600" b="1" dirty="0">
              <a:solidFill>
                <a:schemeClr val="tx2"/>
              </a:solidFill>
              <a:latin typeface="Roboto" panose="020B0604020202020204" charset="0"/>
              <a:ea typeface="Roboto" panose="020B0604020202020204" charset="0"/>
            </a:endParaRP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</a:rPr>
              <a:t> </a:t>
            </a:r>
            <a:r>
              <a:rPr lang="el-GR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</a:rPr>
              <a:t>Προς ένα </a:t>
            </a:r>
            <a:r>
              <a:rPr lang="el-GR" sz="1600" b="1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</a:rPr>
              <a:t>εξωστρεφές</a:t>
            </a:r>
            <a:r>
              <a:rPr lang="en-GB" sz="1600" b="1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</a:rPr>
              <a:t>, </a:t>
            </a:r>
            <a:r>
              <a:rPr lang="el-GR" sz="1600" b="1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</a:rPr>
              <a:t>ανταγωνιστικό και πράσινο οικονομικό μοντέλο</a:t>
            </a:r>
            <a:endParaRPr lang="en-GB" sz="1600" dirty="0">
              <a:solidFill>
                <a:schemeClr val="tx2"/>
              </a:solidFill>
              <a:latin typeface="Roboto" panose="020B0604020202020204" charset="0"/>
              <a:ea typeface="Roboto" panose="020B0604020202020204" charset="0"/>
            </a:endParaRPr>
          </a:p>
        </p:txBody>
      </p:sp>
      <p:sp>
        <p:nvSpPr>
          <p:cNvPr id="33" name="TextBox 28">
            <a:extLst>
              <a:ext uri="{FF2B5EF4-FFF2-40B4-BE49-F238E27FC236}">
                <a16:creationId xmlns:a16="http://schemas.microsoft.com/office/drawing/2014/main" xmlns="" id="{A3A7C0BC-2A0E-4990-BADB-9D41692888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2676" y="3776763"/>
            <a:ext cx="9762366" cy="828000"/>
          </a:xfrm>
          <a:prstGeom prst="rect">
            <a:avLst/>
          </a:prstGeom>
          <a:solidFill>
            <a:srgbClr val="01347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rIns="144000" rtlCol="0" anchor="ctr"/>
          <a:lstStyle>
            <a:defPPr lvl="0">
              <a:defRPr lang="en-US"/>
            </a:defPPr>
            <a:lvl1pPr>
              <a:defRPr sz="1600" b="1" kern="0">
                <a:solidFill>
                  <a:srgbClr val="FFFFFF"/>
                </a:solidFill>
                <a:latin typeface="Roboto" panose="020B0604020202020204" charset="0"/>
                <a:ea typeface="Roboto" panose="020B0604020202020204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l-GR" dirty="0"/>
              <a:t>Δεν είναι απλώς μια οικονομική μετάβαση</a:t>
            </a:r>
            <a:endParaRPr lang="en-GB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xmlns="" id="{887657AB-F6BF-40CA-97B1-F940002EC911}"/>
              </a:ext>
            </a:extLst>
          </p:cNvPr>
          <p:cNvSpPr/>
          <p:nvPr/>
        </p:nvSpPr>
        <p:spPr>
          <a:xfrm>
            <a:off x="2183032" y="4663797"/>
            <a:ext cx="9282010" cy="122854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l-GR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</a:rPr>
              <a:t>Είναι ένας </a:t>
            </a:r>
            <a:r>
              <a:rPr lang="el-GR" sz="1600" b="1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</a:rPr>
              <a:t>θεμελιώδης οικονομικός και κοινωνικός μετασχηματισμός, </a:t>
            </a:r>
            <a:r>
              <a:rPr lang="el-GR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</a:rPr>
              <a:t>που επιδρά στην οικονομική δραστηριότητα, αλλά και στις τεχνολογίες, τις συμπεριφορές και τους θεσμούς</a:t>
            </a:r>
            <a:endParaRPr lang="en-GB" sz="1600" dirty="0">
              <a:solidFill>
                <a:schemeClr val="tx2"/>
              </a:solidFill>
              <a:latin typeface="Roboto" panose="020B0604020202020204" charset="0"/>
              <a:ea typeface="Roboto" panose="020B0604020202020204" charset="0"/>
            </a:endParaRPr>
          </a:p>
          <a:p>
            <a:pPr marL="285750" indent="-285750" algn="just">
              <a:lnSpc>
                <a:spcPct val="150000"/>
              </a:lnSpc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l-GR" sz="15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</a:rPr>
              <a:t>Μια μετάβαση που συνδυάζει </a:t>
            </a:r>
            <a:r>
              <a:rPr lang="el-GR" sz="1500" b="1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</a:rPr>
              <a:t>οικονομική αποτελεσματικότητα με κοινωνική συνοχή και δικαιοσύνη</a:t>
            </a:r>
            <a:endParaRPr lang="en-GB" sz="1500" b="1" dirty="0">
              <a:solidFill>
                <a:schemeClr val="tx2"/>
              </a:solidFill>
              <a:latin typeface="Roboto" panose="020B0604020202020204" charset="0"/>
              <a:ea typeface="Roboto" panose="020B0604020202020204" charset="0"/>
            </a:endParaRPr>
          </a:p>
        </p:txBody>
      </p:sp>
      <p:pic>
        <p:nvPicPr>
          <p:cNvPr id="6" name="Graphic 5" descr="Checkmark">
            <a:extLst>
              <a:ext uri="{FF2B5EF4-FFF2-40B4-BE49-F238E27FC236}">
                <a16:creationId xmlns:a16="http://schemas.microsoft.com/office/drawing/2014/main" xmlns="" id="{1CAE0BA7-8A8C-4C9A-8FB8-1F138A05CC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520663" y="3776763"/>
            <a:ext cx="756000" cy="756000"/>
          </a:xfrm>
          <a:prstGeom prst="rect">
            <a:avLst/>
          </a:prstGeom>
        </p:spPr>
      </p:pic>
      <p:grpSp>
        <p:nvGrpSpPr>
          <p:cNvPr id="50" name="Group 49">
            <a:extLst>
              <a:ext uri="{FF2B5EF4-FFF2-40B4-BE49-F238E27FC236}">
                <a16:creationId xmlns:a16="http://schemas.microsoft.com/office/drawing/2014/main" xmlns="" id="{C850FE01-FC5A-4A5B-9151-E540D601D4B7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20663" y="1603002"/>
            <a:ext cx="756000" cy="756000"/>
            <a:chOff x="3314701" y="2632075"/>
            <a:chExt cx="966788" cy="966788"/>
          </a:xfrm>
          <a:solidFill>
            <a:srgbClr val="013476"/>
          </a:solidFill>
        </p:grpSpPr>
        <p:sp>
          <p:nvSpPr>
            <p:cNvPr id="51" name="Freeform 5">
              <a:extLst>
                <a:ext uri="{FF2B5EF4-FFF2-40B4-BE49-F238E27FC236}">
                  <a16:creationId xmlns:a16="http://schemas.microsoft.com/office/drawing/2014/main" xmlns="" id="{2CB3D82D-818E-4705-851E-EB8E0F0F615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314701" y="2632075"/>
              <a:ext cx="966788" cy="966788"/>
            </a:xfrm>
            <a:custGeom>
              <a:avLst/>
              <a:gdLst>
                <a:gd name="T0" fmla="*/ 609 w 609"/>
                <a:gd name="T1" fmla="*/ 609 h 609"/>
                <a:gd name="T2" fmla="*/ 0 w 609"/>
                <a:gd name="T3" fmla="*/ 609 h 609"/>
                <a:gd name="T4" fmla="*/ 0 w 609"/>
                <a:gd name="T5" fmla="*/ 0 h 609"/>
                <a:gd name="T6" fmla="*/ 609 w 609"/>
                <a:gd name="T7" fmla="*/ 0 h 609"/>
                <a:gd name="T8" fmla="*/ 609 w 609"/>
                <a:gd name="T9" fmla="*/ 609 h 609"/>
                <a:gd name="T10" fmla="*/ 609 w 609"/>
                <a:gd name="T11" fmla="*/ 609 h 609"/>
                <a:gd name="T12" fmla="*/ 26 w 609"/>
                <a:gd name="T13" fmla="*/ 583 h 609"/>
                <a:gd name="T14" fmla="*/ 583 w 609"/>
                <a:gd name="T15" fmla="*/ 583 h 609"/>
                <a:gd name="T16" fmla="*/ 583 w 609"/>
                <a:gd name="T17" fmla="*/ 26 h 609"/>
                <a:gd name="T18" fmla="*/ 26 w 609"/>
                <a:gd name="T19" fmla="*/ 26 h 609"/>
                <a:gd name="T20" fmla="*/ 26 w 609"/>
                <a:gd name="T21" fmla="*/ 583 h 609"/>
                <a:gd name="T22" fmla="*/ 26 w 609"/>
                <a:gd name="T23" fmla="*/ 583 h 6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09" h="609">
                  <a:moveTo>
                    <a:pt x="609" y="609"/>
                  </a:moveTo>
                  <a:lnTo>
                    <a:pt x="0" y="609"/>
                  </a:lnTo>
                  <a:lnTo>
                    <a:pt x="0" y="0"/>
                  </a:lnTo>
                  <a:lnTo>
                    <a:pt x="609" y="0"/>
                  </a:lnTo>
                  <a:lnTo>
                    <a:pt x="609" y="609"/>
                  </a:lnTo>
                  <a:lnTo>
                    <a:pt x="609" y="609"/>
                  </a:lnTo>
                  <a:close/>
                  <a:moveTo>
                    <a:pt x="26" y="583"/>
                  </a:moveTo>
                  <a:lnTo>
                    <a:pt x="583" y="583"/>
                  </a:lnTo>
                  <a:lnTo>
                    <a:pt x="583" y="26"/>
                  </a:lnTo>
                  <a:lnTo>
                    <a:pt x="26" y="26"/>
                  </a:lnTo>
                  <a:lnTo>
                    <a:pt x="26" y="583"/>
                  </a:lnTo>
                  <a:lnTo>
                    <a:pt x="26" y="5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4" name="Freeform 8">
              <a:extLst>
                <a:ext uri="{FF2B5EF4-FFF2-40B4-BE49-F238E27FC236}">
                  <a16:creationId xmlns:a16="http://schemas.microsoft.com/office/drawing/2014/main" xmlns="" id="{5A746382-8CB9-4A00-8A4B-EAFC1C3E611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343276" y="2878138"/>
              <a:ext cx="792163" cy="476250"/>
            </a:xfrm>
            <a:custGeom>
              <a:avLst/>
              <a:gdLst>
                <a:gd name="T0" fmla="*/ 231 w 499"/>
                <a:gd name="T1" fmla="*/ 300 h 300"/>
                <a:gd name="T2" fmla="*/ 270 w 499"/>
                <a:gd name="T3" fmla="*/ 274 h 300"/>
                <a:gd name="T4" fmla="*/ 270 w 499"/>
                <a:gd name="T5" fmla="*/ 300 h 300"/>
                <a:gd name="T6" fmla="*/ 154 w 499"/>
                <a:gd name="T7" fmla="*/ 300 h 300"/>
                <a:gd name="T8" fmla="*/ 193 w 499"/>
                <a:gd name="T9" fmla="*/ 274 h 300"/>
                <a:gd name="T10" fmla="*/ 193 w 499"/>
                <a:gd name="T11" fmla="*/ 300 h 300"/>
                <a:gd name="T12" fmla="*/ 77 w 499"/>
                <a:gd name="T13" fmla="*/ 300 h 300"/>
                <a:gd name="T14" fmla="*/ 116 w 499"/>
                <a:gd name="T15" fmla="*/ 274 h 300"/>
                <a:gd name="T16" fmla="*/ 116 w 499"/>
                <a:gd name="T17" fmla="*/ 300 h 300"/>
                <a:gd name="T18" fmla="*/ 0 w 499"/>
                <a:gd name="T19" fmla="*/ 300 h 300"/>
                <a:gd name="T20" fmla="*/ 39 w 499"/>
                <a:gd name="T21" fmla="*/ 274 h 300"/>
                <a:gd name="T22" fmla="*/ 39 w 499"/>
                <a:gd name="T23" fmla="*/ 300 h 300"/>
                <a:gd name="T24" fmla="*/ 277 w 499"/>
                <a:gd name="T25" fmla="*/ 268 h 300"/>
                <a:gd name="T26" fmla="*/ 302 w 499"/>
                <a:gd name="T27" fmla="*/ 230 h 300"/>
                <a:gd name="T28" fmla="*/ 302 w 499"/>
                <a:gd name="T29" fmla="*/ 268 h 300"/>
                <a:gd name="T30" fmla="*/ 277 w 499"/>
                <a:gd name="T31" fmla="*/ 191 h 300"/>
                <a:gd name="T32" fmla="*/ 302 w 499"/>
                <a:gd name="T33" fmla="*/ 153 h 300"/>
                <a:gd name="T34" fmla="*/ 302 w 499"/>
                <a:gd name="T35" fmla="*/ 191 h 300"/>
                <a:gd name="T36" fmla="*/ 277 w 499"/>
                <a:gd name="T37" fmla="*/ 114 h 300"/>
                <a:gd name="T38" fmla="*/ 302 w 499"/>
                <a:gd name="T39" fmla="*/ 76 h 300"/>
                <a:gd name="T40" fmla="*/ 302 w 499"/>
                <a:gd name="T41" fmla="*/ 114 h 300"/>
                <a:gd name="T42" fmla="*/ 277 w 499"/>
                <a:gd name="T43" fmla="*/ 37 h 300"/>
                <a:gd name="T44" fmla="*/ 303 w 499"/>
                <a:gd name="T45" fmla="*/ 0 h 300"/>
                <a:gd name="T46" fmla="*/ 302 w 499"/>
                <a:gd name="T47" fmla="*/ 25 h 300"/>
                <a:gd name="T48" fmla="*/ 302 w 499"/>
                <a:gd name="T49" fmla="*/ 37 h 300"/>
                <a:gd name="T50" fmla="*/ 495 w 499"/>
                <a:gd name="T51" fmla="*/ 25 h 300"/>
                <a:gd name="T52" fmla="*/ 499 w 499"/>
                <a:gd name="T53" fmla="*/ 0 h 300"/>
                <a:gd name="T54" fmla="*/ 499 w 499"/>
                <a:gd name="T55" fmla="*/ 25 h 300"/>
                <a:gd name="T56" fmla="*/ 418 w 499"/>
                <a:gd name="T57" fmla="*/ 25 h 300"/>
                <a:gd name="T58" fmla="*/ 457 w 499"/>
                <a:gd name="T59" fmla="*/ 0 h 300"/>
                <a:gd name="T60" fmla="*/ 457 w 499"/>
                <a:gd name="T61" fmla="*/ 25 h 300"/>
                <a:gd name="T62" fmla="*/ 341 w 499"/>
                <a:gd name="T63" fmla="*/ 25 h 300"/>
                <a:gd name="T64" fmla="*/ 380 w 499"/>
                <a:gd name="T65" fmla="*/ 0 h 300"/>
                <a:gd name="T66" fmla="*/ 380 w 499"/>
                <a:gd name="T67" fmla="*/ 25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499" h="300">
                  <a:moveTo>
                    <a:pt x="270" y="300"/>
                  </a:moveTo>
                  <a:lnTo>
                    <a:pt x="231" y="300"/>
                  </a:lnTo>
                  <a:lnTo>
                    <a:pt x="231" y="274"/>
                  </a:lnTo>
                  <a:lnTo>
                    <a:pt x="270" y="274"/>
                  </a:lnTo>
                  <a:lnTo>
                    <a:pt x="270" y="300"/>
                  </a:lnTo>
                  <a:lnTo>
                    <a:pt x="270" y="300"/>
                  </a:lnTo>
                  <a:close/>
                  <a:moveTo>
                    <a:pt x="193" y="300"/>
                  </a:moveTo>
                  <a:lnTo>
                    <a:pt x="154" y="300"/>
                  </a:lnTo>
                  <a:lnTo>
                    <a:pt x="154" y="274"/>
                  </a:lnTo>
                  <a:lnTo>
                    <a:pt x="193" y="274"/>
                  </a:lnTo>
                  <a:lnTo>
                    <a:pt x="193" y="300"/>
                  </a:lnTo>
                  <a:lnTo>
                    <a:pt x="193" y="300"/>
                  </a:lnTo>
                  <a:close/>
                  <a:moveTo>
                    <a:pt x="116" y="300"/>
                  </a:moveTo>
                  <a:lnTo>
                    <a:pt x="77" y="300"/>
                  </a:lnTo>
                  <a:lnTo>
                    <a:pt x="77" y="274"/>
                  </a:lnTo>
                  <a:lnTo>
                    <a:pt x="116" y="274"/>
                  </a:lnTo>
                  <a:lnTo>
                    <a:pt x="116" y="300"/>
                  </a:lnTo>
                  <a:lnTo>
                    <a:pt x="116" y="300"/>
                  </a:lnTo>
                  <a:close/>
                  <a:moveTo>
                    <a:pt x="39" y="300"/>
                  </a:moveTo>
                  <a:lnTo>
                    <a:pt x="0" y="300"/>
                  </a:lnTo>
                  <a:lnTo>
                    <a:pt x="0" y="274"/>
                  </a:lnTo>
                  <a:lnTo>
                    <a:pt x="39" y="274"/>
                  </a:lnTo>
                  <a:lnTo>
                    <a:pt x="39" y="300"/>
                  </a:lnTo>
                  <a:lnTo>
                    <a:pt x="39" y="300"/>
                  </a:lnTo>
                  <a:close/>
                  <a:moveTo>
                    <a:pt x="302" y="268"/>
                  </a:moveTo>
                  <a:lnTo>
                    <a:pt x="277" y="268"/>
                  </a:lnTo>
                  <a:lnTo>
                    <a:pt x="277" y="230"/>
                  </a:lnTo>
                  <a:lnTo>
                    <a:pt x="302" y="230"/>
                  </a:lnTo>
                  <a:lnTo>
                    <a:pt x="302" y="268"/>
                  </a:lnTo>
                  <a:lnTo>
                    <a:pt x="302" y="268"/>
                  </a:lnTo>
                  <a:close/>
                  <a:moveTo>
                    <a:pt x="302" y="191"/>
                  </a:moveTo>
                  <a:lnTo>
                    <a:pt x="277" y="191"/>
                  </a:lnTo>
                  <a:lnTo>
                    <a:pt x="277" y="153"/>
                  </a:lnTo>
                  <a:lnTo>
                    <a:pt x="302" y="153"/>
                  </a:lnTo>
                  <a:lnTo>
                    <a:pt x="302" y="191"/>
                  </a:lnTo>
                  <a:lnTo>
                    <a:pt x="302" y="191"/>
                  </a:lnTo>
                  <a:close/>
                  <a:moveTo>
                    <a:pt x="302" y="114"/>
                  </a:moveTo>
                  <a:lnTo>
                    <a:pt x="277" y="114"/>
                  </a:lnTo>
                  <a:lnTo>
                    <a:pt x="277" y="76"/>
                  </a:lnTo>
                  <a:lnTo>
                    <a:pt x="302" y="76"/>
                  </a:lnTo>
                  <a:lnTo>
                    <a:pt x="302" y="114"/>
                  </a:lnTo>
                  <a:lnTo>
                    <a:pt x="302" y="114"/>
                  </a:lnTo>
                  <a:close/>
                  <a:moveTo>
                    <a:pt x="302" y="37"/>
                  </a:moveTo>
                  <a:lnTo>
                    <a:pt x="277" y="37"/>
                  </a:lnTo>
                  <a:lnTo>
                    <a:pt x="277" y="0"/>
                  </a:lnTo>
                  <a:lnTo>
                    <a:pt x="303" y="0"/>
                  </a:lnTo>
                  <a:lnTo>
                    <a:pt x="303" y="25"/>
                  </a:lnTo>
                  <a:lnTo>
                    <a:pt x="302" y="25"/>
                  </a:lnTo>
                  <a:lnTo>
                    <a:pt x="302" y="37"/>
                  </a:lnTo>
                  <a:lnTo>
                    <a:pt x="302" y="37"/>
                  </a:lnTo>
                  <a:close/>
                  <a:moveTo>
                    <a:pt x="499" y="25"/>
                  </a:moveTo>
                  <a:lnTo>
                    <a:pt x="495" y="25"/>
                  </a:lnTo>
                  <a:lnTo>
                    <a:pt x="495" y="0"/>
                  </a:lnTo>
                  <a:lnTo>
                    <a:pt x="499" y="0"/>
                  </a:lnTo>
                  <a:lnTo>
                    <a:pt x="499" y="25"/>
                  </a:lnTo>
                  <a:lnTo>
                    <a:pt x="499" y="25"/>
                  </a:lnTo>
                  <a:close/>
                  <a:moveTo>
                    <a:pt x="457" y="25"/>
                  </a:moveTo>
                  <a:lnTo>
                    <a:pt x="418" y="25"/>
                  </a:lnTo>
                  <a:lnTo>
                    <a:pt x="418" y="0"/>
                  </a:lnTo>
                  <a:lnTo>
                    <a:pt x="457" y="0"/>
                  </a:lnTo>
                  <a:lnTo>
                    <a:pt x="457" y="25"/>
                  </a:lnTo>
                  <a:lnTo>
                    <a:pt x="457" y="25"/>
                  </a:lnTo>
                  <a:close/>
                  <a:moveTo>
                    <a:pt x="380" y="25"/>
                  </a:moveTo>
                  <a:lnTo>
                    <a:pt x="341" y="25"/>
                  </a:lnTo>
                  <a:lnTo>
                    <a:pt x="341" y="0"/>
                  </a:lnTo>
                  <a:lnTo>
                    <a:pt x="380" y="0"/>
                  </a:lnTo>
                  <a:lnTo>
                    <a:pt x="380" y="25"/>
                  </a:lnTo>
                  <a:lnTo>
                    <a:pt x="380" y="2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5" name="Freeform 9">
              <a:extLst>
                <a:ext uri="{FF2B5EF4-FFF2-40B4-BE49-F238E27FC236}">
                  <a16:creationId xmlns:a16="http://schemas.microsoft.com/office/drawing/2014/main" xmlns="" id="{2D09E270-80AC-4E0F-87D2-9E34B9687C69}"/>
                </a:ext>
              </a:extLst>
            </p:cNvPr>
            <p:cNvSpPr>
              <a:spLocks/>
            </p:cNvSpPr>
            <p:nvPr/>
          </p:nvSpPr>
          <p:spPr bwMode="auto">
            <a:xfrm>
              <a:off x="4035426" y="2800350"/>
              <a:ext cx="130175" cy="203200"/>
            </a:xfrm>
            <a:custGeom>
              <a:avLst/>
              <a:gdLst>
                <a:gd name="T0" fmla="*/ 18 w 82"/>
                <a:gd name="T1" fmla="*/ 128 h 128"/>
                <a:gd name="T2" fmla="*/ 0 w 82"/>
                <a:gd name="T3" fmla="*/ 110 h 128"/>
                <a:gd name="T4" fmla="*/ 46 w 82"/>
                <a:gd name="T5" fmla="*/ 64 h 128"/>
                <a:gd name="T6" fmla="*/ 1 w 82"/>
                <a:gd name="T7" fmla="*/ 18 h 128"/>
                <a:gd name="T8" fmla="*/ 19 w 82"/>
                <a:gd name="T9" fmla="*/ 0 h 128"/>
                <a:gd name="T10" fmla="*/ 82 w 82"/>
                <a:gd name="T11" fmla="*/ 64 h 128"/>
                <a:gd name="T12" fmla="*/ 18 w 82"/>
                <a:gd name="T13" fmla="*/ 128 h 128"/>
                <a:gd name="T14" fmla="*/ 18 w 82"/>
                <a:gd name="T15" fmla="*/ 128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2" h="128">
                  <a:moveTo>
                    <a:pt x="18" y="128"/>
                  </a:moveTo>
                  <a:lnTo>
                    <a:pt x="0" y="110"/>
                  </a:lnTo>
                  <a:lnTo>
                    <a:pt x="46" y="64"/>
                  </a:lnTo>
                  <a:lnTo>
                    <a:pt x="1" y="18"/>
                  </a:lnTo>
                  <a:lnTo>
                    <a:pt x="19" y="0"/>
                  </a:lnTo>
                  <a:lnTo>
                    <a:pt x="82" y="64"/>
                  </a:lnTo>
                  <a:lnTo>
                    <a:pt x="18" y="128"/>
                  </a:lnTo>
                  <a:lnTo>
                    <a:pt x="18" y="12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13497775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 hidden="1">
            <a:extLst>
              <a:ext uri="{FF2B5EF4-FFF2-40B4-BE49-F238E27FC236}">
                <a16:creationId xmlns:a16="http://schemas.microsoft.com/office/drawing/2014/main" xmlns="" id="{92841EC5-EAD1-4540-9189-A19CA3243767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kumimoji="0" lang="en-US" sz="2400" u="none" strike="noStrike" kern="1200" cap="none" spc="0" normalizeH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boto Regular"/>
              <a:sym typeface="Roboto Regular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33B86F3A-08BE-4038-B5D5-2B77182867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048" y="527329"/>
            <a:ext cx="11808952" cy="763600"/>
          </a:xfrm>
        </p:spPr>
        <p:txBody>
          <a:bodyPr/>
          <a:lstStyle/>
          <a:p>
            <a:pPr lvl="0">
              <a:lnSpc>
                <a:spcPct val="100000"/>
              </a:lnSpc>
              <a:buClr>
                <a:srgbClr val="000000"/>
              </a:buClr>
            </a:pPr>
            <a:r>
              <a:rPr lang="el-GR" sz="2400" dirty="0">
                <a:solidFill>
                  <a:srgbClr val="002060"/>
                </a:solidFill>
                <a:latin typeface="Roboto" panose="020B0604020202020204" charset="0"/>
                <a:ea typeface="Roboto" panose="020B0604020202020204" charset="0"/>
                <a:cs typeface="Calibri"/>
                <a:sym typeface="Calibri"/>
              </a:rPr>
              <a:t>Συνεκτική οικονομική στρατηγική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F7397E86-2FCA-40EF-837A-70120AB812E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en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boto Regular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boto Regular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46530B23-D550-440B-9185-815C1E6CDF5B}"/>
              </a:ext>
            </a:extLst>
          </p:cNvPr>
          <p:cNvSpPr/>
          <p:nvPr/>
        </p:nvSpPr>
        <p:spPr>
          <a:xfrm>
            <a:off x="6962821" y="2630315"/>
            <a:ext cx="4594844" cy="13198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t" anchorCtr="0"/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</a:rPr>
              <a:t>Το ελληνικό ΕΣΑΑ </a:t>
            </a:r>
            <a:r>
              <a:rPr lang="el-GR" sz="1600" b="1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</a:rPr>
              <a:t>ευθυγραμμίζεται πλήρως με τους έξι πυλώνες </a:t>
            </a:r>
            <a:r>
              <a:rPr lang="el-GR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</a:rPr>
              <a:t>που θέτει το Άρθρο </a:t>
            </a:r>
            <a:r>
              <a:rPr lang="en-GB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</a:rPr>
              <a:t>3 </a:t>
            </a:r>
            <a:r>
              <a:rPr lang="el-GR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</a:rPr>
              <a:t>του Κανονισμού για τον Μηχανισμό Ανάκαμψης και Ανθεκτικότητας (ΜΑΑ), με </a:t>
            </a:r>
            <a:r>
              <a:rPr lang="el-GR" sz="1600" b="1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</a:rPr>
              <a:t>ιδιαίτερη έμφαση στην πράσινη και στην ψηφιακή μετάβαση</a:t>
            </a:r>
            <a:endParaRPr lang="en-GB" sz="1600" b="1" dirty="0">
              <a:solidFill>
                <a:schemeClr val="tx2"/>
              </a:solidFill>
              <a:latin typeface="Roboto" panose="020B0604020202020204" charset="0"/>
              <a:ea typeface="Roboto" panose="020B060402020202020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1A1C5446-4AFA-449A-9096-03C949127BD4}"/>
              </a:ext>
            </a:extLst>
          </p:cNvPr>
          <p:cNvSpPr/>
          <p:nvPr/>
        </p:nvSpPr>
        <p:spPr>
          <a:xfrm>
            <a:off x="520089" y="1362553"/>
            <a:ext cx="11071456" cy="85646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216000" tIns="31159" rIns="144000" bIns="31159" anchor="ctr" anchorCtr="0">
            <a:noAutofit/>
          </a:bodyPr>
          <a:lstStyle/>
          <a:p>
            <a:r>
              <a:rPr lang="el-GR" sz="1600" b="1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</a:rPr>
              <a:t>Παρά την πρόοδο που έχει επιτευχθεί</a:t>
            </a:r>
            <a:r>
              <a:rPr lang="en-GB" sz="1600" b="1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</a:rPr>
              <a:t>, </a:t>
            </a:r>
            <a:r>
              <a:rPr lang="el-GR" sz="1600" b="1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</a:rPr>
              <a:t>η Ελλάδα εξακολουθεί να παρουσιάζει μεγάλο παραγωγικό και επενδυτικό κενό, κενό απασχόλησης και σημαντικά φαινόμενα κοινωνικού αποκλεισμού. Η πανδημία μπορεί να εντείνει αυτά τα προβλήματα.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325C18EC-45D4-4263-B451-3BF5E3CBFC6E}"/>
              </a:ext>
            </a:extLst>
          </p:cNvPr>
          <p:cNvSpPr/>
          <p:nvPr/>
        </p:nvSpPr>
        <p:spPr>
          <a:xfrm>
            <a:off x="520089" y="2509141"/>
            <a:ext cx="5880711" cy="3359648"/>
          </a:xfrm>
          <a:prstGeom prst="rect">
            <a:avLst/>
          </a:prstGeom>
          <a:solidFill>
            <a:srgbClr val="013476"/>
          </a:solidFill>
        </p:spPr>
        <p:txBody>
          <a:bodyPr wrap="square" lIns="216000" tIns="0" rIns="180000" anchor="ctr" anchorCtr="0">
            <a:no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l-GR" sz="1600" b="1" dirty="0">
                <a:solidFill>
                  <a:schemeClr val="bg1"/>
                </a:solidFill>
                <a:latin typeface="Roboto" panose="020B0604020202020204"/>
              </a:rPr>
              <a:t>Με βάση το «Σχέδιο Ανάπτυξης για την Ελληνική Οικονομία» που συνέταξε η Επιτροπή υπό τον Νομπελίστα Καθηγητή Χρ. Πισσαρίδη </a:t>
            </a:r>
            <a:r>
              <a:rPr lang="en-GB" sz="1600" b="1" dirty="0">
                <a:solidFill>
                  <a:schemeClr val="bg1"/>
                </a:solidFill>
                <a:latin typeface="Roboto" panose="020B0604020202020204"/>
              </a:rPr>
              <a:t>(2020), </a:t>
            </a:r>
            <a:r>
              <a:rPr lang="el-GR" sz="1600" dirty="0">
                <a:solidFill>
                  <a:schemeClr val="bg1"/>
                </a:solidFill>
                <a:latin typeface="Roboto" panose="020B0604020202020204"/>
              </a:rPr>
              <a:t>και σε πλήρη ευθυγράμμιση με τις Ειδικές ανά Χώρα Συστάσεις της Ευρωπαϊκής Επιτροπής, το ελληνικό ΕΣΑΑ έχει στόχο</a:t>
            </a:r>
            <a:r>
              <a:rPr lang="en-GB" sz="1600" dirty="0">
                <a:solidFill>
                  <a:schemeClr val="bg1"/>
                </a:solidFill>
                <a:latin typeface="Roboto" panose="020B0604020202020204"/>
              </a:rPr>
              <a:t>: 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l-GR" sz="1600" b="1" dirty="0">
                <a:solidFill>
                  <a:schemeClr val="bg1"/>
                </a:solidFill>
                <a:latin typeface="Roboto" panose="020B0604020202020204"/>
              </a:rPr>
              <a:t>Να περιορίσει</a:t>
            </a:r>
            <a:r>
              <a:rPr lang="en-GB" sz="1600" b="1" dirty="0">
                <a:solidFill>
                  <a:schemeClr val="bg1"/>
                </a:solidFill>
                <a:latin typeface="Roboto" panose="020B0604020202020204"/>
              </a:rPr>
              <a:t> </a:t>
            </a:r>
            <a:r>
              <a:rPr lang="el-GR" sz="1600" dirty="0">
                <a:solidFill>
                  <a:schemeClr val="bg1"/>
                </a:solidFill>
                <a:latin typeface="Roboto" panose="020B0604020202020204"/>
              </a:rPr>
              <a:t>τις οικονομικές και κοινωνικές επιπτώσεις της κρίσης του </a:t>
            </a:r>
            <a:r>
              <a:rPr lang="en-GB" sz="1600" b="1" dirty="0">
                <a:solidFill>
                  <a:schemeClr val="bg1"/>
                </a:solidFill>
                <a:latin typeface="Roboto" panose="020B0604020202020204"/>
              </a:rPr>
              <a:t>COVID-1</a:t>
            </a:r>
            <a:r>
              <a:rPr lang="el-GR" sz="1600" b="1" dirty="0">
                <a:solidFill>
                  <a:schemeClr val="bg1"/>
                </a:solidFill>
                <a:latin typeface="Roboto" panose="020B0604020202020204"/>
              </a:rPr>
              <a:t>9</a:t>
            </a:r>
            <a:endParaRPr lang="en-GB" sz="1600" dirty="0">
              <a:solidFill>
                <a:schemeClr val="bg1"/>
              </a:solidFill>
              <a:latin typeface="Roboto" panose="020B0604020202020204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l-GR" sz="1600" b="1" dirty="0">
                <a:solidFill>
                  <a:schemeClr val="bg1"/>
                </a:solidFill>
                <a:latin typeface="Roboto" panose="020B0604020202020204"/>
              </a:rPr>
              <a:t>Να αντιμετωπίσει υπάρχοντα κενά</a:t>
            </a:r>
            <a:endParaRPr lang="en-GB" sz="1600" b="1" dirty="0">
              <a:solidFill>
                <a:schemeClr val="bg1"/>
              </a:solidFill>
              <a:latin typeface="Roboto" panose="020B0604020202020204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l-GR" sz="1600" b="1" dirty="0">
                <a:solidFill>
                  <a:schemeClr val="bg1"/>
                </a:solidFill>
                <a:latin typeface="Roboto" panose="020B0604020202020204"/>
              </a:rPr>
              <a:t>Να ενισχύσει την ανάπτυξη</a:t>
            </a:r>
            <a:r>
              <a:rPr lang="en-GB" sz="1600" b="1" dirty="0">
                <a:solidFill>
                  <a:schemeClr val="bg1"/>
                </a:solidFill>
                <a:latin typeface="Roboto" panose="020B0604020202020204"/>
              </a:rPr>
              <a:t>, </a:t>
            </a:r>
            <a:r>
              <a:rPr lang="el-GR" sz="1600" b="1" dirty="0">
                <a:solidFill>
                  <a:schemeClr val="bg1"/>
                </a:solidFill>
                <a:latin typeface="Roboto" panose="020B0604020202020204"/>
              </a:rPr>
              <a:t>τη δημιουργία θέσεων εργασίας και την οικονομική και κοινωνική ανθεκτικότητα</a:t>
            </a:r>
            <a:endParaRPr lang="en-GB" sz="1600" b="1" dirty="0">
              <a:solidFill>
                <a:schemeClr val="bg1"/>
              </a:solidFill>
              <a:latin typeface="Roboto" panose="020B0604020202020204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89481324-10CB-4AFE-85B6-DC9A8F31474A}"/>
              </a:ext>
            </a:extLst>
          </p:cNvPr>
          <p:cNvSpPr/>
          <p:nvPr/>
        </p:nvSpPr>
        <p:spPr>
          <a:xfrm>
            <a:off x="6962821" y="4432000"/>
            <a:ext cx="4594845" cy="1349976"/>
          </a:xfrm>
          <a:prstGeom prst="rect">
            <a:avLst/>
          </a:prstGeom>
        </p:spPr>
        <p:txBody>
          <a:bodyPr wrap="square" tIns="7200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</a:rPr>
              <a:t>Στοιχείο – «κλειδί»</a:t>
            </a:r>
            <a:r>
              <a:rPr lang="en-GB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</a:rPr>
              <a:t>: </a:t>
            </a:r>
            <a:r>
              <a:rPr lang="el-GR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</a:rPr>
              <a:t>Κινητοποίηση σημαντικών πόρων του ιδιωτικού τομέα, με στόχο την </a:t>
            </a:r>
            <a:r>
              <a:rPr lang="el-GR" sz="1600" b="1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</a:rPr>
              <a:t>αύξηση των ιδιωτικών επενδύσεων</a:t>
            </a:r>
            <a:r>
              <a:rPr lang="en-GB" sz="1600" b="1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</a:rPr>
              <a:t>,</a:t>
            </a:r>
            <a:r>
              <a:rPr lang="el-GR" sz="1600" b="1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</a:rPr>
              <a:t> ώστε να επιτευχθούν μεγάλα πολλαπλασιαστικά οφέλη</a:t>
            </a:r>
            <a:endParaRPr lang="en-GB" sz="1600" b="1" dirty="0">
              <a:solidFill>
                <a:schemeClr val="tx2"/>
              </a:solidFill>
              <a:latin typeface="Roboto" panose="020B0604020202020204" charset="0"/>
              <a:ea typeface="Roboto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43726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 hidden="1">
            <a:extLst>
              <a:ext uri="{FF2B5EF4-FFF2-40B4-BE49-F238E27FC236}">
                <a16:creationId xmlns:a16="http://schemas.microsoft.com/office/drawing/2014/main" xmlns="" id="{92841EC5-EAD1-4540-9189-A19CA3243767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kumimoji="0" lang="en-US" sz="2400" u="none" strike="noStrike" kern="1200" cap="none" spc="0" normalizeH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boto Regular"/>
              <a:sym typeface="Roboto Regular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33B86F3A-08BE-4038-B5D5-2B77182867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048" y="527329"/>
            <a:ext cx="11808952" cy="763600"/>
          </a:xfrm>
        </p:spPr>
        <p:txBody>
          <a:bodyPr/>
          <a:lstStyle/>
          <a:p>
            <a:pPr lvl="0">
              <a:lnSpc>
                <a:spcPct val="100000"/>
              </a:lnSpc>
              <a:buClr>
                <a:srgbClr val="000000"/>
              </a:buClr>
            </a:pPr>
            <a:r>
              <a:rPr lang="el-GR" sz="24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Calibri"/>
                <a:sym typeface="Calibri"/>
              </a:rPr>
              <a:t>Κομβικές μεταρρυθμίσεις και επενδύσεις </a:t>
            </a:r>
            <a:r>
              <a:rPr lang="en-US" sz="24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Calibri"/>
                <a:sym typeface="Calibri"/>
              </a:rPr>
              <a:t>– I </a:t>
            </a:r>
            <a:endParaRPr lang="el-GR" sz="2400" dirty="0">
              <a:solidFill>
                <a:schemeClr val="tx2"/>
              </a:solidFill>
              <a:latin typeface="Roboto" panose="020B0604020202020204" charset="0"/>
              <a:ea typeface="Roboto" panose="020B0604020202020204" charset="0"/>
              <a:cs typeface="Calibri"/>
              <a:sym typeface="Calibri"/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F7397E86-2FCA-40EF-837A-70120AB812E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en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boto Regular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boto Regular" charset="0"/>
            </a:endParaRPr>
          </a:p>
        </p:txBody>
      </p:sp>
      <p:sp>
        <p:nvSpPr>
          <p:cNvPr id="13" name="Freeform 28">
            <a:extLst>
              <a:ext uri="{FF2B5EF4-FFF2-40B4-BE49-F238E27FC236}">
                <a16:creationId xmlns:a16="http://schemas.microsoft.com/office/drawing/2014/main" xmlns="" id="{3197575E-2EB7-4624-822D-38598CA41C10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488602" y="3635619"/>
            <a:ext cx="756000" cy="756000"/>
          </a:xfrm>
          <a:custGeom>
            <a:avLst/>
            <a:gdLst>
              <a:gd name="T0" fmla="*/ 0 w 346"/>
              <a:gd name="T1" fmla="*/ 346 h 346"/>
              <a:gd name="T2" fmla="*/ 346 w 346"/>
              <a:gd name="T3" fmla="*/ 0 h 346"/>
              <a:gd name="T4" fmla="*/ 117 w 346"/>
              <a:gd name="T5" fmla="*/ 90 h 346"/>
              <a:gd name="T6" fmla="*/ 164 w 346"/>
              <a:gd name="T7" fmla="*/ 90 h 346"/>
              <a:gd name="T8" fmla="*/ 117 w 346"/>
              <a:gd name="T9" fmla="*/ 90 h 346"/>
              <a:gd name="T10" fmla="*/ 217 w 346"/>
              <a:gd name="T11" fmla="*/ 332 h 346"/>
              <a:gd name="T12" fmla="*/ 278 w 346"/>
              <a:gd name="T13" fmla="*/ 246 h 346"/>
              <a:gd name="T14" fmla="*/ 309 w 346"/>
              <a:gd name="T15" fmla="*/ 97 h 346"/>
              <a:gd name="T16" fmla="*/ 232 w 346"/>
              <a:gd name="T17" fmla="*/ 97 h 346"/>
              <a:gd name="T18" fmla="*/ 263 w 346"/>
              <a:gd name="T19" fmla="*/ 239 h 346"/>
              <a:gd name="T20" fmla="*/ 202 w 346"/>
              <a:gd name="T21" fmla="*/ 332 h 346"/>
              <a:gd name="T22" fmla="*/ 185 w 346"/>
              <a:gd name="T23" fmla="*/ 259 h 346"/>
              <a:gd name="T24" fmla="*/ 213 w 346"/>
              <a:gd name="T25" fmla="*/ 198 h 346"/>
              <a:gd name="T26" fmla="*/ 205 w 346"/>
              <a:gd name="T27" fmla="*/ 123 h 346"/>
              <a:gd name="T28" fmla="*/ 198 w 346"/>
              <a:gd name="T29" fmla="*/ 198 h 346"/>
              <a:gd name="T30" fmla="*/ 170 w 346"/>
              <a:gd name="T31" fmla="*/ 252 h 346"/>
              <a:gd name="T32" fmla="*/ 153 w 346"/>
              <a:gd name="T33" fmla="*/ 332 h 346"/>
              <a:gd name="T34" fmla="*/ 179 w 346"/>
              <a:gd name="T35" fmla="*/ 90 h 346"/>
              <a:gd name="T36" fmla="*/ 102 w 346"/>
              <a:gd name="T37" fmla="*/ 90 h 346"/>
              <a:gd name="T38" fmla="*/ 138 w 346"/>
              <a:gd name="T39" fmla="*/ 332 h 346"/>
              <a:gd name="T40" fmla="*/ 121 w 346"/>
              <a:gd name="T41" fmla="*/ 237 h 346"/>
              <a:gd name="T42" fmla="*/ 114 w 346"/>
              <a:gd name="T43" fmla="*/ 163 h 346"/>
              <a:gd name="T44" fmla="*/ 38 w 346"/>
              <a:gd name="T45" fmla="*/ 163 h 346"/>
              <a:gd name="T46" fmla="*/ 106 w 346"/>
              <a:gd name="T47" fmla="*/ 242 h 346"/>
              <a:gd name="T48" fmla="*/ 15 w 346"/>
              <a:gd name="T49" fmla="*/ 332 h 346"/>
              <a:gd name="T50" fmla="*/ 331 w 346"/>
              <a:gd name="T51" fmla="*/ 15 h 346"/>
              <a:gd name="T52" fmla="*/ 270 w 346"/>
              <a:gd name="T53" fmla="*/ 120 h 346"/>
              <a:gd name="T54" fmla="*/ 270 w 346"/>
              <a:gd name="T55" fmla="*/ 73 h 346"/>
              <a:gd name="T56" fmla="*/ 270 w 346"/>
              <a:gd name="T57" fmla="*/ 120 h 346"/>
              <a:gd name="T58" fmla="*/ 182 w 346"/>
              <a:gd name="T59" fmla="*/ 161 h 346"/>
              <a:gd name="T60" fmla="*/ 229 w 346"/>
              <a:gd name="T61" fmla="*/ 161 h 346"/>
              <a:gd name="T62" fmla="*/ 52 w 346"/>
              <a:gd name="T63" fmla="*/ 163 h 346"/>
              <a:gd name="T64" fmla="*/ 99 w 346"/>
              <a:gd name="T65" fmla="*/ 163 h 346"/>
              <a:gd name="T66" fmla="*/ 52 w 346"/>
              <a:gd name="T67" fmla="*/ 163 h 3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346" h="346">
                <a:moveTo>
                  <a:pt x="0" y="0"/>
                </a:moveTo>
                <a:cubicBezTo>
                  <a:pt x="0" y="346"/>
                  <a:pt x="0" y="346"/>
                  <a:pt x="0" y="346"/>
                </a:cubicBezTo>
                <a:cubicBezTo>
                  <a:pt x="346" y="346"/>
                  <a:pt x="346" y="346"/>
                  <a:pt x="346" y="346"/>
                </a:cubicBezTo>
                <a:cubicBezTo>
                  <a:pt x="346" y="0"/>
                  <a:pt x="346" y="0"/>
                  <a:pt x="346" y="0"/>
                </a:cubicBezTo>
                <a:lnTo>
                  <a:pt x="0" y="0"/>
                </a:lnTo>
                <a:close/>
                <a:moveTo>
                  <a:pt x="117" y="90"/>
                </a:moveTo>
                <a:cubicBezTo>
                  <a:pt x="117" y="77"/>
                  <a:pt x="128" y="67"/>
                  <a:pt x="141" y="67"/>
                </a:cubicBezTo>
                <a:cubicBezTo>
                  <a:pt x="153" y="67"/>
                  <a:pt x="164" y="77"/>
                  <a:pt x="164" y="90"/>
                </a:cubicBezTo>
                <a:cubicBezTo>
                  <a:pt x="164" y="103"/>
                  <a:pt x="153" y="113"/>
                  <a:pt x="141" y="113"/>
                </a:cubicBezTo>
                <a:cubicBezTo>
                  <a:pt x="128" y="113"/>
                  <a:pt x="117" y="103"/>
                  <a:pt x="117" y="90"/>
                </a:cubicBezTo>
                <a:close/>
                <a:moveTo>
                  <a:pt x="331" y="332"/>
                </a:moveTo>
                <a:cubicBezTo>
                  <a:pt x="217" y="332"/>
                  <a:pt x="217" y="332"/>
                  <a:pt x="217" y="332"/>
                </a:cubicBezTo>
                <a:cubicBezTo>
                  <a:pt x="217" y="296"/>
                  <a:pt x="217" y="296"/>
                  <a:pt x="217" y="296"/>
                </a:cubicBezTo>
                <a:cubicBezTo>
                  <a:pt x="278" y="246"/>
                  <a:pt x="278" y="246"/>
                  <a:pt x="278" y="246"/>
                </a:cubicBezTo>
                <a:cubicBezTo>
                  <a:pt x="278" y="134"/>
                  <a:pt x="278" y="134"/>
                  <a:pt x="278" y="134"/>
                </a:cubicBezTo>
                <a:cubicBezTo>
                  <a:pt x="295" y="131"/>
                  <a:pt x="309" y="115"/>
                  <a:pt x="309" y="97"/>
                </a:cubicBezTo>
                <a:cubicBezTo>
                  <a:pt x="309" y="76"/>
                  <a:pt x="291" y="59"/>
                  <a:pt x="270" y="59"/>
                </a:cubicBezTo>
                <a:cubicBezTo>
                  <a:pt x="249" y="59"/>
                  <a:pt x="232" y="76"/>
                  <a:pt x="232" y="97"/>
                </a:cubicBezTo>
                <a:cubicBezTo>
                  <a:pt x="232" y="115"/>
                  <a:pt x="245" y="131"/>
                  <a:pt x="263" y="134"/>
                </a:cubicBezTo>
                <a:cubicBezTo>
                  <a:pt x="263" y="239"/>
                  <a:pt x="263" y="239"/>
                  <a:pt x="263" y="239"/>
                </a:cubicBezTo>
                <a:cubicBezTo>
                  <a:pt x="202" y="289"/>
                  <a:pt x="202" y="289"/>
                  <a:pt x="202" y="289"/>
                </a:cubicBezTo>
                <a:cubicBezTo>
                  <a:pt x="202" y="332"/>
                  <a:pt x="202" y="332"/>
                  <a:pt x="202" y="332"/>
                </a:cubicBezTo>
                <a:cubicBezTo>
                  <a:pt x="185" y="332"/>
                  <a:pt x="185" y="332"/>
                  <a:pt x="185" y="332"/>
                </a:cubicBezTo>
                <a:cubicBezTo>
                  <a:pt x="185" y="259"/>
                  <a:pt x="185" y="259"/>
                  <a:pt x="185" y="259"/>
                </a:cubicBezTo>
                <a:cubicBezTo>
                  <a:pt x="213" y="235"/>
                  <a:pt x="213" y="235"/>
                  <a:pt x="213" y="235"/>
                </a:cubicBezTo>
                <a:cubicBezTo>
                  <a:pt x="213" y="198"/>
                  <a:pt x="213" y="198"/>
                  <a:pt x="213" y="198"/>
                </a:cubicBezTo>
                <a:cubicBezTo>
                  <a:pt x="230" y="195"/>
                  <a:pt x="244" y="179"/>
                  <a:pt x="244" y="161"/>
                </a:cubicBezTo>
                <a:cubicBezTo>
                  <a:pt x="244" y="140"/>
                  <a:pt x="227" y="123"/>
                  <a:pt x="205" y="123"/>
                </a:cubicBezTo>
                <a:cubicBezTo>
                  <a:pt x="184" y="123"/>
                  <a:pt x="167" y="140"/>
                  <a:pt x="167" y="161"/>
                </a:cubicBezTo>
                <a:cubicBezTo>
                  <a:pt x="167" y="179"/>
                  <a:pt x="181" y="195"/>
                  <a:pt x="198" y="198"/>
                </a:cubicBezTo>
                <a:cubicBezTo>
                  <a:pt x="198" y="228"/>
                  <a:pt x="198" y="228"/>
                  <a:pt x="198" y="228"/>
                </a:cubicBezTo>
                <a:cubicBezTo>
                  <a:pt x="170" y="252"/>
                  <a:pt x="170" y="252"/>
                  <a:pt x="170" y="252"/>
                </a:cubicBezTo>
                <a:cubicBezTo>
                  <a:pt x="170" y="332"/>
                  <a:pt x="170" y="332"/>
                  <a:pt x="170" y="332"/>
                </a:cubicBezTo>
                <a:cubicBezTo>
                  <a:pt x="153" y="332"/>
                  <a:pt x="153" y="332"/>
                  <a:pt x="153" y="332"/>
                </a:cubicBezTo>
                <a:cubicBezTo>
                  <a:pt x="148" y="127"/>
                  <a:pt x="148" y="127"/>
                  <a:pt x="148" y="127"/>
                </a:cubicBezTo>
                <a:cubicBezTo>
                  <a:pt x="166" y="124"/>
                  <a:pt x="179" y="109"/>
                  <a:pt x="179" y="90"/>
                </a:cubicBezTo>
                <a:cubicBezTo>
                  <a:pt x="179" y="69"/>
                  <a:pt x="162" y="52"/>
                  <a:pt x="141" y="52"/>
                </a:cubicBezTo>
                <a:cubicBezTo>
                  <a:pt x="120" y="52"/>
                  <a:pt x="102" y="69"/>
                  <a:pt x="102" y="90"/>
                </a:cubicBezTo>
                <a:cubicBezTo>
                  <a:pt x="102" y="109"/>
                  <a:pt x="116" y="124"/>
                  <a:pt x="133" y="128"/>
                </a:cubicBezTo>
                <a:cubicBezTo>
                  <a:pt x="138" y="332"/>
                  <a:pt x="138" y="332"/>
                  <a:pt x="138" y="332"/>
                </a:cubicBezTo>
                <a:cubicBezTo>
                  <a:pt x="121" y="332"/>
                  <a:pt x="121" y="332"/>
                  <a:pt x="121" y="332"/>
                </a:cubicBezTo>
                <a:cubicBezTo>
                  <a:pt x="121" y="237"/>
                  <a:pt x="121" y="237"/>
                  <a:pt x="121" y="237"/>
                </a:cubicBezTo>
                <a:cubicBezTo>
                  <a:pt x="89" y="199"/>
                  <a:pt x="89" y="199"/>
                  <a:pt x="89" y="199"/>
                </a:cubicBezTo>
                <a:cubicBezTo>
                  <a:pt x="104" y="194"/>
                  <a:pt x="114" y="180"/>
                  <a:pt x="114" y="163"/>
                </a:cubicBezTo>
                <a:cubicBezTo>
                  <a:pt x="114" y="142"/>
                  <a:pt x="97" y="125"/>
                  <a:pt x="76" y="125"/>
                </a:cubicBezTo>
                <a:cubicBezTo>
                  <a:pt x="55" y="125"/>
                  <a:pt x="38" y="142"/>
                  <a:pt x="38" y="163"/>
                </a:cubicBezTo>
                <a:cubicBezTo>
                  <a:pt x="38" y="183"/>
                  <a:pt x="53" y="200"/>
                  <a:pt x="72" y="201"/>
                </a:cubicBezTo>
                <a:cubicBezTo>
                  <a:pt x="106" y="242"/>
                  <a:pt x="106" y="242"/>
                  <a:pt x="106" y="242"/>
                </a:cubicBezTo>
                <a:cubicBezTo>
                  <a:pt x="106" y="332"/>
                  <a:pt x="106" y="332"/>
                  <a:pt x="106" y="332"/>
                </a:cubicBezTo>
                <a:cubicBezTo>
                  <a:pt x="15" y="332"/>
                  <a:pt x="15" y="332"/>
                  <a:pt x="15" y="332"/>
                </a:cubicBezTo>
                <a:cubicBezTo>
                  <a:pt x="15" y="15"/>
                  <a:pt x="15" y="15"/>
                  <a:pt x="15" y="15"/>
                </a:cubicBezTo>
                <a:cubicBezTo>
                  <a:pt x="331" y="15"/>
                  <a:pt x="331" y="15"/>
                  <a:pt x="331" y="15"/>
                </a:cubicBezTo>
                <a:lnTo>
                  <a:pt x="331" y="332"/>
                </a:lnTo>
                <a:close/>
                <a:moveTo>
                  <a:pt x="270" y="120"/>
                </a:moveTo>
                <a:cubicBezTo>
                  <a:pt x="257" y="120"/>
                  <a:pt x="247" y="110"/>
                  <a:pt x="247" y="97"/>
                </a:cubicBezTo>
                <a:cubicBezTo>
                  <a:pt x="247" y="84"/>
                  <a:pt x="257" y="73"/>
                  <a:pt x="270" y="73"/>
                </a:cubicBezTo>
                <a:cubicBezTo>
                  <a:pt x="283" y="73"/>
                  <a:pt x="294" y="84"/>
                  <a:pt x="294" y="97"/>
                </a:cubicBezTo>
                <a:cubicBezTo>
                  <a:pt x="294" y="110"/>
                  <a:pt x="283" y="120"/>
                  <a:pt x="270" y="120"/>
                </a:cubicBezTo>
                <a:close/>
                <a:moveTo>
                  <a:pt x="205" y="184"/>
                </a:moveTo>
                <a:cubicBezTo>
                  <a:pt x="193" y="184"/>
                  <a:pt x="182" y="174"/>
                  <a:pt x="182" y="161"/>
                </a:cubicBezTo>
                <a:cubicBezTo>
                  <a:pt x="182" y="148"/>
                  <a:pt x="193" y="137"/>
                  <a:pt x="205" y="137"/>
                </a:cubicBezTo>
                <a:cubicBezTo>
                  <a:pt x="218" y="137"/>
                  <a:pt x="229" y="148"/>
                  <a:pt x="229" y="161"/>
                </a:cubicBezTo>
                <a:cubicBezTo>
                  <a:pt x="229" y="174"/>
                  <a:pt x="218" y="184"/>
                  <a:pt x="205" y="184"/>
                </a:cubicBezTo>
                <a:close/>
                <a:moveTo>
                  <a:pt x="52" y="163"/>
                </a:moveTo>
                <a:cubicBezTo>
                  <a:pt x="52" y="151"/>
                  <a:pt x="63" y="140"/>
                  <a:pt x="76" y="140"/>
                </a:cubicBezTo>
                <a:cubicBezTo>
                  <a:pt x="89" y="140"/>
                  <a:pt x="99" y="151"/>
                  <a:pt x="99" y="163"/>
                </a:cubicBezTo>
                <a:cubicBezTo>
                  <a:pt x="99" y="176"/>
                  <a:pt x="89" y="187"/>
                  <a:pt x="76" y="187"/>
                </a:cubicBezTo>
                <a:cubicBezTo>
                  <a:pt x="63" y="187"/>
                  <a:pt x="52" y="176"/>
                  <a:pt x="52" y="163"/>
                </a:cubicBezTo>
                <a:close/>
              </a:path>
            </a:pathLst>
          </a:custGeom>
          <a:solidFill>
            <a:srgbClr val="013476"/>
          </a:solidFill>
          <a:ln>
            <a:noFill/>
          </a:ln>
        </p:spPr>
        <p:txBody>
          <a:bodyPr vert="horz" wrap="square" lIns="85725" tIns="42863" rIns="85725" bIns="42863" numCol="1" anchor="t" anchorCtr="0" compatLnSpc="1">
            <a:prstTxWarp prst="textNoShape">
              <a:avLst/>
            </a:prstTxWarp>
          </a:bodyPr>
          <a:lstStyle/>
          <a:p>
            <a:pPr defTabSz="1143000">
              <a:buClrTx/>
            </a:pPr>
            <a:endParaRPr lang="en-US" sz="1000" kern="1200" dirty="0">
              <a:solidFill>
                <a:srgbClr val="D04A02"/>
              </a:solidFill>
              <a:latin typeface="Roboto" panose="020B0604020202020204" charset="0"/>
              <a:ea typeface="Roboto" panose="020B0604020202020204" charset="0"/>
            </a:endParaRPr>
          </a:p>
        </p:txBody>
      </p:sp>
      <p:sp>
        <p:nvSpPr>
          <p:cNvPr id="14" name="Google Shape;215;p14">
            <a:extLst>
              <a:ext uri="{FF2B5EF4-FFF2-40B4-BE49-F238E27FC236}">
                <a16:creationId xmlns:a16="http://schemas.microsoft.com/office/drawing/2014/main" xmlns="" id="{B130B1DF-1E79-4226-B8C9-68B3E018CB13}"/>
              </a:ext>
            </a:extLst>
          </p:cNvPr>
          <p:cNvSpPr>
            <a:spLocks noChangeAspect="1"/>
          </p:cNvSpPr>
          <p:nvPr/>
        </p:nvSpPr>
        <p:spPr>
          <a:xfrm>
            <a:off x="478621" y="1686856"/>
            <a:ext cx="756000" cy="756000"/>
          </a:xfrm>
          <a:custGeom>
            <a:avLst/>
            <a:gdLst/>
            <a:ahLst/>
            <a:cxnLst/>
            <a:rect l="l" t="t" r="r" b="b"/>
            <a:pathLst>
              <a:path w="346" h="346" extrusionOk="0">
                <a:moveTo>
                  <a:pt x="0" y="0"/>
                </a:moveTo>
                <a:cubicBezTo>
                  <a:pt x="0" y="346"/>
                  <a:pt x="0" y="346"/>
                  <a:pt x="0" y="346"/>
                </a:cubicBezTo>
                <a:cubicBezTo>
                  <a:pt x="346" y="346"/>
                  <a:pt x="346" y="346"/>
                  <a:pt x="346" y="346"/>
                </a:cubicBezTo>
                <a:cubicBezTo>
                  <a:pt x="346" y="0"/>
                  <a:pt x="346" y="0"/>
                  <a:pt x="346" y="0"/>
                </a:cubicBezTo>
                <a:lnTo>
                  <a:pt x="0" y="0"/>
                </a:lnTo>
                <a:close/>
                <a:moveTo>
                  <a:pt x="115" y="113"/>
                </a:moveTo>
                <a:cubicBezTo>
                  <a:pt x="126" y="103"/>
                  <a:pt x="136" y="93"/>
                  <a:pt x="147" y="85"/>
                </a:cubicBezTo>
                <a:cubicBezTo>
                  <a:pt x="147" y="187"/>
                  <a:pt x="147" y="187"/>
                  <a:pt x="147" y="187"/>
                </a:cubicBezTo>
                <a:cubicBezTo>
                  <a:pt x="94" y="240"/>
                  <a:pt x="94" y="240"/>
                  <a:pt x="94" y="240"/>
                </a:cubicBezTo>
                <a:cubicBezTo>
                  <a:pt x="94" y="136"/>
                  <a:pt x="94" y="136"/>
                  <a:pt x="94" y="136"/>
                </a:cubicBezTo>
                <a:cubicBezTo>
                  <a:pt x="101" y="129"/>
                  <a:pt x="108" y="121"/>
                  <a:pt x="115" y="113"/>
                </a:cubicBezTo>
                <a:close/>
                <a:moveTo>
                  <a:pt x="318" y="16"/>
                </a:moveTo>
                <a:cubicBezTo>
                  <a:pt x="230" y="104"/>
                  <a:pt x="230" y="104"/>
                  <a:pt x="230" y="104"/>
                </a:cubicBezTo>
                <a:cubicBezTo>
                  <a:pt x="230" y="39"/>
                  <a:pt x="230" y="39"/>
                  <a:pt x="230" y="39"/>
                </a:cubicBezTo>
                <a:cubicBezTo>
                  <a:pt x="267" y="25"/>
                  <a:pt x="299" y="19"/>
                  <a:pt x="318" y="16"/>
                </a:cubicBezTo>
                <a:close/>
                <a:moveTo>
                  <a:pt x="216" y="119"/>
                </a:moveTo>
                <a:cubicBezTo>
                  <a:pt x="162" y="172"/>
                  <a:pt x="162" y="172"/>
                  <a:pt x="162" y="172"/>
                </a:cubicBezTo>
                <a:cubicBezTo>
                  <a:pt x="162" y="74"/>
                  <a:pt x="162" y="74"/>
                  <a:pt x="162" y="74"/>
                </a:cubicBezTo>
                <a:cubicBezTo>
                  <a:pt x="180" y="62"/>
                  <a:pt x="198" y="53"/>
                  <a:pt x="216" y="45"/>
                </a:cubicBezTo>
                <a:lnTo>
                  <a:pt x="216" y="119"/>
                </a:lnTo>
                <a:close/>
                <a:moveTo>
                  <a:pt x="79" y="255"/>
                </a:moveTo>
                <a:cubicBezTo>
                  <a:pt x="17" y="318"/>
                  <a:pt x="17" y="318"/>
                  <a:pt x="17" y="318"/>
                </a:cubicBezTo>
                <a:cubicBezTo>
                  <a:pt x="21" y="285"/>
                  <a:pt x="36" y="218"/>
                  <a:pt x="79" y="156"/>
                </a:cubicBezTo>
                <a:lnTo>
                  <a:pt x="79" y="255"/>
                </a:lnTo>
                <a:close/>
                <a:moveTo>
                  <a:pt x="90" y="266"/>
                </a:moveTo>
                <a:cubicBezTo>
                  <a:pt x="191" y="266"/>
                  <a:pt x="191" y="266"/>
                  <a:pt x="191" y="266"/>
                </a:cubicBezTo>
                <a:cubicBezTo>
                  <a:pt x="127" y="311"/>
                  <a:pt x="59" y="325"/>
                  <a:pt x="26" y="329"/>
                </a:cubicBezTo>
                <a:lnTo>
                  <a:pt x="90" y="266"/>
                </a:lnTo>
                <a:close/>
                <a:moveTo>
                  <a:pt x="210" y="251"/>
                </a:moveTo>
                <a:cubicBezTo>
                  <a:pt x="105" y="251"/>
                  <a:pt x="105" y="251"/>
                  <a:pt x="105" y="251"/>
                </a:cubicBezTo>
                <a:cubicBezTo>
                  <a:pt x="158" y="198"/>
                  <a:pt x="158" y="198"/>
                  <a:pt x="158" y="198"/>
                </a:cubicBezTo>
                <a:cubicBezTo>
                  <a:pt x="261" y="198"/>
                  <a:pt x="261" y="198"/>
                  <a:pt x="261" y="198"/>
                </a:cubicBezTo>
                <a:cubicBezTo>
                  <a:pt x="252" y="209"/>
                  <a:pt x="242" y="221"/>
                  <a:pt x="231" y="232"/>
                </a:cubicBezTo>
                <a:cubicBezTo>
                  <a:pt x="224" y="239"/>
                  <a:pt x="217" y="245"/>
                  <a:pt x="210" y="251"/>
                </a:cubicBezTo>
                <a:close/>
                <a:moveTo>
                  <a:pt x="271" y="183"/>
                </a:moveTo>
                <a:cubicBezTo>
                  <a:pt x="173" y="183"/>
                  <a:pt x="173" y="183"/>
                  <a:pt x="173" y="183"/>
                </a:cubicBezTo>
                <a:cubicBezTo>
                  <a:pt x="226" y="130"/>
                  <a:pt x="226" y="130"/>
                  <a:pt x="226" y="130"/>
                </a:cubicBezTo>
                <a:cubicBezTo>
                  <a:pt x="300" y="130"/>
                  <a:pt x="300" y="130"/>
                  <a:pt x="300" y="130"/>
                </a:cubicBezTo>
                <a:cubicBezTo>
                  <a:pt x="293" y="147"/>
                  <a:pt x="283" y="165"/>
                  <a:pt x="271" y="183"/>
                </a:cubicBezTo>
                <a:close/>
                <a:moveTo>
                  <a:pt x="306" y="115"/>
                </a:moveTo>
                <a:cubicBezTo>
                  <a:pt x="241" y="115"/>
                  <a:pt x="241" y="115"/>
                  <a:pt x="241" y="115"/>
                </a:cubicBezTo>
                <a:cubicBezTo>
                  <a:pt x="330" y="26"/>
                  <a:pt x="330" y="26"/>
                  <a:pt x="330" y="26"/>
                </a:cubicBezTo>
                <a:cubicBezTo>
                  <a:pt x="327" y="45"/>
                  <a:pt x="321" y="78"/>
                  <a:pt x="306" y="115"/>
                </a:cubicBezTo>
                <a:close/>
                <a:moveTo>
                  <a:pt x="256" y="14"/>
                </a:moveTo>
                <a:cubicBezTo>
                  <a:pt x="211" y="28"/>
                  <a:pt x="154" y="53"/>
                  <a:pt x="105" y="103"/>
                </a:cubicBezTo>
                <a:cubicBezTo>
                  <a:pt x="96" y="112"/>
                  <a:pt x="88" y="121"/>
                  <a:pt x="80" y="130"/>
                </a:cubicBezTo>
                <a:cubicBezTo>
                  <a:pt x="79" y="130"/>
                  <a:pt x="79" y="130"/>
                  <a:pt x="79" y="130"/>
                </a:cubicBezTo>
                <a:cubicBezTo>
                  <a:pt x="79" y="131"/>
                  <a:pt x="79" y="131"/>
                  <a:pt x="79" y="131"/>
                </a:cubicBezTo>
                <a:cubicBezTo>
                  <a:pt x="45" y="174"/>
                  <a:pt x="26" y="219"/>
                  <a:pt x="15" y="257"/>
                </a:cubicBezTo>
                <a:cubicBezTo>
                  <a:pt x="15" y="14"/>
                  <a:pt x="15" y="14"/>
                  <a:pt x="15" y="14"/>
                </a:cubicBezTo>
                <a:lnTo>
                  <a:pt x="256" y="14"/>
                </a:lnTo>
                <a:close/>
                <a:moveTo>
                  <a:pt x="90" y="331"/>
                </a:moveTo>
                <a:cubicBezTo>
                  <a:pt x="136" y="317"/>
                  <a:pt x="192" y="292"/>
                  <a:pt x="242" y="242"/>
                </a:cubicBezTo>
                <a:cubicBezTo>
                  <a:pt x="292" y="192"/>
                  <a:pt x="318" y="134"/>
                  <a:pt x="331" y="88"/>
                </a:cubicBezTo>
                <a:cubicBezTo>
                  <a:pt x="331" y="331"/>
                  <a:pt x="331" y="331"/>
                  <a:pt x="331" y="331"/>
                </a:cubicBezTo>
                <a:lnTo>
                  <a:pt x="90" y="331"/>
                </a:lnTo>
                <a:close/>
              </a:path>
            </a:pathLst>
          </a:custGeom>
          <a:solidFill>
            <a:srgbClr val="013476"/>
          </a:solidFill>
          <a:ln>
            <a:noFill/>
          </a:ln>
        </p:spPr>
        <p:txBody>
          <a:bodyPr spcFirstLastPara="1" wrap="square" lIns="54650" tIns="27325" rIns="54650" bIns="273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strike="noStrike" cap="none" dirty="0">
              <a:solidFill>
                <a:srgbClr val="D04A0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xmlns="" id="{2324D2B8-9DC2-4F65-97A3-370C8F42F9E4}"/>
              </a:ext>
            </a:extLst>
          </p:cNvPr>
          <p:cNvSpPr txBox="1">
            <a:spLocks/>
          </p:cNvSpPr>
          <p:nvPr/>
        </p:nvSpPr>
        <p:spPr>
          <a:xfrm>
            <a:off x="1551398" y="1467501"/>
            <a:ext cx="10152000" cy="2304000"/>
          </a:xfrm>
          <a:prstGeom prst="rect">
            <a:avLst/>
          </a:prstGeom>
        </p:spPr>
        <p:txBody>
          <a:bodyPr spcFirstLastPara="1" vert="horz" wrap="square" lIns="0" tIns="144000" rIns="108000" bIns="144000" rtlCol="0" anchor="t" anchorCtr="0">
            <a:noAutofit/>
          </a:bodyPr>
          <a:lstStyle>
            <a:lvl1pPr marL="609585" lvl="0" indent="-457189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 panose="020B0604020202020204" pitchFamily="34" charset="0"/>
              <a:buChar char="●"/>
              <a:defRPr sz="1100" kern="1200">
                <a:solidFill>
                  <a:schemeClr val="tx1"/>
                </a:solidFill>
                <a:latin typeface="Helvetica Neue"/>
                <a:ea typeface="+mn-ea"/>
                <a:cs typeface="Arial" panose="020B0604020202020204" pitchFamily="34" charset="0"/>
              </a:defRPr>
            </a:lvl1pPr>
            <a:lvl2pPr marL="1219170" lvl="1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○"/>
              <a:defRPr sz="1100" kern="1200">
                <a:solidFill>
                  <a:schemeClr val="tx1"/>
                </a:solidFill>
                <a:latin typeface="Helvetica Neue"/>
                <a:ea typeface="+mn-ea"/>
                <a:cs typeface="Arial" panose="020B0604020202020204" pitchFamily="34" charset="0"/>
              </a:defRPr>
            </a:lvl2pPr>
            <a:lvl3pPr marL="1828754" lvl="2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■"/>
              <a:defRPr sz="1100" kern="1200">
                <a:solidFill>
                  <a:schemeClr val="tx1"/>
                </a:solidFill>
                <a:latin typeface="Helvetica Neue"/>
                <a:ea typeface="+mn-ea"/>
                <a:cs typeface="Arial" panose="020B0604020202020204" pitchFamily="34" charset="0"/>
              </a:defRPr>
            </a:lvl3pPr>
            <a:lvl4pPr marL="2438339" lvl="3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●"/>
              <a:defRPr sz="1100" kern="1200">
                <a:solidFill>
                  <a:schemeClr val="tx1"/>
                </a:solidFill>
                <a:latin typeface="Helvetica Neue"/>
                <a:ea typeface="+mn-ea"/>
                <a:cs typeface="Arial" panose="020B0604020202020204" pitchFamily="34" charset="0"/>
              </a:defRPr>
            </a:lvl4pPr>
            <a:lvl5pPr marL="3047924" lvl="4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○"/>
              <a:defRPr sz="1100" kern="1200">
                <a:solidFill>
                  <a:schemeClr val="tx1"/>
                </a:solidFill>
                <a:latin typeface="Helvetica Neue"/>
                <a:ea typeface="+mn-ea"/>
                <a:cs typeface="Arial" panose="020B0604020202020204" pitchFamily="34" charset="0"/>
              </a:defRPr>
            </a:lvl5pPr>
            <a:lvl6pPr marL="3657509" lvl="5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67093" lvl="6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●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76678" lvl="7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○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86263" lvl="8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2133"/>
              </a:spcAft>
              <a:buSzPts val="1400"/>
              <a:buFont typeface="Arial" panose="020B0604020202020204" pitchFamily="34" charset="0"/>
              <a:buChar char="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89750" indent="-396000" defTabSz="864000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  <a:tabLst>
                <a:tab pos="216000" algn="l"/>
                <a:tab pos="576000" algn="l"/>
                <a:tab pos="864000" algn="l"/>
              </a:tabLst>
            </a:pPr>
            <a:r>
              <a:rPr lang="el-GR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Κίνητρα για επενδύσεις </a:t>
            </a:r>
            <a:r>
              <a:rPr lang="el-GR" sz="1600" b="1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ενεργειακής αποδοτικότητας </a:t>
            </a:r>
            <a:r>
              <a:rPr lang="en-US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(</a:t>
            </a:r>
            <a:r>
              <a:rPr lang="el-GR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κατοικίες</a:t>
            </a:r>
            <a:r>
              <a:rPr lang="en-US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, </a:t>
            </a:r>
            <a:r>
              <a:rPr lang="el-GR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επιχειρήσεις και Δημόσιος Τομέας</a:t>
            </a:r>
            <a:r>
              <a:rPr lang="en-US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)</a:t>
            </a:r>
          </a:p>
          <a:p>
            <a:pPr marL="789750" indent="-396000" defTabSz="864000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  <a:tabLst>
                <a:tab pos="216000" algn="l"/>
                <a:tab pos="576000" algn="l"/>
                <a:tab pos="864000" algn="l"/>
              </a:tabLst>
            </a:pPr>
            <a:r>
              <a:rPr lang="el-GR" sz="1600" b="1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Ηλεκτρικές διασυνδέσεις </a:t>
            </a:r>
            <a:r>
              <a:rPr lang="el-GR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των ελληνικών νησιών και </a:t>
            </a:r>
            <a:r>
              <a:rPr lang="el-GR" sz="1600" b="1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επενδύσεις ενεργειακής αποθήκευσης</a:t>
            </a:r>
            <a:r>
              <a:rPr lang="en-US" sz="1600" b="1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 </a:t>
            </a:r>
          </a:p>
          <a:p>
            <a:pPr marL="789750" indent="-396000" defTabSz="864000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  <a:tabLst>
                <a:tab pos="216000" algn="l"/>
                <a:tab pos="576000" algn="l"/>
                <a:tab pos="864000" algn="l"/>
              </a:tabLst>
            </a:pPr>
            <a:r>
              <a:rPr lang="el-GR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Εθνικό σχέδιο </a:t>
            </a:r>
            <a:r>
              <a:rPr lang="el-GR" sz="1600" b="1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αναδάσωσης </a:t>
            </a:r>
            <a:r>
              <a:rPr lang="el-GR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και επενδύσεις στη </a:t>
            </a:r>
            <a:r>
              <a:rPr lang="el-GR" sz="1600" b="1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βιοποικιλότητα</a:t>
            </a:r>
            <a:endParaRPr lang="en-US" sz="1600" dirty="0">
              <a:solidFill>
                <a:schemeClr val="tx2"/>
              </a:solidFill>
              <a:latin typeface="Roboto" panose="020B0604020202020204" charset="0"/>
              <a:ea typeface="Roboto" panose="020B0604020202020204" charset="0"/>
              <a:cs typeface="Arial Unicode MS"/>
            </a:endParaRPr>
          </a:p>
          <a:p>
            <a:pPr marL="675450" indent="-396000" defTabSz="864000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  <a:tabLst>
                <a:tab pos="216000" algn="l"/>
                <a:tab pos="576000" algn="l"/>
                <a:tab pos="864000" algn="l"/>
              </a:tabLst>
            </a:pPr>
            <a:endParaRPr lang="en-GB" sz="600" dirty="0">
              <a:latin typeface="Roboto" panose="020B0604020202020204" charset="0"/>
              <a:ea typeface="Roboto" panose="020B060402020202020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A06DBD24-D597-4DBB-ACBF-40D8A31CF18D}"/>
              </a:ext>
            </a:extLst>
          </p:cNvPr>
          <p:cNvSpPr/>
          <p:nvPr/>
        </p:nvSpPr>
        <p:spPr>
          <a:xfrm>
            <a:off x="1551398" y="3428882"/>
            <a:ext cx="10152000" cy="2711988"/>
          </a:xfrm>
          <a:prstGeom prst="rect">
            <a:avLst/>
          </a:prstGeom>
        </p:spPr>
        <p:txBody>
          <a:bodyPr vert="horz" wrap="square" lIns="0" tIns="144000" rIns="108000" bIns="144000">
            <a:spAutoFit/>
          </a:bodyPr>
          <a:lstStyle/>
          <a:p>
            <a:pPr marL="789750" indent="-396000" defTabSz="864000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  <a:tabLst>
                <a:tab pos="216000" algn="l"/>
                <a:tab pos="576000" algn="l"/>
                <a:tab pos="864000" algn="l"/>
              </a:tabLst>
            </a:pPr>
            <a:r>
              <a:rPr lang="el-GR" sz="1600" b="1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Υποδομές </a:t>
            </a:r>
            <a:r>
              <a:rPr lang="en-US" sz="1600" b="1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5G</a:t>
            </a:r>
            <a:r>
              <a:rPr lang="en-US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, </a:t>
            </a:r>
            <a:r>
              <a:rPr lang="el-GR" sz="1600" b="1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υποδομή οπτικών ινών</a:t>
            </a:r>
            <a:r>
              <a:rPr lang="el-GR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 σε κτίρια</a:t>
            </a:r>
            <a:r>
              <a:rPr lang="en-US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, </a:t>
            </a:r>
            <a:r>
              <a:rPr lang="el-GR" sz="1600" b="1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ψηφιακή διασύνδεση </a:t>
            </a:r>
            <a:r>
              <a:rPr lang="el-GR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των</a:t>
            </a:r>
            <a:r>
              <a:rPr lang="en-US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 </a:t>
            </a:r>
            <a:r>
              <a:rPr lang="el-GR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ελληνικών νησιών</a:t>
            </a:r>
            <a:endParaRPr lang="en-US" sz="1600" dirty="0">
              <a:solidFill>
                <a:schemeClr val="tx2"/>
              </a:solidFill>
              <a:latin typeface="Roboto" panose="020B0604020202020204" charset="0"/>
              <a:ea typeface="Roboto" panose="020B0604020202020204" charset="0"/>
              <a:cs typeface="Arial Unicode MS"/>
            </a:endParaRPr>
          </a:p>
          <a:p>
            <a:pPr marL="789750" indent="-396000" defTabSz="864000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  <a:tabLst>
                <a:tab pos="216000" algn="l"/>
                <a:tab pos="576000" algn="l"/>
                <a:tab pos="864000" algn="l"/>
              </a:tabLst>
            </a:pPr>
            <a:r>
              <a:rPr lang="el-GR" sz="1600" b="1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Ψηφιακός μετασχηματισμός του Δημόσιου Τομέα </a:t>
            </a:r>
            <a:r>
              <a:rPr lang="el-GR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(Υγεία</a:t>
            </a:r>
            <a:r>
              <a:rPr lang="en-US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, </a:t>
            </a:r>
            <a:r>
              <a:rPr lang="el-GR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Παιδεία</a:t>
            </a:r>
            <a:r>
              <a:rPr lang="en-US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, </a:t>
            </a:r>
            <a:r>
              <a:rPr lang="el-GR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Δικαιοσύνη </a:t>
            </a:r>
            <a:r>
              <a:rPr lang="el-GR" sz="1600" dirty="0" err="1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κ.λπ</a:t>
            </a:r>
            <a:r>
              <a:rPr lang="en-US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.), </a:t>
            </a:r>
            <a:r>
              <a:rPr lang="el-GR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συμπεριλαμβανομένης υποδομής και υπηρεσίας κεντρικού υπολογιστικού νέφους, ψηφιακή διαλειτουργικότητα εντός της Γενικής Κυβέρνησης και Ολοκληρωμένη Διαχείριση Συναλλασσόμενων (</a:t>
            </a:r>
            <a:r>
              <a:rPr lang="en-US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CRM</a:t>
            </a:r>
            <a:r>
              <a:rPr lang="el-GR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)</a:t>
            </a:r>
            <a:r>
              <a:rPr lang="en-US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 </a:t>
            </a:r>
            <a:r>
              <a:rPr lang="el-GR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με τη Γενική Κυβέρνηση</a:t>
            </a:r>
            <a:endParaRPr lang="en-GB" sz="1600" dirty="0">
              <a:solidFill>
                <a:schemeClr val="tx2"/>
              </a:solidFill>
              <a:latin typeface="Roboto" panose="020B0604020202020204" charset="0"/>
              <a:ea typeface="Roboto" panose="020B0604020202020204" charset="0"/>
              <a:cs typeface="Arial Unicode MS"/>
            </a:endParaRPr>
          </a:p>
          <a:p>
            <a:pPr marL="789750" indent="-396000" defTabSz="864000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  <a:tabLst>
                <a:tab pos="216000" algn="l"/>
                <a:tab pos="576000" algn="l"/>
                <a:tab pos="864000" algn="l"/>
              </a:tabLst>
            </a:pPr>
            <a:r>
              <a:rPr lang="el-GR" sz="1600" b="1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Πλήρης ψηφιοποίηση των φορολογικών αρχών, νέες έξυπνες μέθοδοι καταπολέμησης της φοροδιαφυγής </a:t>
            </a:r>
            <a:r>
              <a:rPr lang="en-US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(</a:t>
            </a:r>
            <a:r>
              <a:rPr lang="el-GR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έλεγχοι με τη χρήση Τεχνητής Νοημοσύνης</a:t>
            </a:r>
            <a:r>
              <a:rPr lang="en-US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, on-line </a:t>
            </a:r>
            <a:r>
              <a:rPr lang="el-GR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παρακολούθηση της μεταφοράς αγαθών κ.λπ.</a:t>
            </a:r>
            <a:r>
              <a:rPr lang="en-US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)</a:t>
            </a:r>
            <a:r>
              <a:rPr lang="el-GR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, εισαγωγή </a:t>
            </a:r>
            <a:r>
              <a:rPr lang="el-GR" sz="1600" b="1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διασυνδεδεμένων ταμειακών μηχανών </a:t>
            </a:r>
            <a:r>
              <a:rPr lang="el-GR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και </a:t>
            </a:r>
            <a:r>
              <a:rPr lang="en-US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POS</a:t>
            </a:r>
            <a:r>
              <a:rPr lang="el-GR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, </a:t>
            </a:r>
            <a:r>
              <a:rPr lang="el-GR" sz="1600" b="1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ηλεκτρονική τιμολόγηση </a:t>
            </a:r>
            <a:r>
              <a:rPr lang="el-GR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για το σύνολο του ιδιωτικού τομέα</a:t>
            </a:r>
            <a:endParaRPr lang="en-US" sz="1600" dirty="0">
              <a:solidFill>
                <a:schemeClr val="tx2"/>
              </a:solidFill>
              <a:latin typeface="Roboto" panose="020B0604020202020204" charset="0"/>
              <a:ea typeface="Roboto" panose="020B0604020202020204" charset="0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194164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 hidden="1">
            <a:extLst>
              <a:ext uri="{FF2B5EF4-FFF2-40B4-BE49-F238E27FC236}">
                <a16:creationId xmlns:a16="http://schemas.microsoft.com/office/drawing/2014/main" xmlns="" id="{92841EC5-EAD1-4540-9189-A19CA3243767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kumimoji="0" lang="en-US" sz="2400" u="none" strike="noStrike" kern="1200" cap="none" spc="0" normalizeH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boto Regular"/>
              <a:sym typeface="Roboto Regular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33B86F3A-08BE-4038-B5D5-2B77182867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048" y="527329"/>
            <a:ext cx="11808952" cy="763600"/>
          </a:xfrm>
        </p:spPr>
        <p:txBody>
          <a:bodyPr/>
          <a:lstStyle/>
          <a:p>
            <a:pPr lvl="0">
              <a:lnSpc>
                <a:spcPct val="100000"/>
              </a:lnSpc>
              <a:buClr>
                <a:srgbClr val="000000"/>
              </a:buClr>
            </a:pPr>
            <a:r>
              <a:rPr lang="el-GR" sz="24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Calibri"/>
                <a:sym typeface="Calibri"/>
              </a:rPr>
              <a:t>Κομβικές μεταρρυθμίσεις και επενδύσεις </a:t>
            </a:r>
            <a:r>
              <a:rPr lang="en-US" sz="24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Calibri"/>
                <a:sym typeface="Calibri"/>
              </a:rPr>
              <a:t>– I</a:t>
            </a:r>
            <a:r>
              <a:rPr lang="el-GR" sz="24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Calibri"/>
                <a:sym typeface="Calibri"/>
              </a:rPr>
              <a:t>Ι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F7397E86-2FCA-40EF-837A-70120AB812E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en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boto Regular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boto Regular" charset="0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xmlns="" id="{A6547F07-B99E-4491-9D0F-04CB58568E5B}"/>
              </a:ext>
            </a:extLst>
          </p:cNvPr>
          <p:cNvSpPr txBox="1">
            <a:spLocks/>
          </p:cNvSpPr>
          <p:nvPr/>
        </p:nvSpPr>
        <p:spPr>
          <a:xfrm>
            <a:off x="1551398" y="1409835"/>
            <a:ext cx="10152000" cy="2304000"/>
          </a:xfrm>
          <a:prstGeom prst="rect">
            <a:avLst/>
          </a:prstGeom>
        </p:spPr>
        <p:txBody>
          <a:bodyPr spcFirstLastPara="1" vert="horz" wrap="square" lIns="0" tIns="144000" rIns="108000" bIns="144000" rtlCol="0" anchor="t" anchorCtr="0">
            <a:noAutofit/>
          </a:bodyPr>
          <a:lstStyle>
            <a:lvl1pPr marL="609585" lvl="0" indent="-457189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 panose="020B0604020202020204" pitchFamily="34" charset="0"/>
              <a:buChar char="●"/>
              <a:defRPr sz="1100" kern="1200">
                <a:solidFill>
                  <a:schemeClr val="tx1"/>
                </a:solidFill>
                <a:latin typeface="Helvetica Neue"/>
                <a:ea typeface="+mn-ea"/>
                <a:cs typeface="Arial" panose="020B0604020202020204" pitchFamily="34" charset="0"/>
              </a:defRPr>
            </a:lvl1pPr>
            <a:lvl2pPr marL="1219170" lvl="1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○"/>
              <a:defRPr sz="1100" kern="1200">
                <a:solidFill>
                  <a:schemeClr val="tx1"/>
                </a:solidFill>
                <a:latin typeface="Helvetica Neue"/>
                <a:ea typeface="+mn-ea"/>
                <a:cs typeface="Arial" panose="020B0604020202020204" pitchFamily="34" charset="0"/>
              </a:defRPr>
            </a:lvl2pPr>
            <a:lvl3pPr marL="1828754" lvl="2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■"/>
              <a:defRPr sz="1100" kern="1200">
                <a:solidFill>
                  <a:schemeClr val="tx1"/>
                </a:solidFill>
                <a:latin typeface="Helvetica Neue"/>
                <a:ea typeface="+mn-ea"/>
                <a:cs typeface="Arial" panose="020B0604020202020204" pitchFamily="34" charset="0"/>
              </a:defRPr>
            </a:lvl3pPr>
            <a:lvl4pPr marL="2438339" lvl="3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●"/>
              <a:defRPr sz="1100" kern="1200">
                <a:solidFill>
                  <a:schemeClr val="tx1"/>
                </a:solidFill>
                <a:latin typeface="Helvetica Neue"/>
                <a:ea typeface="+mn-ea"/>
                <a:cs typeface="Arial" panose="020B0604020202020204" pitchFamily="34" charset="0"/>
              </a:defRPr>
            </a:lvl4pPr>
            <a:lvl5pPr marL="3047924" lvl="4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○"/>
              <a:defRPr sz="1100" kern="1200">
                <a:solidFill>
                  <a:schemeClr val="tx1"/>
                </a:solidFill>
                <a:latin typeface="Helvetica Neue"/>
                <a:ea typeface="+mn-ea"/>
                <a:cs typeface="Arial" panose="020B0604020202020204" pitchFamily="34" charset="0"/>
              </a:defRPr>
            </a:lvl5pPr>
            <a:lvl6pPr marL="3657509" lvl="5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67093" lvl="6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●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76678" lvl="7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○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86263" lvl="8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2133"/>
              </a:spcAft>
              <a:buSzPts val="1400"/>
              <a:buFont typeface="Arial" panose="020B0604020202020204" pitchFamily="34" charset="0"/>
              <a:buChar char="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89750" indent="-396000" defTabSz="864000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  <a:tabLst>
                <a:tab pos="216000" algn="l"/>
                <a:tab pos="576000" algn="l"/>
                <a:tab pos="864000" algn="l"/>
              </a:tabLst>
            </a:pPr>
            <a:r>
              <a:rPr lang="el-GR" sz="1550" b="1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Μεταρρυθμίσεις για την απλοποίηση του επιχειρηματικού περιβάλλοντος</a:t>
            </a:r>
            <a:r>
              <a:rPr lang="en-US" sz="1550" b="1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, </a:t>
            </a:r>
            <a:r>
              <a:rPr lang="el-GR" sz="1550" b="1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διευκόλυνση του επιχειρείν και υποστήριξη των επενδύσεων</a:t>
            </a:r>
            <a:endParaRPr lang="en-US" sz="1550" b="1" dirty="0">
              <a:solidFill>
                <a:schemeClr val="tx2"/>
              </a:solidFill>
              <a:latin typeface="Roboto" panose="020B0604020202020204" charset="0"/>
              <a:ea typeface="Roboto" panose="020B0604020202020204" charset="0"/>
              <a:cs typeface="Arial Unicode MS"/>
            </a:endParaRPr>
          </a:p>
          <a:p>
            <a:pPr marL="789750" indent="-396000" defTabSz="864000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  <a:tabLst>
                <a:tab pos="216000" algn="l"/>
                <a:tab pos="576000" algn="l"/>
                <a:tab pos="864000" algn="l"/>
              </a:tabLst>
            </a:pPr>
            <a:r>
              <a:rPr lang="el-GR" sz="1550" b="1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Ισχυρά κίνητρα για ιδιωτικές επενδύσεις </a:t>
            </a:r>
            <a:r>
              <a:rPr lang="en-US" sz="155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(</a:t>
            </a:r>
            <a:r>
              <a:rPr lang="el-GR" sz="155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πράσινος</a:t>
            </a:r>
            <a:r>
              <a:rPr lang="en-US" sz="155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, </a:t>
            </a:r>
            <a:r>
              <a:rPr lang="el-GR" sz="155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ψηφιακός μετασχηματισμός ΜμΕ</a:t>
            </a:r>
            <a:r>
              <a:rPr lang="en-US" sz="155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, </a:t>
            </a:r>
            <a:r>
              <a:rPr lang="en-GB" sz="155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“</a:t>
            </a:r>
            <a:r>
              <a:rPr lang="el-GR" sz="155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έξυπνες</a:t>
            </a:r>
            <a:r>
              <a:rPr lang="en-GB" sz="155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” </a:t>
            </a:r>
            <a:r>
              <a:rPr lang="el-GR" sz="155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βιομηχανικές επενδύσεις</a:t>
            </a:r>
            <a:r>
              <a:rPr lang="en-US" sz="155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,</a:t>
            </a:r>
            <a:r>
              <a:rPr lang="el-GR" sz="155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 εξωστρέφεια</a:t>
            </a:r>
            <a:r>
              <a:rPr lang="en-US" sz="155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, </a:t>
            </a:r>
            <a:r>
              <a:rPr lang="el-GR" sz="155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καινοτομία/έρευνα και ανάπτυξη</a:t>
            </a:r>
            <a:r>
              <a:rPr lang="en-US" sz="155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)</a:t>
            </a:r>
            <a:endParaRPr lang="en-GB" sz="1550" dirty="0">
              <a:solidFill>
                <a:schemeClr val="tx2"/>
              </a:solidFill>
              <a:latin typeface="Roboto" panose="020B0604020202020204" charset="0"/>
              <a:ea typeface="Roboto" panose="020B0604020202020204" charset="0"/>
              <a:cs typeface="Arial Unicode MS"/>
            </a:endParaRPr>
          </a:p>
          <a:p>
            <a:pPr marL="789750" indent="-396000" defTabSz="864000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  <a:tabLst>
                <a:tab pos="216000" algn="l"/>
                <a:tab pos="576000" algn="l"/>
                <a:tab pos="864000" algn="l"/>
              </a:tabLst>
            </a:pPr>
            <a:r>
              <a:rPr lang="el-GR" sz="1550" b="1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Συμπράξεις Δημόσιου-Ιδιωτικού Τομέα </a:t>
            </a:r>
            <a:r>
              <a:rPr lang="el-GR" sz="155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σε νέα, μεγάλα έργα υποδομών</a:t>
            </a:r>
            <a:r>
              <a:rPr lang="en-US" sz="155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 (</a:t>
            </a:r>
            <a:r>
              <a:rPr lang="el-GR" sz="155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αρδευτικά έργα</a:t>
            </a:r>
            <a:r>
              <a:rPr lang="en-US" sz="155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, </a:t>
            </a:r>
            <a:r>
              <a:rPr lang="el-GR" sz="155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εκσυγχρονισμός του σιδηροδρομικού δικτύου κ.λπ.</a:t>
            </a:r>
            <a:r>
              <a:rPr lang="en-US" sz="155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)</a:t>
            </a:r>
            <a:endParaRPr lang="en-GB" sz="1550" dirty="0">
              <a:solidFill>
                <a:schemeClr val="tx2"/>
              </a:solidFill>
              <a:latin typeface="Roboto" panose="020B0604020202020204" charset="0"/>
              <a:ea typeface="Roboto" panose="020B0604020202020204" charset="0"/>
              <a:cs typeface="Arial Unicode MS"/>
            </a:endParaRPr>
          </a:p>
          <a:p>
            <a:pPr marL="789750" indent="-396000" defTabSz="864000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  <a:tabLst>
                <a:tab pos="216000" algn="l"/>
                <a:tab pos="576000" algn="l"/>
                <a:tab pos="864000" algn="l"/>
              </a:tabLst>
            </a:pPr>
            <a:r>
              <a:rPr lang="el-GR" sz="1550" b="1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Επενδύσεις στους τομείς του πολιτισμού, του τουρισμού και</a:t>
            </a:r>
            <a:r>
              <a:rPr lang="en-US" sz="1550" b="1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 </a:t>
            </a:r>
            <a:r>
              <a:rPr lang="el-GR" sz="1550" b="1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της αγροδιατροφής</a:t>
            </a:r>
            <a:r>
              <a:rPr lang="en-US" sz="155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 </a:t>
            </a:r>
            <a:r>
              <a:rPr lang="el-GR" sz="155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ως κινητήριους μοχλούς ανάπτυξης</a:t>
            </a:r>
            <a:endParaRPr lang="en-US" sz="1550" dirty="0">
              <a:solidFill>
                <a:schemeClr val="tx2"/>
              </a:solidFill>
              <a:latin typeface="Roboto" panose="020B0604020202020204" charset="0"/>
              <a:ea typeface="Roboto" panose="020B0604020202020204" charset="0"/>
              <a:cs typeface="Arial Unicode MS"/>
            </a:endParaRPr>
          </a:p>
          <a:p>
            <a:pPr marL="675450" indent="-396000" defTabSz="864000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  <a:tabLst>
                <a:tab pos="216000" algn="l"/>
                <a:tab pos="576000" algn="l"/>
                <a:tab pos="864000" algn="l"/>
              </a:tabLst>
            </a:pPr>
            <a:endParaRPr lang="en-GB" sz="600" dirty="0">
              <a:latin typeface="Roboto" panose="020B0604020202020204" charset="0"/>
              <a:ea typeface="Roboto" panose="020B0604020202020204" charset="0"/>
            </a:endParaRPr>
          </a:p>
        </p:txBody>
      </p:sp>
      <p:grpSp>
        <p:nvGrpSpPr>
          <p:cNvPr id="8" name="Google Shape;221;p14">
            <a:extLst>
              <a:ext uri="{FF2B5EF4-FFF2-40B4-BE49-F238E27FC236}">
                <a16:creationId xmlns:a16="http://schemas.microsoft.com/office/drawing/2014/main" xmlns="" id="{B61FB0F9-E345-4972-8ACE-637BFD3BC611}"/>
              </a:ext>
            </a:extLst>
          </p:cNvPr>
          <p:cNvGrpSpPr>
            <a:grpSpLocks noChangeAspect="1"/>
          </p:cNvGrpSpPr>
          <p:nvPr/>
        </p:nvGrpSpPr>
        <p:grpSpPr>
          <a:xfrm>
            <a:off x="484821" y="1662142"/>
            <a:ext cx="756000" cy="756000"/>
            <a:chOff x="-1565807" y="9312867"/>
            <a:chExt cx="426447" cy="426447"/>
          </a:xfrm>
        </p:grpSpPr>
        <p:sp>
          <p:nvSpPr>
            <p:cNvPr id="10" name="Google Shape;222;p14">
              <a:extLst>
                <a:ext uri="{FF2B5EF4-FFF2-40B4-BE49-F238E27FC236}">
                  <a16:creationId xmlns:a16="http://schemas.microsoft.com/office/drawing/2014/main" xmlns="" id="{53D4ABE7-B07E-4DD5-ABCF-15530401FD4A}"/>
                </a:ext>
              </a:extLst>
            </p:cNvPr>
            <p:cNvSpPr/>
            <p:nvPr/>
          </p:nvSpPr>
          <p:spPr>
            <a:xfrm>
              <a:off x="-1453953" y="9368794"/>
              <a:ext cx="195745" cy="167781"/>
            </a:xfrm>
            <a:custGeom>
              <a:avLst/>
              <a:gdLst/>
              <a:ahLst/>
              <a:cxnLst/>
              <a:rect l="l" t="t" r="r" b="b"/>
              <a:pathLst>
                <a:path w="89" h="76" extrusionOk="0">
                  <a:moveTo>
                    <a:pt x="89" y="13"/>
                  </a:moveTo>
                  <a:cubicBezTo>
                    <a:pt x="68" y="13"/>
                    <a:pt x="68" y="13"/>
                    <a:pt x="68" y="13"/>
                  </a:cubicBezTo>
                  <a:cubicBezTo>
                    <a:pt x="68" y="4"/>
                    <a:pt x="68" y="4"/>
                    <a:pt x="68" y="4"/>
                  </a:cubicBezTo>
                  <a:cubicBezTo>
                    <a:pt x="68" y="2"/>
                    <a:pt x="66" y="0"/>
                    <a:pt x="64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3" y="0"/>
                    <a:pt x="21" y="2"/>
                    <a:pt x="21" y="4"/>
                  </a:cubicBezTo>
                  <a:cubicBezTo>
                    <a:pt x="21" y="13"/>
                    <a:pt x="21" y="13"/>
                    <a:pt x="21" y="13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89" y="76"/>
                    <a:pt x="89" y="76"/>
                    <a:pt x="89" y="76"/>
                  </a:cubicBezTo>
                  <a:lnTo>
                    <a:pt x="89" y="13"/>
                  </a:lnTo>
                  <a:close/>
                  <a:moveTo>
                    <a:pt x="29" y="8"/>
                  </a:moveTo>
                  <a:cubicBezTo>
                    <a:pt x="60" y="8"/>
                    <a:pt x="60" y="8"/>
                    <a:pt x="60" y="8"/>
                  </a:cubicBezTo>
                  <a:cubicBezTo>
                    <a:pt x="60" y="13"/>
                    <a:pt x="60" y="13"/>
                    <a:pt x="60" y="13"/>
                  </a:cubicBezTo>
                  <a:cubicBezTo>
                    <a:pt x="29" y="13"/>
                    <a:pt x="29" y="13"/>
                    <a:pt x="29" y="13"/>
                  </a:cubicBezTo>
                  <a:lnTo>
                    <a:pt x="29" y="8"/>
                  </a:lnTo>
                  <a:close/>
                  <a:moveTo>
                    <a:pt x="25" y="21"/>
                  </a:moveTo>
                  <a:cubicBezTo>
                    <a:pt x="64" y="21"/>
                    <a:pt x="64" y="21"/>
                    <a:pt x="64" y="21"/>
                  </a:cubicBezTo>
                  <a:cubicBezTo>
                    <a:pt x="81" y="21"/>
                    <a:pt x="81" y="21"/>
                    <a:pt x="81" y="21"/>
                  </a:cubicBezTo>
                  <a:cubicBezTo>
                    <a:pt x="81" y="31"/>
                    <a:pt x="81" y="31"/>
                    <a:pt x="81" y="31"/>
                  </a:cubicBezTo>
                  <a:cubicBezTo>
                    <a:pt x="44" y="41"/>
                    <a:pt x="44" y="41"/>
                    <a:pt x="44" y="41"/>
                  </a:cubicBezTo>
                  <a:cubicBezTo>
                    <a:pt x="8" y="31"/>
                    <a:pt x="8" y="31"/>
                    <a:pt x="8" y="31"/>
                  </a:cubicBezTo>
                  <a:cubicBezTo>
                    <a:pt x="8" y="21"/>
                    <a:pt x="8" y="21"/>
                    <a:pt x="8" y="21"/>
                  </a:cubicBezTo>
                  <a:lnTo>
                    <a:pt x="25" y="21"/>
                  </a:lnTo>
                  <a:close/>
                  <a:moveTo>
                    <a:pt x="8" y="67"/>
                  </a:moveTo>
                  <a:cubicBezTo>
                    <a:pt x="8" y="39"/>
                    <a:pt x="8" y="39"/>
                    <a:pt x="8" y="39"/>
                  </a:cubicBezTo>
                  <a:cubicBezTo>
                    <a:pt x="44" y="50"/>
                    <a:pt x="44" y="50"/>
                    <a:pt x="44" y="50"/>
                  </a:cubicBezTo>
                  <a:cubicBezTo>
                    <a:pt x="81" y="39"/>
                    <a:pt x="81" y="39"/>
                    <a:pt x="81" y="39"/>
                  </a:cubicBezTo>
                  <a:cubicBezTo>
                    <a:pt x="81" y="67"/>
                    <a:pt x="81" y="67"/>
                    <a:pt x="81" y="67"/>
                  </a:cubicBezTo>
                  <a:lnTo>
                    <a:pt x="8" y="67"/>
                  </a:lnTo>
                  <a:close/>
                </a:path>
              </a:pathLst>
            </a:custGeom>
            <a:solidFill>
              <a:srgbClr val="013476"/>
            </a:solidFill>
            <a:ln>
              <a:noFill/>
            </a:ln>
          </p:spPr>
          <p:txBody>
            <a:bodyPr spcFirstLastPara="1" wrap="square" lIns="114300" tIns="57150" rIns="114300" bIns="571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5000"/>
                <a:buFont typeface="Calibri"/>
                <a:buNone/>
              </a:pPr>
              <a:endParaRPr sz="5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" name="Google Shape;223;p14">
              <a:extLst>
                <a:ext uri="{FF2B5EF4-FFF2-40B4-BE49-F238E27FC236}">
                  <a16:creationId xmlns:a16="http://schemas.microsoft.com/office/drawing/2014/main" xmlns="" id="{02B82555-71CA-4D05-ADF5-6803323EC34F}"/>
                </a:ext>
              </a:extLst>
            </p:cNvPr>
            <p:cNvSpPr/>
            <p:nvPr/>
          </p:nvSpPr>
          <p:spPr>
            <a:xfrm>
              <a:off x="-1565807" y="9312867"/>
              <a:ext cx="426447" cy="426447"/>
            </a:xfrm>
            <a:custGeom>
              <a:avLst/>
              <a:gdLst/>
              <a:ahLst/>
              <a:cxnLst/>
              <a:rect l="l" t="t" r="r" b="b"/>
              <a:pathLst>
                <a:path w="192" h="192" extrusionOk="0">
                  <a:moveTo>
                    <a:pt x="192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92"/>
                    <a:pt x="0" y="192"/>
                    <a:pt x="0" y="192"/>
                  </a:cubicBezTo>
                  <a:cubicBezTo>
                    <a:pt x="53" y="192"/>
                    <a:pt x="53" y="192"/>
                    <a:pt x="53" y="192"/>
                  </a:cubicBezTo>
                  <a:cubicBezTo>
                    <a:pt x="53" y="192"/>
                    <a:pt x="53" y="192"/>
                    <a:pt x="53" y="192"/>
                  </a:cubicBezTo>
                  <a:cubicBezTo>
                    <a:pt x="53" y="192"/>
                    <a:pt x="53" y="192"/>
                    <a:pt x="53" y="192"/>
                  </a:cubicBezTo>
                  <a:cubicBezTo>
                    <a:pt x="192" y="192"/>
                    <a:pt x="192" y="192"/>
                    <a:pt x="192" y="192"/>
                  </a:cubicBezTo>
                  <a:lnTo>
                    <a:pt x="192" y="0"/>
                  </a:lnTo>
                  <a:close/>
                  <a:moveTo>
                    <a:pt x="8" y="182"/>
                  </a:moveTo>
                  <a:cubicBezTo>
                    <a:pt x="15" y="175"/>
                    <a:pt x="56" y="135"/>
                    <a:pt x="60" y="131"/>
                  </a:cubicBezTo>
                  <a:cubicBezTo>
                    <a:pt x="60" y="130"/>
                    <a:pt x="61" y="129"/>
                    <a:pt x="62" y="129"/>
                  </a:cubicBezTo>
                  <a:cubicBezTo>
                    <a:pt x="64" y="126"/>
                    <a:pt x="64" y="126"/>
                    <a:pt x="66" y="126"/>
                  </a:cubicBezTo>
                  <a:cubicBezTo>
                    <a:pt x="107" y="126"/>
                    <a:pt x="107" y="126"/>
                    <a:pt x="107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6"/>
                    <a:pt x="113" y="125"/>
                    <a:pt x="115" y="128"/>
                  </a:cubicBezTo>
                  <a:cubicBezTo>
                    <a:pt x="116" y="130"/>
                    <a:pt x="116" y="133"/>
                    <a:pt x="115" y="135"/>
                  </a:cubicBezTo>
                  <a:cubicBezTo>
                    <a:pt x="114" y="135"/>
                    <a:pt x="114" y="136"/>
                    <a:pt x="113" y="136"/>
                  </a:cubicBezTo>
                  <a:cubicBezTo>
                    <a:pt x="111" y="137"/>
                    <a:pt x="110" y="137"/>
                    <a:pt x="108" y="137"/>
                  </a:cubicBezTo>
                  <a:cubicBezTo>
                    <a:pt x="108" y="136"/>
                    <a:pt x="107" y="136"/>
                    <a:pt x="107" y="136"/>
                  </a:cubicBezTo>
                  <a:cubicBezTo>
                    <a:pt x="70" y="136"/>
                    <a:pt x="70" y="136"/>
                    <a:pt x="70" y="136"/>
                  </a:cubicBezTo>
                  <a:cubicBezTo>
                    <a:pt x="70" y="145"/>
                    <a:pt x="70" y="145"/>
                    <a:pt x="70" y="145"/>
                  </a:cubicBezTo>
                  <a:cubicBezTo>
                    <a:pt x="107" y="145"/>
                    <a:pt x="107" y="145"/>
                    <a:pt x="107" y="145"/>
                  </a:cubicBezTo>
                  <a:cubicBezTo>
                    <a:pt x="107" y="145"/>
                    <a:pt x="107" y="145"/>
                    <a:pt x="108" y="145"/>
                  </a:cubicBezTo>
                  <a:cubicBezTo>
                    <a:pt x="109" y="145"/>
                    <a:pt x="111" y="145"/>
                    <a:pt x="112" y="145"/>
                  </a:cubicBezTo>
                  <a:cubicBezTo>
                    <a:pt x="114" y="145"/>
                    <a:pt x="115" y="144"/>
                    <a:pt x="117" y="144"/>
                  </a:cubicBezTo>
                  <a:cubicBezTo>
                    <a:pt x="121" y="142"/>
                    <a:pt x="126" y="139"/>
                    <a:pt x="133" y="132"/>
                  </a:cubicBezTo>
                  <a:cubicBezTo>
                    <a:pt x="144" y="119"/>
                    <a:pt x="156" y="108"/>
                    <a:pt x="161" y="104"/>
                  </a:cubicBezTo>
                  <a:cubicBezTo>
                    <a:pt x="162" y="103"/>
                    <a:pt x="162" y="103"/>
                    <a:pt x="162" y="103"/>
                  </a:cubicBezTo>
                  <a:cubicBezTo>
                    <a:pt x="163" y="102"/>
                    <a:pt x="165" y="101"/>
                    <a:pt x="167" y="101"/>
                  </a:cubicBezTo>
                  <a:cubicBezTo>
                    <a:pt x="168" y="101"/>
                    <a:pt x="169" y="102"/>
                    <a:pt x="169" y="103"/>
                  </a:cubicBezTo>
                  <a:cubicBezTo>
                    <a:pt x="172" y="106"/>
                    <a:pt x="169" y="110"/>
                    <a:pt x="169" y="110"/>
                  </a:cubicBezTo>
                  <a:cubicBezTo>
                    <a:pt x="168" y="111"/>
                    <a:pt x="162" y="117"/>
                    <a:pt x="155" y="124"/>
                  </a:cubicBezTo>
                  <a:cubicBezTo>
                    <a:pt x="143" y="135"/>
                    <a:pt x="128" y="150"/>
                    <a:pt x="126" y="153"/>
                  </a:cubicBezTo>
                  <a:cubicBezTo>
                    <a:pt x="125" y="153"/>
                    <a:pt x="125" y="153"/>
                    <a:pt x="125" y="153"/>
                  </a:cubicBezTo>
                  <a:cubicBezTo>
                    <a:pt x="123" y="155"/>
                    <a:pt x="120" y="159"/>
                    <a:pt x="113" y="159"/>
                  </a:cubicBezTo>
                  <a:cubicBezTo>
                    <a:pt x="75" y="159"/>
                    <a:pt x="75" y="159"/>
                    <a:pt x="75" y="159"/>
                  </a:cubicBezTo>
                  <a:cubicBezTo>
                    <a:pt x="50" y="184"/>
                    <a:pt x="50" y="184"/>
                    <a:pt x="50" y="184"/>
                  </a:cubicBezTo>
                  <a:cubicBezTo>
                    <a:pt x="8" y="184"/>
                    <a:pt x="8" y="184"/>
                    <a:pt x="8" y="184"/>
                  </a:cubicBezTo>
                  <a:lnTo>
                    <a:pt x="8" y="182"/>
                  </a:lnTo>
                  <a:close/>
                  <a:moveTo>
                    <a:pt x="184" y="184"/>
                  </a:moveTo>
                  <a:cubicBezTo>
                    <a:pt x="62" y="184"/>
                    <a:pt x="62" y="184"/>
                    <a:pt x="62" y="184"/>
                  </a:cubicBezTo>
                  <a:cubicBezTo>
                    <a:pt x="79" y="167"/>
                    <a:pt x="79" y="167"/>
                    <a:pt x="79" y="167"/>
                  </a:cubicBezTo>
                  <a:cubicBezTo>
                    <a:pt x="113" y="167"/>
                    <a:pt x="113" y="167"/>
                    <a:pt x="113" y="167"/>
                  </a:cubicBezTo>
                  <a:cubicBezTo>
                    <a:pt x="123" y="167"/>
                    <a:pt x="129" y="161"/>
                    <a:pt x="131" y="158"/>
                  </a:cubicBezTo>
                  <a:cubicBezTo>
                    <a:pt x="132" y="158"/>
                    <a:pt x="132" y="158"/>
                    <a:pt x="132" y="158"/>
                  </a:cubicBezTo>
                  <a:cubicBezTo>
                    <a:pt x="134" y="156"/>
                    <a:pt x="149" y="141"/>
                    <a:pt x="161" y="130"/>
                  </a:cubicBezTo>
                  <a:cubicBezTo>
                    <a:pt x="168" y="123"/>
                    <a:pt x="174" y="117"/>
                    <a:pt x="175" y="116"/>
                  </a:cubicBezTo>
                  <a:cubicBezTo>
                    <a:pt x="178" y="112"/>
                    <a:pt x="181" y="104"/>
                    <a:pt x="176" y="97"/>
                  </a:cubicBezTo>
                  <a:cubicBezTo>
                    <a:pt x="174" y="95"/>
                    <a:pt x="171" y="93"/>
                    <a:pt x="167" y="93"/>
                  </a:cubicBezTo>
                  <a:cubicBezTo>
                    <a:pt x="163" y="93"/>
                    <a:pt x="158" y="95"/>
                    <a:pt x="156" y="97"/>
                  </a:cubicBezTo>
                  <a:cubicBezTo>
                    <a:pt x="155" y="98"/>
                    <a:pt x="155" y="98"/>
                    <a:pt x="155" y="98"/>
                  </a:cubicBezTo>
                  <a:cubicBezTo>
                    <a:pt x="150" y="102"/>
                    <a:pt x="138" y="114"/>
                    <a:pt x="127" y="126"/>
                  </a:cubicBezTo>
                  <a:cubicBezTo>
                    <a:pt x="126" y="127"/>
                    <a:pt x="125" y="128"/>
                    <a:pt x="124" y="129"/>
                  </a:cubicBezTo>
                  <a:cubicBezTo>
                    <a:pt x="123" y="128"/>
                    <a:pt x="123" y="126"/>
                    <a:pt x="122" y="124"/>
                  </a:cubicBezTo>
                  <a:cubicBezTo>
                    <a:pt x="119" y="118"/>
                    <a:pt x="111" y="117"/>
                    <a:pt x="107" y="118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1" y="118"/>
                    <a:pt x="58" y="120"/>
                    <a:pt x="56" y="123"/>
                  </a:cubicBezTo>
                  <a:cubicBezTo>
                    <a:pt x="55" y="124"/>
                    <a:pt x="55" y="124"/>
                    <a:pt x="54" y="125"/>
                  </a:cubicBezTo>
                  <a:cubicBezTo>
                    <a:pt x="51" y="128"/>
                    <a:pt x="22" y="157"/>
                    <a:pt x="8" y="171"/>
                  </a:cubicBezTo>
                  <a:cubicBezTo>
                    <a:pt x="8" y="8"/>
                    <a:pt x="8" y="8"/>
                    <a:pt x="8" y="8"/>
                  </a:cubicBezTo>
                  <a:cubicBezTo>
                    <a:pt x="184" y="8"/>
                    <a:pt x="184" y="8"/>
                    <a:pt x="184" y="8"/>
                  </a:cubicBezTo>
                  <a:lnTo>
                    <a:pt x="184" y="184"/>
                  </a:lnTo>
                  <a:close/>
                </a:path>
              </a:pathLst>
            </a:custGeom>
            <a:solidFill>
              <a:srgbClr val="013476"/>
            </a:solidFill>
            <a:ln>
              <a:noFill/>
            </a:ln>
          </p:spPr>
          <p:txBody>
            <a:bodyPr spcFirstLastPara="1" wrap="square" lIns="114300" tIns="57150" rIns="114300" bIns="571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5000"/>
                <a:buFont typeface="Calibri"/>
                <a:buNone/>
              </a:pPr>
              <a:endParaRPr sz="5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5D5A41B3-92DE-4414-A589-7EFC3F817475}"/>
              </a:ext>
            </a:extLst>
          </p:cNvPr>
          <p:cNvSpPr/>
          <p:nvPr/>
        </p:nvSpPr>
        <p:spPr>
          <a:xfrm>
            <a:off x="1559636" y="3752994"/>
            <a:ext cx="10152000" cy="2450378"/>
          </a:xfrm>
          <a:prstGeom prst="rect">
            <a:avLst/>
          </a:prstGeom>
        </p:spPr>
        <p:txBody>
          <a:bodyPr vert="horz" wrap="square" lIns="0" tIns="144000" rIns="108000" bIns="144000">
            <a:spAutoFit/>
          </a:bodyPr>
          <a:lstStyle/>
          <a:p>
            <a:pPr marL="789750" indent="-396000" defTabSz="864000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  <a:tabLst>
                <a:tab pos="216000" algn="l"/>
                <a:tab pos="576000" algn="l"/>
                <a:tab pos="864000" algn="l"/>
              </a:tabLst>
            </a:pPr>
            <a:r>
              <a:rPr lang="el-GR" sz="1600" b="1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Μεταρρύθμιση της εργατικής νομοθεσίας</a:t>
            </a:r>
            <a:r>
              <a:rPr lang="en-US" sz="1600" b="1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 </a:t>
            </a:r>
            <a:r>
              <a:rPr lang="en-US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(</a:t>
            </a:r>
            <a:r>
              <a:rPr lang="el-GR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εκσυγχρονισμός και απλοποίηση</a:t>
            </a:r>
            <a:r>
              <a:rPr lang="en-US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)</a:t>
            </a:r>
            <a:r>
              <a:rPr lang="el-GR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,</a:t>
            </a:r>
            <a:r>
              <a:rPr lang="en-US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 </a:t>
            </a:r>
            <a:r>
              <a:rPr lang="el-GR" sz="1600" b="1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μεταρρύθμιση ενεργητικών και παθητικών πολιτικών απασχόλησης</a:t>
            </a:r>
            <a:r>
              <a:rPr lang="en-US" sz="1600" b="1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, </a:t>
            </a:r>
            <a:r>
              <a:rPr lang="el-GR" sz="1600" b="1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μεγάλες επενδύσεις στην</a:t>
            </a:r>
            <a:r>
              <a:rPr lang="en-US" sz="1600" b="1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 </a:t>
            </a:r>
            <a:r>
              <a:rPr lang="el-GR" sz="1600" b="1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κατάρτιση και επανακατάρτιση </a:t>
            </a:r>
            <a:r>
              <a:rPr lang="el-GR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του εργατικού δυναμικού </a:t>
            </a:r>
            <a:r>
              <a:rPr lang="en-US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(</a:t>
            </a:r>
            <a:r>
              <a:rPr lang="el-GR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έμφαση στις ψηφιακές δεξιότητες</a:t>
            </a:r>
            <a:r>
              <a:rPr lang="en-US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)</a:t>
            </a:r>
            <a:endParaRPr lang="en-GB" sz="1600" dirty="0">
              <a:solidFill>
                <a:schemeClr val="tx2"/>
              </a:solidFill>
              <a:latin typeface="Roboto" panose="020B0604020202020204" charset="0"/>
              <a:ea typeface="Roboto" panose="020B0604020202020204" charset="0"/>
              <a:cs typeface="Arial Unicode MS"/>
            </a:endParaRPr>
          </a:p>
          <a:p>
            <a:pPr marL="789750" indent="-396000" defTabSz="864000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  <a:tabLst>
                <a:tab pos="216000" algn="l"/>
                <a:tab pos="576000" algn="l"/>
                <a:tab pos="864000" algn="l"/>
              </a:tabLst>
            </a:pPr>
            <a:r>
              <a:rPr lang="el-GR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Επενδύσεις στην </a:t>
            </a:r>
            <a:r>
              <a:rPr lang="el-GR" sz="1600" b="1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κοινωνική ενσωμάτωση ευάλωτων ομάδων,</a:t>
            </a:r>
            <a:r>
              <a:rPr lang="en-US" sz="1600" b="1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 </a:t>
            </a:r>
            <a:r>
              <a:rPr lang="el-GR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υποβοήθηση της πρόσβασης στην αγορά εργασίας για άτομα με αναπηρία,</a:t>
            </a:r>
            <a:r>
              <a:rPr lang="en-US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 </a:t>
            </a:r>
            <a:r>
              <a:rPr lang="el-GR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διευκόλυνση της δημιουργίας μονάδων φροντίδας παιδιών στις εγκαταστάσεις ιδιωτικών εταιριών. Πρόσθετες αντίστοιχες επενδύσεις στο εκπαιδευτικό σύστημα </a:t>
            </a:r>
            <a:endParaRPr lang="en-GB" sz="1600" dirty="0">
              <a:solidFill>
                <a:schemeClr val="tx2"/>
              </a:solidFill>
              <a:latin typeface="Roboto" panose="020B0604020202020204" charset="0"/>
              <a:ea typeface="Roboto" panose="020B0604020202020204" charset="0"/>
              <a:cs typeface="Arial Unicode MS"/>
            </a:endParaRPr>
          </a:p>
          <a:p>
            <a:pPr marL="789750" indent="-396000" defTabSz="864000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  <a:tabLst>
                <a:tab pos="216000" algn="l"/>
                <a:tab pos="576000" algn="l"/>
                <a:tab pos="864000" algn="l"/>
              </a:tabLst>
            </a:pPr>
            <a:r>
              <a:rPr lang="el-GR" sz="1500" b="1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Μεταρρύθμιση  του συστήματος πρωτοβάθμιας φροντίδας υγείας</a:t>
            </a:r>
            <a:r>
              <a:rPr lang="el-GR" sz="15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, </a:t>
            </a:r>
            <a:r>
              <a:rPr lang="el-GR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εκσυγχρονισμός νοσοκομείων και κέντρων Υγείας και εφαρμογή του </a:t>
            </a:r>
            <a:r>
              <a:rPr lang="el-GR" sz="1500" b="1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Arial Unicode MS"/>
              </a:rPr>
              <a:t>Εθνικού Προγράμματος Δημόσιας Υγείας και Πρόληψης Ασθενειών</a:t>
            </a:r>
            <a:endParaRPr lang="en-GB" sz="1600" dirty="0">
              <a:solidFill>
                <a:schemeClr val="tx2"/>
              </a:solidFill>
              <a:latin typeface="Roboto" panose="020B0604020202020204" charset="0"/>
              <a:ea typeface="Roboto" panose="020B0604020202020204" charset="0"/>
              <a:cs typeface="Arial Unicode MS"/>
            </a:endParaRPr>
          </a:p>
        </p:txBody>
      </p:sp>
      <p:sp>
        <p:nvSpPr>
          <p:cNvPr id="12" name="Google Shape;1468;p89">
            <a:extLst>
              <a:ext uri="{FF2B5EF4-FFF2-40B4-BE49-F238E27FC236}">
                <a16:creationId xmlns:a16="http://schemas.microsoft.com/office/drawing/2014/main" xmlns="" id="{87E6649A-D040-439B-BD29-46D758CB4F9C}"/>
              </a:ext>
            </a:extLst>
          </p:cNvPr>
          <p:cNvSpPr>
            <a:spLocks noChangeAspect="1"/>
          </p:cNvSpPr>
          <p:nvPr/>
        </p:nvSpPr>
        <p:spPr>
          <a:xfrm>
            <a:off x="484821" y="3969960"/>
            <a:ext cx="756000" cy="756000"/>
          </a:xfrm>
          <a:custGeom>
            <a:avLst/>
            <a:gdLst/>
            <a:ahLst/>
            <a:cxnLst/>
            <a:rect l="l" t="t" r="r" b="b"/>
            <a:pathLst>
              <a:path w="576" h="576" extrusionOk="0">
                <a:moveTo>
                  <a:pt x="473" y="289"/>
                </a:moveTo>
                <a:cubicBezTo>
                  <a:pt x="486" y="289"/>
                  <a:pt x="494" y="281"/>
                  <a:pt x="501" y="274"/>
                </a:cubicBezTo>
                <a:cubicBezTo>
                  <a:pt x="509" y="264"/>
                  <a:pt x="514" y="247"/>
                  <a:pt x="514" y="225"/>
                </a:cubicBezTo>
                <a:cubicBezTo>
                  <a:pt x="514" y="200"/>
                  <a:pt x="495" y="180"/>
                  <a:pt x="473" y="180"/>
                </a:cubicBezTo>
                <a:cubicBezTo>
                  <a:pt x="450" y="180"/>
                  <a:pt x="432" y="200"/>
                  <a:pt x="432" y="225"/>
                </a:cubicBezTo>
                <a:cubicBezTo>
                  <a:pt x="432" y="247"/>
                  <a:pt x="436" y="264"/>
                  <a:pt x="445" y="274"/>
                </a:cubicBezTo>
                <a:cubicBezTo>
                  <a:pt x="452" y="281"/>
                  <a:pt x="459" y="289"/>
                  <a:pt x="473" y="289"/>
                </a:cubicBezTo>
                <a:close/>
                <a:moveTo>
                  <a:pt x="473" y="203"/>
                </a:moveTo>
                <a:cubicBezTo>
                  <a:pt x="483" y="203"/>
                  <a:pt x="491" y="213"/>
                  <a:pt x="491" y="225"/>
                </a:cubicBezTo>
                <a:cubicBezTo>
                  <a:pt x="491" y="241"/>
                  <a:pt x="486" y="266"/>
                  <a:pt x="473" y="266"/>
                </a:cubicBezTo>
                <a:cubicBezTo>
                  <a:pt x="460" y="266"/>
                  <a:pt x="455" y="241"/>
                  <a:pt x="455" y="225"/>
                </a:cubicBezTo>
                <a:cubicBezTo>
                  <a:pt x="455" y="213"/>
                  <a:pt x="463" y="203"/>
                  <a:pt x="473" y="203"/>
                </a:cubicBezTo>
                <a:close/>
                <a:moveTo>
                  <a:pt x="103" y="289"/>
                </a:moveTo>
                <a:cubicBezTo>
                  <a:pt x="117" y="289"/>
                  <a:pt x="124" y="281"/>
                  <a:pt x="131" y="274"/>
                </a:cubicBezTo>
                <a:cubicBezTo>
                  <a:pt x="140" y="264"/>
                  <a:pt x="144" y="247"/>
                  <a:pt x="144" y="225"/>
                </a:cubicBezTo>
                <a:cubicBezTo>
                  <a:pt x="144" y="200"/>
                  <a:pt x="126" y="180"/>
                  <a:pt x="103" y="180"/>
                </a:cubicBezTo>
                <a:cubicBezTo>
                  <a:pt x="81" y="180"/>
                  <a:pt x="62" y="200"/>
                  <a:pt x="62" y="225"/>
                </a:cubicBezTo>
                <a:cubicBezTo>
                  <a:pt x="62" y="247"/>
                  <a:pt x="67" y="264"/>
                  <a:pt x="75" y="274"/>
                </a:cubicBezTo>
                <a:cubicBezTo>
                  <a:pt x="82" y="281"/>
                  <a:pt x="90" y="289"/>
                  <a:pt x="103" y="289"/>
                </a:cubicBezTo>
                <a:close/>
                <a:moveTo>
                  <a:pt x="103" y="266"/>
                </a:moveTo>
                <a:cubicBezTo>
                  <a:pt x="90" y="266"/>
                  <a:pt x="85" y="241"/>
                  <a:pt x="85" y="225"/>
                </a:cubicBezTo>
                <a:cubicBezTo>
                  <a:pt x="85" y="213"/>
                  <a:pt x="93" y="203"/>
                  <a:pt x="103" y="203"/>
                </a:cubicBezTo>
                <a:cubicBezTo>
                  <a:pt x="113" y="203"/>
                  <a:pt x="121" y="213"/>
                  <a:pt x="121" y="225"/>
                </a:cubicBezTo>
                <a:cubicBezTo>
                  <a:pt x="121" y="241"/>
                  <a:pt x="116" y="266"/>
                  <a:pt x="103" y="266"/>
                </a:cubicBezTo>
                <a:close/>
                <a:moveTo>
                  <a:pt x="0" y="0"/>
                </a:moveTo>
                <a:cubicBezTo>
                  <a:pt x="0" y="576"/>
                  <a:pt x="0" y="576"/>
                  <a:pt x="0" y="576"/>
                </a:cubicBezTo>
                <a:cubicBezTo>
                  <a:pt x="90" y="576"/>
                  <a:pt x="90" y="576"/>
                  <a:pt x="90" y="576"/>
                </a:cubicBezTo>
                <a:cubicBezTo>
                  <a:pt x="106" y="419"/>
                  <a:pt x="106" y="419"/>
                  <a:pt x="106" y="419"/>
                </a:cubicBezTo>
                <a:cubicBezTo>
                  <a:pt x="114" y="397"/>
                  <a:pt x="131" y="380"/>
                  <a:pt x="152" y="373"/>
                </a:cubicBezTo>
                <a:cubicBezTo>
                  <a:pt x="238" y="344"/>
                  <a:pt x="238" y="344"/>
                  <a:pt x="238" y="344"/>
                </a:cubicBezTo>
                <a:cubicBezTo>
                  <a:pt x="239" y="343"/>
                  <a:pt x="240" y="344"/>
                  <a:pt x="241" y="344"/>
                </a:cubicBezTo>
                <a:cubicBezTo>
                  <a:pt x="248" y="351"/>
                  <a:pt x="248" y="351"/>
                  <a:pt x="248" y="351"/>
                </a:cubicBezTo>
                <a:cubicBezTo>
                  <a:pt x="258" y="362"/>
                  <a:pt x="273" y="368"/>
                  <a:pt x="288" y="368"/>
                </a:cubicBezTo>
                <a:cubicBezTo>
                  <a:pt x="303" y="368"/>
                  <a:pt x="318" y="362"/>
                  <a:pt x="328" y="351"/>
                </a:cubicBezTo>
                <a:cubicBezTo>
                  <a:pt x="335" y="344"/>
                  <a:pt x="335" y="344"/>
                  <a:pt x="335" y="344"/>
                </a:cubicBezTo>
                <a:cubicBezTo>
                  <a:pt x="336" y="344"/>
                  <a:pt x="337" y="343"/>
                  <a:pt x="338" y="344"/>
                </a:cubicBezTo>
                <a:cubicBezTo>
                  <a:pt x="424" y="373"/>
                  <a:pt x="424" y="373"/>
                  <a:pt x="424" y="373"/>
                </a:cubicBezTo>
                <a:cubicBezTo>
                  <a:pt x="446" y="380"/>
                  <a:pt x="462" y="397"/>
                  <a:pt x="470" y="419"/>
                </a:cubicBezTo>
                <a:cubicBezTo>
                  <a:pt x="486" y="576"/>
                  <a:pt x="486" y="576"/>
                  <a:pt x="486" y="576"/>
                </a:cubicBezTo>
                <a:cubicBezTo>
                  <a:pt x="576" y="576"/>
                  <a:pt x="576" y="576"/>
                  <a:pt x="576" y="576"/>
                </a:cubicBezTo>
                <a:cubicBezTo>
                  <a:pt x="576" y="0"/>
                  <a:pt x="576" y="0"/>
                  <a:pt x="576" y="0"/>
                </a:cubicBezTo>
                <a:lnTo>
                  <a:pt x="0" y="0"/>
                </a:lnTo>
                <a:close/>
                <a:moveTo>
                  <a:pt x="144" y="350"/>
                </a:moveTo>
                <a:cubicBezTo>
                  <a:pt x="115" y="360"/>
                  <a:pt x="92" y="383"/>
                  <a:pt x="83" y="412"/>
                </a:cubicBezTo>
                <a:cubicBezTo>
                  <a:pt x="68" y="551"/>
                  <a:pt x="68" y="551"/>
                  <a:pt x="68" y="551"/>
                </a:cubicBezTo>
                <a:cubicBezTo>
                  <a:pt x="25" y="551"/>
                  <a:pt x="25" y="551"/>
                  <a:pt x="25" y="551"/>
                </a:cubicBezTo>
                <a:cubicBezTo>
                  <a:pt x="25" y="369"/>
                  <a:pt x="25" y="369"/>
                  <a:pt x="25" y="369"/>
                </a:cubicBezTo>
                <a:cubicBezTo>
                  <a:pt x="27" y="350"/>
                  <a:pt x="27" y="350"/>
                  <a:pt x="27" y="350"/>
                </a:cubicBezTo>
                <a:cubicBezTo>
                  <a:pt x="30" y="342"/>
                  <a:pt x="36" y="336"/>
                  <a:pt x="44" y="333"/>
                </a:cubicBezTo>
                <a:cubicBezTo>
                  <a:pt x="80" y="321"/>
                  <a:pt x="80" y="321"/>
                  <a:pt x="80" y="321"/>
                </a:cubicBezTo>
                <a:cubicBezTo>
                  <a:pt x="81" y="322"/>
                  <a:pt x="81" y="322"/>
                  <a:pt x="81" y="322"/>
                </a:cubicBezTo>
                <a:cubicBezTo>
                  <a:pt x="87" y="328"/>
                  <a:pt x="95" y="331"/>
                  <a:pt x="103" y="331"/>
                </a:cubicBezTo>
                <a:cubicBezTo>
                  <a:pt x="112" y="331"/>
                  <a:pt x="120" y="328"/>
                  <a:pt x="126" y="322"/>
                </a:cubicBezTo>
                <a:cubicBezTo>
                  <a:pt x="127" y="321"/>
                  <a:pt x="127" y="321"/>
                  <a:pt x="127" y="321"/>
                </a:cubicBezTo>
                <a:cubicBezTo>
                  <a:pt x="163" y="333"/>
                  <a:pt x="163" y="333"/>
                  <a:pt x="163" y="333"/>
                </a:cubicBezTo>
                <a:cubicBezTo>
                  <a:pt x="167" y="335"/>
                  <a:pt x="170" y="337"/>
                  <a:pt x="173" y="340"/>
                </a:cubicBezTo>
                <a:lnTo>
                  <a:pt x="144" y="350"/>
                </a:lnTo>
                <a:close/>
                <a:moveTo>
                  <a:pt x="317" y="327"/>
                </a:moveTo>
                <a:cubicBezTo>
                  <a:pt x="311" y="334"/>
                  <a:pt x="311" y="334"/>
                  <a:pt x="311" y="334"/>
                </a:cubicBezTo>
                <a:cubicBezTo>
                  <a:pt x="305" y="340"/>
                  <a:pt x="297" y="344"/>
                  <a:pt x="288" y="344"/>
                </a:cubicBezTo>
                <a:cubicBezTo>
                  <a:pt x="279" y="344"/>
                  <a:pt x="271" y="340"/>
                  <a:pt x="265" y="334"/>
                </a:cubicBezTo>
                <a:cubicBezTo>
                  <a:pt x="259" y="327"/>
                  <a:pt x="259" y="327"/>
                  <a:pt x="259" y="327"/>
                </a:cubicBezTo>
                <a:cubicBezTo>
                  <a:pt x="251" y="320"/>
                  <a:pt x="240" y="317"/>
                  <a:pt x="230" y="320"/>
                </a:cubicBezTo>
                <a:cubicBezTo>
                  <a:pt x="196" y="332"/>
                  <a:pt x="196" y="332"/>
                  <a:pt x="196" y="332"/>
                </a:cubicBezTo>
                <a:cubicBezTo>
                  <a:pt x="190" y="322"/>
                  <a:pt x="181" y="315"/>
                  <a:pt x="170" y="311"/>
                </a:cubicBezTo>
                <a:cubicBezTo>
                  <a:pt x="131" y="298"/>
                  <a:pt x="131" y="298"/>
                  <a:pt x="131" y="298"/>
                </a:cubicBezTo>
                <a:cubicBezTo>
                  <a:pt x="125" y="296"/>
                  <a:pt x="117" y="298"/>
                  <a:pt x="112" y="303"/>
                </a:cubicBezTo>
                <a:cubicBezTo>
                  <a:pt x="109" y="306"/>
                  <a:pt x="109" y="306"/>
                  <a:pt x="109" y="306"/>
                </a:cubicBezTo>
                <a:cubicBezTo>
                  <a:pt x="106" y="309"/>
                  <a:pt x="100" y="309"/>
                  <a:pt x="97" y="306"/>
                </a:cubicBezTo>
                <a:cubicBezTo>
                  <a:pt x="94" y="303"/>
                  <a:pt x="94" y="303"/>
                  <a:pt x="94" y="303"/>
                </a:cubicBezTo>
                <a:cubicBezTo>
                  <a:pt x="89" y="298"/>
                  <a:pt x="82" y="296"/>
                  <a:pt x="75" y="298"/>
                </a:cubicBezTo>
                <a:cubicBezTo>
                  <a:pt x="36" y="311"/>
                  <a:pt x="36" y="311"/>
                  <a:pt x="36" y="311"/>
                </a:cubicBezTo>
                <a:cubicBezTo>
                  <a:pt x="32" y="313"/>
                  <a:pt x="28" y="315"/>
                  <a:pt x="25" y="317"/>
                </a:cubicBezTo>
                <a:cubicBezTo>
                  <a:pt x="25" y="25"/>
                  <a:pt x="25" y="25"/>
                  <a:pt x="25" y="25"/>
                </a:cubicBezTo>
                <a:cubicBezTo>
                  <a:pt x="551" y="25"/>
                  <a:pt x="551" y="25"/>
                  <a:pt x="551" y="25"/>
                </a:cubicBezTo>
                <a:cubicBezTo>
                  <a:pt x="551" y="317"/>
                  <a:pt x="551" y="317"/>
                  <a:pt x="551" y="317"/>
                </a:cubicBezTo>
                <a:cubicBezTo>
                  <a:pt x="548" y="315"/>
                  <a:pt x="544" y="313"/>
                  <a:pt x="540" y="311"/>
                </a:cubicBezTo>
                <a:cubicBezTo>
                  <a:pt x="501" y="298"/>
                  <a:pt x="501" y="298"/>
                  <a:pt x="501" y="298"/>
                </a:cubicBezTo>
                <a:cubicBezTo>
                  <a:pt x="494" y="296"/>
                  <a:pt x="487" y="298"/>
                  <a:pt x="482" y="303"/>
                </a:cubicBezTo>
                <a:cubicBezTo>
                  <a:pt x="479" y="306"/>
                  <a:pt x="479" y="306"/>
                  <a:pt x="479" y="306"/>
                </a:cubicBezTo>
                <a:cubicBezTo>
                  <a:pt x="476" y="309"/>
                  <a:pt x="470" y="309"/>
                  <a:pt x="467" y="306"/>
                </a:cubicBezTo>
                <a:cubicBezTo>
                  <a:pt x="464" y="303"/>
                  <a:pt x="464" y="303"/>
                  <a:pt x="464" y="303"/>
                </a:cubicBezTo>
                <a:cubicBezTo>
                  <a:pt x="459" y="298"/>
                  <a:pt x="451" y="296"/>
                  <a:pt x="445" y="298"/>
                </a:cubicBezTo>
                <a:cubicBezTo>
                  <a:pt x="406" y="311"/>
                  <a:pt x="406" y="311"/>
                  <a:pt x="406" y="311"/>
                </a:cubicBezTo>
                <a:cubicBezTo>
                  <a:pt x="395" y="315"/>
                  <a:pt x="386" y="322"/>
                  <a:pt x="380" y="332"/>
                </a:cubicBezTo>
                <a:cubicBezTo>
                  <a:pt x="346" y="320"/>
                  <a:pt x="346" y="320"/>
                  <a:pt x="346" y="320"/>
                </a:cubicBezTo>
                <a:cubicBezTo>
                  <a:pt x="336" y="317"/>
                  <a:pt x="325" y="320"/>
                  <a:pt x="317" y="327"/>
                </a:cubicBezTo>
                <a:close/>
                <a:moveTo>
                  <a:pt x="508" y="551"/>
                </a:moveTo>
                <a:cubicBezTo>
                  <a:pt x="494" y="415"/>
                  <a:pt x="494" y="415"/>
                  <a:pt x="494" y="415"/>
                </a:cubicBezTo>
                <a:cubicBezTo>
                  <a:pt x="493" y="412"/>
                  <a:pt x="493" y="412"/>
                  <a:pt x="493" y="412"/>
                </a:cubicBezTo>
                <a:cubicBezTo>
                  <a:pt x="484" y="383"/>
                  <a:pt x="461" y="360"/>
                  <a:pt x="432" y="350"/>
                </a:cubicBezTo>
                <a:cubicBezTo>
                  <a:pt x="403" y="340"/>
                  <a:pt x="403" y="340"/>
                  <a:pt x="403" y="340"/>
                </a:cubicBezTo>
                <a:cubicBezTo>
                  <a:pt x="406" y="337"/>
                  <a:pt x="409" y="335"/>
                  <a:pt x="413" y="333"/>
                </a:cubicBezTo>
                <a:cubicBezTo>
                  <a:pt x="449" y="321"/>
                  <a:pt x="449" y="321"/>
                  <a:pt x="449" y="321"/>
                </a:cubicBezTo>
                <a:cubicBezTo>
                  <a:pt x="450" y="322"/>
                  <a:pt x="450" y="322"/>
                  <a:pt x="450" y="322"/>
                </a:cubicBezTo>
                <a:cubicBezTo>
                  <a:pt x="456" y="328"/>
                  <a:pt x="464" y="331"/>
                  <a:pt x="473" y="331"/>
                </a:cubicBezTo>
                <a:cubicBezTo>
                  <a:pt x="481" y="331"/>
                  <a:pt x="489" y="328"/>
                  <a:pt x="495" y="322"/>
                </a:cubicBezTo>
                <a:cubicBezTo>
                  <a:pt x="496" y="321"/>
                  <a:pt x="496" y="321"/>
                  <a:pt x="496" y="321"/>
                </a:cubicBezTo>
                <a:cubicBezTo>
                  <a:pt x="532" y="333"/>
                  <a:pt x="532" y="333"/>
                  <a:pt x="532" y="333"/>
                </a:cubicBezTo>
                <a:cubicBezTo>
                  <a:pt x="540" y="336"/>
                  <a:pt x="546" y="342"/>
                  <a:pt x="549" y="350"/>
                </a:cubicBezTo>
                <a:cubicBezTo>
                  <a:pt x="551" y="369"/>
                  <a:pt x="551" y="369"/>
                  <a:pt x="551" y="369"/>
                </a:cubicBezTo>
                <a:cubicBezTo>
                  <a:pt x="551" y="551"/>
                  <a:pt x="551" y="551"/>
                  <a:pt x="551" y="551"/>
                </a:cubicBezTo>
                <a:lnTo>
                  <a:pt x="508" y="551"/>
                </a:lnTo>
                <a:close/>
                <a:moveTo>
                  <a:pt x="288" y="94"/>
                </a:moveTo>
                <a:cubicBezTo>
                  <a:pt x="245" y="94"/>
                  <a:pt x="210" y="132"/>
                  <a:pt x="210" y="180"/>
                </a:cubicBezTo>
                <a:cubicBezTo>
                  <a:pt x="210" y="226"/>
                  <a:pt x="219" y="259"/>
                  <a:pt x="236" y="278"/>
                </a:cubicBezTo>
                <a:cubicBezTo>
                  <a:pt x="250" y="294"/>
                  <a:pt x="264" y="307"/>
                  <a:pt x="288" y="307"/>
                </a:cubicBezTo>
                <a:cubicBezTo>
                  <a:pt x="312" y="307"/>
                  <a:pt x="326" y="294"/>
                  <a:pt x="340" y="278"/>
                </a:cubicBezTo>
                <a:cubicBezTo>
                  <a:pt x="357" y="259"/>
                  <a:pt x="366" y="226"/>
                  <a:pt x="366" y="180"/>
                </a:cubicBezTo>
                <a:cubicBezTo>
                  <a:pt x="366" y="132"/>
                  <a:pt x="331" y="94"/>
                  <a:pt x="288" y="94"/>
                </a:cubicBezTo>
                <a:close/>
                <a:moveTo>
                  <a:pt x="322" y="262"/>
                </a:moveTo>
                <a:cubicBezTo>
                  <a:pt x="307" y="278"/>
                  <a:pt x="300" y="283"/>
                  <a:pt x="288" y="283"/>
                </a:cubicBezTo>
                <a:cubicBezTo>
                  <a:pt x="276" y="283"/>
                  <a:pt x="269" y="278"/>
                  <a:pt x="254" y="262"/>
                </a:cubicBezTo>
                <a:cubicBezTo>
                  <a:pt x="242" y="248"/>
                  <a:pt x="235" y="218"/>
                  <a:pt x="235" y="180"/>
                </a:cubicBezTo>
                <a:cubicBezTo>
                  <a:pt x="235" y="146"/>
                  <a:pt x="259" y="118"/>
                  <a:pt x="288" y="118"/>
                </a:cubicBezTo>
                <a:cubicBezTo>
                  <a:pt x="317" y="118"/>
                  <a:pt x="341" y="146"/>
                  <a:pt x="341" y="180"/>
                </a:cubicBezTo>
                <a:cubicBezTo>
                  <a:pt x="341" y="218"/>
                  <a:pt x="334" y="248"/>
                  <a:pt x="322" y="262"/>
                </a:cubicBezTo>
                <a:close/>
              </a:path>
            </a:pathLst>
          </a:custGeom>
          <a:solidFill>
            <a:srgbClr val="013476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700" b="1" i="0" u="none" strike="noStrike" kern="1200" cap="none" spc="0" normalizeH="0" baseline="0" noProof="0" dirty="0">
              <a:ln>
                <a:noFill/>
              </a:ln>
              <a:solidFill>
                <a:srgbClr val="FFAB4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238070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B0CBDB0F-8834-44E4-BDC8-091D2938734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6</a:t>
            </a:fld>
            <a:endParaRPr lang="en"/>
          </a:p>
        </p:txBody>
      </p:sp>
      <p:sp>
        <p:nvSpPr>
          <p:cNvPr id="5" name="Text Placeholder 10">
            <a:extLst>
              <a:ext uri="{FF2B5EF4-FFF2-40B4-BE49-F238E27FC236}">
                <a16:creationId xmlns:a16="http://schemas.microsoft.com/office/drawing/2014/main" xmlns="" id="{DD869FEA-BB69-44E2-9BA5-43C6123F40DF}"/>
              </a:ext>
            </a:extLst>
          </p:cNvPr>
          <p:cNvSpPr txBox="1">
            <a:spLocks/>
          </p:cNvSpPr>
          <p:nvPr/>
        </p:nvSpPr>
        <p:spPr bwMode="gray">
          <a:xfrm>
            <a:off x="1290320" y="1508743"/>
            <a:ext cx="4688323" cy="30235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80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Tx/>
              <a:buNone/>
              <a:defRPr sz="16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8612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sz="16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58612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sz="16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58612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tabLst/>
              <a:defRPr sz="16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17550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17550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defRPr/>
            </a:pPr>
            <a:r>
              <a:rPr lang="el-GR" sz="18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Calibri" panose="020F0502020204030204" pitchFamily="34" charset="0"/>
              </a:rPr>
              <a:t>Με βάση αυστηρά κριτήρια επιλεξιμότητας έργων</a:t>
            </a:r>
            <a:r>
              <a:rPr lang="en-US" sz="18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Calibri" panose="020F0502020204030204" pitchFamily="34" charset="0"/>
              </a:rPr>
              <a:t> </a:t>
            </a:r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xmlns="" id="{D65D1966-D78A-45B8-94A3-C81D66B25BCC}"/>
              </a:ext>
            </a:extLst>
          </p:cNvPr>
          <p:cNvGrpSpPr/>
          <p:nvPr/>
        </p:nvGrpSpPr>
        <p:grpSpPr>
          <a:xfrm>
            <a:off x="580989" y="2966295"/>
            <a:ext cx="4985455" cy="528409"/>
            <a:chOff x="580989" y="2843006"/>
            <a:chExt cx="4985455" cy="528409"/>
          </a:xfrm>
          <a:solidFill>
            <a:srgbClr val="013476"/>
          </a:solidFill>
        </p:grpSpPr>
        <p:sp>
          <p:nvSpPr>
            <p:cNvPr id="8" name="Rectangle: Diagonal Corners Snipped 7">
              <a:extLst>
                <a:ext uri="{FF2B5EF4-FFF2-40B4-BE49-F238E27FC236}">
                  <a16:creationId xmlns:a16="http://schemas.microsoft.com/office/drawing/2014/main" xmlns="" id="{EB0E44FE-1E58-4C39-B3AA-EF0DD217EA07}"/>
                </a:ext>
              </a:extLst>
            </p:cNvPr>
            <p:cNvSpPr/>
            <p:nvPr/>
          </p:nvSpPr>
          <p:spPr>
            <a:xfrm>
              <a:off x="1290320" y="2843006"/>
              <a:ext cx="4276124" cy="526814"/>
            </a:xfrm>
            <a:prstGeom prst="snip2DiagRect">
              <a:avLst>
                <a:gd name="adj1" fmla="val 0"/>
                <a:gd name="adj2" fmla="val 16667"/>
              </a:avLst>
            </a:prstGeom>
            <a:grpFill/>
            <a:ln>
              <a:noFill/>
            </a:ln>
          </p:spPr>
          <p:txBody>
            <a:bodyPr spcFirstLastPara="1" wrap="square" lIns="62335" tIns="31159" rIns="62335" bIns="31159" anchor="ctr" anchorCtr="0">
              <a:noAutofit/>
            </a:bodyPr>
            <a:lstStyle/>
            <a:p>
              <a:r>
                <a:rPr lang="el-GR" sz="1600" b="1" dirty="0">
                  <a:solidFill>
                    <a:schemeClr val="bg1"/>
                  </a:solidFill>
                  <a:latin typeface="Roboto" panose="020B0604020202020204" charset="0"/>
                  <a:ea typeface="Roboto" panose="020B0604020202020204" charset="0"/>
                  <a:cs typeface="Calibri" panose="020F0502020204030204" pitchFamily="34" charset="0"/>
                </a:rPr>
                <a:t>Ψηφιακή μετάβαση</a:t>
              </a:r>
              <a:endParaRPr lang="en-GB" sz="1600" b="1" dirty="0">
                <a:solidFill>
                  <a:schemeClr val="bg1"/>
                </a:solidFill>
                <a:latin typeface="Roboto" panose="020B0604020202020204" charset="0"/>
                <a:ea typeface="Roboto" panose="020B0604020202020204" charset="0"/>
                <a:cs typeface="Calibri" panose="020F0502020204030204" pitchFamily="34" charset="0"/>
              </a:endParaRPr>
            </a:p>
          </p:txBody>
        </p:sp>
        <p:sp>
          <p:nvSpPr>
            <p:cNvPr id="9" name="Freeform 124">
              <a:extLst>
                <a:ext uri="{FF2B5EF4-FFF2-40B4-BE49-F238E27FC236}">
                  <a16:creationId xmlns:a16="http://schemas.microsoft.com/office/drawing/2014/main" xmlns="" id="{F8F07B89-AB62-4B50-8FE0-3C056A198EF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80989" y="2844601"/>
              <a:ext cx="539999" cy="526814"/>
            </a:xfrm>
            <a:custGeom>
              <a:avLst/>
              <a:gdLst>
                <a:gd name="T0" fmla="*/ 0 w 266"/>
                <a:gd name="T1" fmla="*/ 0 h 265"/>
                <a:gd name="T2" fmla="*/ 0 w 266"/>
                <a:gd name="T3" fmla="*/ 265 h 265"/>
                <a:gd name="T4" fmla="*/ 266 w 266"/>
                <a:gd name="T5" fmla="*/ 265 h 265"/>
                <a:gd name="T6" fmla="*/ 266 w 266"/>
                <a:gd name="T7" fmla="*/ 0 h 265"/>
                <a:gd name="T8" fmla="*/ 0 w 266"/>
                <a:gd name="T9" fmla="*/ 0 h 265"/>
                <a:gd name="T10" fmla="*/ 255 w 266"/>
                <a:gd name="T11" fmla="*/ 74 h 265"/>
                <a:gd name="T12" fmla="*/ 255 w 266"/>
                <a:gd name="T13" fmla="*/ 125 h 265"/>
                <a:gd name="T14" fmla="*/ 238 w 266"/>
                <a:gd name="T15" fmla="*/ 125 h 265"/>
                <a:gd name="T16" fmla="*/ 238 w 266"/>
                <a:gd name="T17" fmla="*/ 137 h 265"/>
                <a:gd name="T18" fmla="*/ 255 w 266"/>
                <a:gd name="T19" fmla="*/ 137 h 265"/>
                <a:gd name="T20" fmla="*/ 255 w 266"/>
                <a:gd name="T21" fmla="*/ 191 h 265"/>
                <a:gd name="T22" fmla="*/ 179 w 266"/>
                <a:gd name="T23" fmla="*/ 191 h 265"/>
                <a:gd name="T24" fmla="*/ 179 w 266"/>
                <a:gd name="T25" fmla="*/ 202 h 265"/>
                <a:gd name="T26" fmla="*/ 255 w 266"/>
                <a:gd name="T27" fmla="*/ 202 h 265"/>
                <a:gd name="T28" fmla="*/ 255 w 266"/>
                <a:gd name="T29" fmla="*/ 254 h 265"/>
                <a:gd name="T30" fmla="*/ 10 w 266"/>
                <a:gd name="T31" fmla="*/ 254 h 265"/>
                <a:gd name="T32" fmla="*/ 10 w 266"/>
                <a:gd name="T33" fmla="*/ 202 h 265"/>
                <a:gd name="T34" fmla="*/ 87 w 266"/>
                <a:gd name="T35" fmla="*/ 202 h 265"/>
                <a:gd name="T36" fmla="*/ 87 w 266"/>
                <a:gd name="T37" fmla="*/ 191 h 265"/>
                <a:gd name="T38" fmla="*/ 10 w 266"/>
                <a:gd name="T39" fmla="*/ 191 h 265"/>
                <a:gd name="T40" fmla="*/ 10 w 266"/>
                <a:gd name="T41" fmla="*/ 137 h 265"/>
                <a:gd name="T42" fmla="*/ 145 w 266"/>
                <a:gd name="T43" fmla="*/ 137 h 265"/>
                <a:gd name="T44" fmla="*/ 145 w 266"/>
                <a:gd name="T45" fmla="*/ 125 h 265"/>
                <a:gd name="T46" fmla="*/ 10 w 266"/>
                <a:gd name="T47" fmla="*/ 125 h 265"/>
                <a:gd name="T48" fmla="*/ 10 w 266"/>
                <a:gd name="T49" fmla="*/ 74 h 265"/>
                <a:gd name="T50" fmla="*/ 19 w 266"/>
                <a:gd name="T51" fmla="*/ 74 h 265"/>
                <a:gd name="T52" fmla="*/ 19 w 266"/>
                <a:gd name="T53" fmla="*/ 63 h 265"/>
                <a:gd name="T54" fmla="*/ 10 w 266"/>
                <a:gd name="T55" fmla="*/ 63 h 265"/>
                <a:gd name="T56" fmla="*/ 10 w 266"/>
                <a:gd name="T57" fmla="*/ 11 h 265"/>
                <a:gd name="T58" fmla="*/ 255 w 266"/>
                <a:gd name="T59" fmla="*/ 11 h 265"/>
                <a:gd name="T60" fmla="*/ 255 w 266"/>
                <a:gd name="T61" fmla="*/ 63 h 265"/>
                <a:gd name="T62" fmla="*/ 111 w 266"/>
                <a:gd name="T63" fmla="*/ 63 h 265"/>
                <a:gd name="T64" fmla="*/ 111 w 266"/>
                <a:gd name="T65" fmla="*/ 74 h 265"/>
                <a:gd name="T66" fmla="*/ 255 w 266"/>
                <a:gd name="T67" fmla="*/ 74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66" h="265">
                  <a:moveTo>
                    <a:pt x="0" y="0"/>
                  </a:moveTo>
                  <a:lnTo>
                    <a:pt x="0" y="265"/>
                  </a:lnTo>
                  <a:lnTo>
                    <a:pt x="266" y="265"/>
                  </a:lnTo>
                  <a:lnTo>
                    <a:pt x="266" y="0"/>
                  </a:lnTo>
                  <a:lnTo>
                    <a:pt x="0" y="0"/>
                  </a:lnTo>
                  <a:close/>
                  <a:moveTo>
                    <a:pt x="255" y="74"/>
                  </a:moveTo>
                  <a:lnTo>
                    <a:pt x="255" y="125"/>
                  </a:lnTo>
                  <a:lnTo>
                    <a:pt x="238" y="125"/>
                  </a:lnTo>
                  <a:lnTo>
                    <a:pt x="238" y="137"/>
                  </a:lnTo>
                  <a:lnTo>
                    <a:pt x="255" y="137"/>
                  </a:lnTo>
                  <a:lnTo>
                    <a:pt x="255" y="191"/>
                  </a:lnTo>
                  <a:lnTo>
                    <a:pt x="179" y="191"/>
                  </a:lnTo>
                  <a:lnTo>
                    <a:pt x="179" y="202"/>
                  </a:lnTo>
                  <a:lnTo>
                    <a:pt x="255" y="202"/>
                  </a:lnTo>
                  <a:lnTo>
                    <a:pt x="255" y="254"/>
                  </a:lnTo>
                  <a:lnTo>
                    <a:pt x="10" y="254"/>
                  </a:lnTo>
                  <a:lnTo>
                    <a:pt x="10" y="202"/>
                  </a:lnTo>
                  <a:lnTo>
                    <a:pt x="87" y="202"/>
                  </a:lnTo>
                  <a:lnTo>
                    <a:pt x="87" y="191"/>
                  </a:lnTo>
                  <a:lnTo>
                    <a:pt x="10" y="191"/>
                  </a:lnTo>
                  <a:lnTo>
                    <a:pt x="10" y="137"/>
                  </a:lnTo>
                  <a:lnTo>
                    <a:pt x="145" y="137"/>
                  </a:lnTo>
                  <a:lnTo>
                    <a:pt x="145" y="125"/>
                  </a:lnTo>
                  <a:lnTo>
                    <a:pt x="10" y="125"/>
                  </a:lnTo>
                  <a:lnTo>
                    <a:pt x="10" y="74"/>
                  </a:lnTo>
                  <a:lnTo>
                    <a:pt x="19" y="74"/>
                  </a:lnTo>
                  <a:lnTo>
                    <a:pt x="19" y="63"/>
                  </a:lnTo>
                  <a:lnTo>
                    <a:pt x="10" y="63"/>
                  </a:lnTo>
                  <a:lnTo>
                    <a:pt x="10" y="11"/>
                  </a:lnTo>
                  <a:lnTo>
                    <a:pt x="255" y="11"/>
                  </a:lnTo>
                  <a:lnTo>
                    <a:pt x="255" y="63"/>
                  </a:lnTo>
                  <a:lnTo>
                    <a:pt x="111" y="63"/>
                  </a:lnTo>
                  <a:lnTo>
                    <a:pt x="111" y="74"/>
                  </a:lnTo>
                  <a:lnTo>
                    <a:pt x="255" y="7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14300" tIns="57150" rIns="114300" bIns="5715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1430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Roboto" panose="020B0604020202020204" charset="0"/>
                <a:ea typeface="Roboto" panose="020B0604020202020204" charset="0"/>
                <a:cs typeface="Calibri" panose="020F0502020204030204" pitchFamily="34" charset="0"/>
              </a:endParaRPr>
            </a:p>
          </p:txBody>
        </p:sp>
        <p:sp>
          <p:nvSpPr>
            <p:cNvPr id="10" name="Freeform 125">
              <a:extLst>
                <a:ext uri="{FF2B5EF4-FFF2-40B4-BE49-F238E27FC236}">
                  <a16:creationId xmlns:a16="http://schemas.microsoft.com/office/drawing/2014/main" xmlns="" id="{34549DF5-EBED-4D24-BDC5-CC9949BC482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41895" y="2910205"/>
              <a:ext cx="142106" cy="137171"/>
            </a:xfrm>
            <a:custGeom>
              <a:avLst/>
              <a:gdLst>
                <a:gd name="T0" fmla="*/ 41 w 50"/>
                <a:gd name="T1" fmla="*/ 15 h 50"/>
                <a:gd name="T2" fmla="*/ 45 w 50"/>
                <a:gd name="T3" fmla="*/ 11 h 50"/>
                <a:gd name="T4" fmla="*/ 40 w 50"/>
                <a:gd name="T5" fmla="*/ 5 h 50"/>
                <a:gd name="T6" fmla="*/ 36 w 50"/>
                <a:gd name="T7" fmla="*/ 9 h 50"/>
                <a:gd name="T8" fmla="*/ 29 w 50"/>
                <a:gd name="T9" fmla="*/ 7 h 50"/>
                <a:gd name="T10" fmla="*/ 29 w 50"/>
                <a:gd name="T11" fmla="*/ 0 h 50"/>
                <a:gd name="T12" fmla="*/ 21 w 50"/>
                <a:gd name="T13" fmla="*/ 0 h 50"/>
                <a:gd name="T14" fmla="*/ 21 w 50"/>
                <a:gd name="T15" fmla="*/ 7 h 50"/>
                <a:gd name="T16" fmla="*/ 15 w 50"/>
                <a:gd name="T17" fmla="*/ 9 h 50"/>
                <a:gd name="T18" fmla="*/ 11 w 50"/>
                <a:gd name="T19" fmla="*/ 5 h 50"/>
                <a:gd name="T20" fmla="*/ 5 w 50"/>
                <a:gd name="T21" fmla="*/ 11 h 50"/>
                <a:gd name="T22" fmla="*/ 9 w 50"/>
                <a:gd name="T23" fmla="*/ 15 h 50"/>
                <a:gd name="T24" fmla="*/ 7 w 50"/>
                <a:gd name="T25" fmla="*/ 21 h 50"/>
                <a:gd name="T26" fmla="*/ 0 w 50"/>
                <a:gd name="T27" fmla="*/ 21 h 50"/>
                <a:gd name="T28" fmla="*/ 0 w 50"/>
                <a:gd name="T29" fmla="*/ 29 h 50"/>
                <a:gd name="T30" fmla="*/ 7 w 50"/>
                <a:gd name="T31" fmla="*/ 29 h 50"/>
                <a:gd name="T32" fmla="*/ 9 w 50"/>
                <a:gd name="T33" fmla="*/ 36 h 50"/>
                <a:gd name="T34" fmla="*/ 5 w 50"/>
                <a:gd name="T35" fmla="*/ 40 h 50"/>
                <a:gd name="T36" fmla="*/ 11 w 50"/>
                <a:gd name="T37" fmla="*/ 46 h 50"/>
                <a:gd name="T38" fmla="*/ 15 w 50"/>
                <a:gd name="T39" fmla="*/ 41 h 50"/>
                <a:gd name="T40" fmla="*/ 21 w 50"/>
                <a:gd name="T41" fmla="*/ 44 h 50"/>
                <a:gd name="T42" fmla="*/ 21 w 50"/>
                <a:gd name="T43" fmla="*/ 50 h 50"/>
                <a:gd name="T44" fmla="*/ 29 w 50"/>
                <a:gd name="T45" fmla="*/ 50 h 50"/>
                <a:gd name="T46" fmla="*/ 29 w 50"/>
                <a:gd name="T47" fmla="*/ 44 h 50"/>
                <a:gd name="T48" fmla="*/ 36 w 50"/>
                <a:gd name="T49" fmla="*/ 41 h 50"/>
                <a:gd name="T50" fmla="*/ 40 w 50"/>
                <a:gd name="T51" fmla="*/ 46 h 50"/>
                <a:gd name="T52" fmla="*/ 45 w 50"/>
                <a:gd name="T53" fmla="*/ 40 h 50"/>
                <a:gd name="T54" fmla="*/ 41 w 50"/>
                <a:gd name="T55" fmla="*/ 36 h 50"/>
                <a:gd name="T56" fmla="*/ 44 w 50"/>
                <a:gd name="T57" fmla="*/ 29 h 50"/>
                <a:gd name="T58" fmla="*/ 50 w 50"/>
                <a:gd name="T59" fmla="*/ 29 h 50"/>
                <a:gd name="T60" fmla="*/ 50 w 50"/>
                <a:gd name="T61" fmla="*/ 21 h 50"/>
                <a:gd name="T62" fmla="*/ 44 w 50"/>
                <a:gd name="T63" fmla="*/ 21 h 50"/>
                <a:gd name="T64" fmla="*/ 41 w 50"/>
                <a:gd name="T65" fmla="*/ 15 h 50"/>
                <a:gd name="T66" fmla="*/ 36 w 50"/>
                <a:gd name="T67" fmla="*/ 25 h 50"/>
                <a:gd name="T68" fmla="*/ 25 w 50"/>
                <a:gd name="T69" fmla="*/ 37 h 50"/>
                <a:gd name="T70" fmla="*/ 14 w 50"/>
                <a:gd name="T71" fmla="*/ 25 h 50"/>
                <a:gd name="T72" fmla="*/ 25 w 50"/>
                <a:gd name="T73" fmla="*/ 14 h 50"/>
                <a:gd name="T74" fmla="*/ 36 w 50"/>
                <a:gd name="T75" fmla="*/ 25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0" h="50">
                  <a:moveTo>
                    <a:pt x="41" y="15"/>
                  </a:moveTo>
                  <a:cubicBezTo>
                    <a:pt x="45" y="11"/>
                    <a:pt x="45" y="11"/>
                    <a:pt x="45" y="11"/>
                  </a:cubicBezTo>
                  <a:cubicBezTo>
                    <a:pt x="40" y="5"/>
                    <a:pt x="40" y="5"/>
                    <a:pt x="40" y="5"/>
                  </a:cubicBezTo>
                  <a:cubicBezTo>
                    <a:pt x="36" y="9"/>
                    <a:pt x="36" y="9"/>
                    <a:pt x="36" y="9"/>
                  </a:cubicBezTo>
                  <a:cubicBezTo>
                    <a:pt x="34" y="8"/>
                    <a:pt x="31" y="7"/>
                    <a:pt x="29" y="7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21" y="7"/>
                    <a:pt x="21" y="7"/>
                    <a:pt x="21" y="7"/>
                  </a:cubicBezTo>
                  <a:cubicBezTo>
                    <a:pt x="19" y="7"/>
                    <a:pt x="17" y="8"/>
                    <a:pt x="15" y="9"/>
                  </a:cubicBezTo>
                  <a:cubicBezTo>
                    <a:pt x="11" y="5"/>
                    <a:pt x="11" y="5"/>
                    <a:pt x="11" y="5"/>
                  </a:cubicBezTo>
                  <a:cubicBezTo>
                    <a:pt x="5" y="11"/>
                    <a:pt x="5" y="11"/>
                    <a:pt x="5" y="11"/>
                  </a:cubicBezTo>
                  <a:cubicBezTo>
                    <a:pt x="9" y="15"/>
                    <a:pt x="9" y="15"/>
                    <a:pt x="9" y="15"/>
                  </a:cubicBezTo>
                  <a:cubicBezTo>
                    <a:pt x="8" y="17"/>
                    <a:pt x="7" y="19"/>
                    <a:pt x="7" y="21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7" y="29"/>
                    <a:pt x="7" y="29"/>
                    <a:pt x="7" y="29"/>
                  </a:cubicBezTo>
                  <a:cubicBezTo>
                    <a:pt x="7" y="32"/>
                    <a:pt x="8" y="34"/>
                    <a:pt x="9" y="36"/>
                  </a:cubicBezTo>
                  <a:cubicBezTo>
                    <a:pt x="5" y="40"/>
                    <a:pt x="5" y="40"/>
                    <a:pt x="5" y="40"/>
                  </a:cubicBezTo>
                  <a:cubicBezTo>
                    <a:pt x="11" y="46"/>
                    <a:pt x="11" y="46"/>
                    <a:pt x="11" y="46"/>
                  </a:cubicBezTo>
                  <a:cubicBezTo>
                    <a:pt x="15" y="41"/>
                    <a:pt x="15" y="41"/>
                    <a:pt x="15" y="41"/>
                  </a:cubicBezTo>
                  <a:cubicBezTo>
                    <a:pt x="17" y="43"/>
                    <a:pt x="19" y="44"/>
                    <a:pt x="21" y="44"/>
                  </a:cubicBezTo>
                  <a:cubicBezTo>
                    <a:pt x="21" y="50"/>
                    <a:pt x="21" y="50"/>
                    <a:pt x="21" y="50"/>
                  </a:cubicBezTo>
                  <a:cubicBezTo>
                    <a:pt x="29" y="50"/>
                    <a:pt x="29" y="50"/>
                    <a:pt x="29" y="50"/>
                  </a:cubicBezTo>
                  <a:cubicBezTo>
                    <a:pt x="29" y="44"/>
                    <a:pt x="29" y="44"/>
                    <a:pt x="29" y="44"/>
                  </a:cubicBezTo>
                  <a:cubicBezTo>
                    <a:pt x="31" y="44"/>
                    <a:pt x="34" y="43"/>
                    <a:pt x="36" y="41"/>
                  </a:cubicBezTo>
                  <a:cubicBezTo>
                    <a:pt x="40" y="46"/>
                    <a:pt x="40" y="46"/>
                    <a:pt x="40" y="46"/>
                  </a:cubicBezTo>
                  <a:cubicBezTo>
                    <a:pt x="45" y="40"/>
                    <a:pt x="45" y="40"/>
                    <a:pt x="45" y="40"/>
                  </a:cubicBezTo>
                  <a:cubicBezTo>
                    <a:pt x="41" y="36"/>
                    <a:pt x="41" y="36"/>
                    <a:pt x="41" y="36"/>
                  </a:cubicBezTo>
                  <a:cubicBezTo>
                    <a:pt x="42" y="34"/>
                    <a:pt x="43" y="32"/>
                    <a:pt x="44" y="29"/>
                  </a:cubicBezTo>
                  <a:cubicBezTo>
                    <a:pt x="50" y="29"/>
                    <a:pt x="50" y="29"/>
                    <a:pt x="50" y="29"/>
                  </a:cubicBezTo>
                  <a:cubicBezTo>
                    <a:pt x="50" y="21"/>
                    <a:pt x="50" y="21"/>
                    <a:pt x="50" y="21"/>
                  </a:cubicBezTo>
                  <a:cubicBezTo>
                    <a:pt x="44" y="21"/>
                    <a:pt x="44" y="21"/>
                    <a:pt x="44" y="21"/>
                  </a:cubicBezTo>
                  <a:cubicBezTo>
                    <a:pt x="43" y="19"/>
                    <a:pt x="42" y="17"/>
                    <a:pt x="41" y="15"/>
                  </a:cubicBezTo>
                  <a:close/>
                  <a:moveTo>
                    <a:pt x="36" y="25"/>
                  </a:moveTo>
                  <a:cubicBezTo>
                    <a:pt x="36" y="32"/>
                    <a:pt x="31" y="37"/>
                    <a:pt x="25" y="37"/>
                  </a:cubicBezTo>
                  <a:cubicBezTo>
                    <a:pt x="19" y="37"/>
                    <a:pt x="14" y="32"/>
                    <a:pt x="14" y="25"/>
                  </a:cubicBezTo>
                  <a:cubicBezTo>
                    <a:pt x="14" y="19"/>
                    <a:pt x="19" y="14"/>
                    <a:pt x="25" y="14"/>
                  </a:cubicBezTo>
                  <a:cubicBezTo>
                    <a:pt x="31" y="14"/>
                    <a:pt x="36" y="19"/>
                    <a:pt x="36" y="2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14300" tIns="57150" rIns="114300" bIns="5715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1430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Roboto" panose="020B0604020202020204" charset="0"/>
                <a:ea typeface="Roboto" panose="020B0604020202020204" charset="0"/>
                <a:cs typeface="Calibri" panose="020F0502020204030204" pitchFamily="34" charset="0"/>
              </a:endParaRPr>
            </a:p>
          </p:txBody>
        </p:sp>
        <p:sp>
          <p:nvSpPr>
            <p:cNvPr id="11" name="Freeform 126">
              <a:extLst>
                <a:ext uri="{FF2B5EF4-FFF2-40B4-BE49-F238E27FC236}">
                  <a16:creationId xmlns:a16="http://schemas.microsoft.com/office/drawing/2014/main" xmlns="" id="{6629E88F-5776-4A5A-AB2A-19C88054195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01744" y="3039423"/>
              <a:ext cx="138045" cy="135182"/>
            </a:xfrm>
            <a:custGeom>
              <a:avLst/>
              <a:gdLst>
                <a:gd name="T0" fmla="*/ 8 w 49"/>
                <a:gd name="T1" fmla="*/ 35 h 49"/>
                <a:gd name="T2" fmla="*/ 4 w 49"/>
                <a:gd name="T3" fmla="*/ 39 h 49"/>
                <a:gd name="T4" fmla="*/ 10 w 49"/>
                <a:gd name="T5" fmla="*/ 45 h 49"/>
                <a:gd name="T6" fmla="*/ 14 w 49"/>
                <a:gd name="T7" fmla="*/ 41 h 49"/>
                <a:gd name="T8" fmla="*/ 21 w 49"/>
                <a:gd name="T9" fmla="*/ 43 h 49"/>
                <a:gd name="T10" fmla="*/ 21 w 49"/>
                <a:gd name="T11" fmla="*/ 49 h 49"/>
                <a:gd name="T12" fmla="*/ 28 w 49"/>
                <a:gd name="T13" fmla="*/ 49 h 49"/>
                <a:gd name="T14" fmla="*/ 28 w 49"/>
                <a:gd name="T15" fmla="*/ 43 h 49"/>
                <a:gd name="T16" fmla="*/ 35 w 49"/>
                <a:gd name="T17" fmla="*/ 41 h 49"/>
                <a:gd name="T18" fmla="*/ 39 w 49"/>
                <a:gd name="T19" fmla="*/ 45 h 49"/>
                <a:gd name="T20" fmla="*/ 44 w 49"/>
                <a:gd name="T21" fmla="*/ 39 h 49"/>
                <a:gd name="T22" fmla="*/ 40 w 49"/>
                <a:gd name="T23" fmla="*/ 35 h 49"/>
                <a:gd name="T24" fmla="*/ 43 w 49"/>
                <a:gd name="T25" fmla="*/ 28 h 49"/>
                <a:gd name="T26" fmla="*/ 49 w 49"/>
                <a:gd name="T27" fmla="*/ 28 h 49"/>
                <a:gd name="T28" fmla="*/ 49 w 49"/>
                <a:gd name="T29" fmla="*/ 21 h 49"/>
                <a:gd name="T30" fmla="*/ 43 w 49"/>
                <a:gd name="T31" fmla="*/ 21 h 49"/>
                <a:gd name="T32" fmla="*/ 40 w 49"/>
                <a:gd name="T33" fmla="*/ 14 h 49"/>
                <a:gd name="T34" fmla="*/ 44 w 49"/>
                <a:gd name="T35" fmla="*/ 10 h 49"/>
                <a:gd name="T36" fmla="*/ 39 w 49"/>
                <a:gd name="T37" fmla="*/ 4 h 49"/>
                <a:gd name="T38" fmla="*/ 35 w 49"/>
                <a:gd name="T39" fmla="*/ 9 h 49"/>
                <a:gd name="T40" fmla="*/ 28 w 49"/>
                <a:gd name="T41" fmla="*/ 6 h 49"/>
                <a:gd name="T42" fmla="*/ 28 w 49"/>
                <a:gd name="T43" fmla="*/ 0 h 49"/>
                <a:gd name="T44" fmla="*/ 21 w 49"/>
                <a:gd name="T45" fmla="*/ 0 h 49"/>
                <a:gd name="T46" fmla="*/ 21 w 49"/>
                <a:gd name="T47" fmla="*/ 6 h 49"/>
                <a:gd name="T48" fmla="*/ 14 w 49"/>
                <a:gd name="T49" fmla="*/ 9 h 49"/>
                <a:gd name="T50" fmla="*/ 10 w 49"/>
                <a:gd name="T51" fmla="*/ 4 h 49"/>
                <a:gd name="T52" fmla="*/ 4 w 49"/>
                <a:gd name="T53" fmla="*/ 10 h 49"/>
                <a:gd name="T54" fmla="*/ 8 w 49"/>
                <a:gd name="T55" fmla="*/ 14 h 49"/>
                <a:gd name="T56" fmla="*/ 6 w 49"/>
                <a:gd name="T57" fmla="*/ 21 h 49"/>
                <a:gd name="T58" fmla="*/ 0 w 49"/>
                <a:gd name="T59" fmla="*/ 21 h 49"/>
                <a:gd name="T60" fmla="*/ 0 w 49"/>
                <a:gd name="T61" fmla="*/ 28 h 49"/>
                <a:gd name="T62" fmla="*/ 6 w 49"/>
                <a:gd name="T63" fmla="*/ 28 h 49"/>
                <a:gd name="T64" fmla="*/ 8 w 49"/>
                <a:gd name="T65" fmla="*/ 35 h 49"/>
                <a:gd name="T66" fmla="*/ 13 w 49"/>
                <a:gd name="T67" fmla="*/ 25 h 49"/>
                <a:gd name="T68" fmla="*/ 24 w 49"/>
                <a:gd name="T69" fmla="*/ 13 h 49"/>
                <a:gd name="T70" fmla="*/ 36 w 49"/>
                <a:gd name="T71" fmla="*/ 25 h 49"/>
                <a:gd name="T72" fmla="*/ 24 w 49"/>
                <a:gd name="T73" fmla="*/ 36 h 49"/>
                <a:gd name="T74" fmla="*/ 13 w 49"/>
                <a:gd name="T75" fmla="*/ 25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9" h="49">
                  <a:moveTo>
                    <a:pt x="8" y="35"/>
                  </a:moveTo>
                  <a:cubicBezTo>
                    <a:pt x="4" y="39"/>
                    <a:pt x="4" y="39"/>
                    <a:pt x="4" y="39"/>
                  </a:cubicBezTo>
                  <a:cubicBezTo>
                    <a:pt x="10" y="45"/>
                    <a:pt x="10" y="45"/>
                    <a:pt x="10" y="45"/>
                  </a:cubicBezTo>
                  <a:cubicBezTo>
                    <a:pt x="14" y="41"/>
                    <a:pt x="14" y="41"/>
                    <a:pt x="14" y="41"/>
                  </a:cubicBezTo>
                  <a:cubicBezTo>
                    <a:pt x="16" y="42"/>
                    <a:pt x="18" y="43"/>
                    <a:pt x="21" y="43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1" y="43"/>
                    <a:pt x="33" y="42"/>
                    <a:pt x="35" y="41"/>
                  </a:cubicBezTo>
                  <a:cubicBezTo>
                    <a:pt x="39" y="45"/>
                    <a:pt x="39" y="45"/>
                    <a:pt x="39" y="45"/>
                  </a:cubicBezTo>
                  <a:cubicBezTo>
                    <a:pt x="44" y="39"/>
                    <a:pt x="44" y="39"/>
                    <a:pt x="44" y="39"/>
                  </a:cubicBezTo>
                  <a:cubicBezTo>
                    <a:pt x="40" y="35"/>
                    <a:pt x="40" y="35"/>
                    <a:pt x="40" y="35"/>
                  </a:cubicBezTo>
                  <a:cubicBezTo>
                    <a:pt x="42" y="33"/>
                    <a:pt x="42" y="31"/>
                    <a:pt x="43" y="28"/>
                  </a:cubicBezTo>
                  <a:cubicBezTo>
                    <a:pt x="49" y="28"/>
                    <a:pt x="49" y="28"/>
                    <a:pt x="49" y="28"/>
                  </a:cubicBezTo>
                  <a:cubicBezTo>
                    <a:pt x="49" y="21"/>
                    <a:pt x="49" y="21"/>
                    <a:pt x="49" y="21"/>
                  </a:cubicBezTo>
                  <a:cubicBezTo>
                    <a:pt x="43" y="21"/>
                    <a:pt x="43" y="21"/>
                    <a:pt x="43" y="21"/>
                  </a:cubicBezTo>
                  <a:cubicBezTo>
                    <a:pt x="42" y="18"/>
                    <a:pt x="42" y="16"/>
                    <a:pt x="40" y="14"/>
                  </a:cubicBezTo>
                  <a:cubicBezTo>
                    <a:pt x="44" y="10"/>
                    <a:pt x="44" y="10"/>
                    <a:pt x="44" y="10"/>
                  </a:cubicBezTo>
                  <a:cubicBezTo>
                    <a:pt x="39" y="4"/>
                    <a:pt x="39" y="4"/>
                    <a:pt x="39" y="4"/>
                  </a:cubicBezTo>
                  <a:cubicBezTo>
                    <a:pt x="35" y="9"/>
                    <a:pt x="35" y="9"/>
                    <a:pt x="35" y="9"/>
                  </a:cubicBezTo>
                  <a:cubicBezTo>
                    <a:pt x="33" y="7"/>
                    <a:pt x="31" y="6"/>
                    <a:pt x="28" y="6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21" y="6"/>
                    <a:pt x="21" y="6"/>
                    <a:pt x="21" y="6"/>
                  </a:cubicBezTo>
                  <a:cubicBezTo>
                    <a:pt x="18" y="6"/>
                    <a:pt x="16" y="7"/>
                    <a:pt x="14" y="9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4" y="10"/>
                    <a:pt x="4" y="10"/>
                    <a:pt x="4" y="10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7" y="16"/>
                    <a:pt x="6" y="18"/>
                    <a:pt x="6" y="21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6" y="28"/>
                    <a:pt x="6" y="28"/>
                    <a:pt x="6" y="28"/>
                  </a:cubicBezTo>
                  <a:cubicBezTo>
                    <a:pt x="6" y="31"/>
                    <a:pt x="7" y="33"/>
                    <a:pt x="8" y="35"/>
                  </a:cubicBezTo>
                  <a:close/>
                  <a:moveTo>
                    <a:pt x="13" y="25"/>
                  </a:moveTo>
                  <a:cubicBezTo>
                    <a:pt x="13" y="18"/>
                    <a:pt x="18" y="13"/>
                    <a:pt x="24" y="13"/>
                  </a:cubicBezTo>
                  <a:cubicBezTo>
                    <a:pt x="31" y="13"/>
                    <a:pt x="36" y="18"/>
                    <a:pt x="36" y="25"/>
                  </a:cubicBezTo>
                  <a:cubicBezTo>
                    <a:pt x="36" y="31"/>
                    <a:pt x="31" y="36"/>
                    <a:pt x="24" y="36"/>
                  </a:cubicBezTo>
                  <a:cubicBezTo>
                    <a:pt x="18" y="36"/>
                    <a:pt x="13" y="31"/>
                    <a:pt x="13" y="2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14300" tIns="57150" rIns="114300" bIns="5715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1430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Roboto" panose="020B0604020202020204" charset="0"/>
                <a:ea typeface="Roboto" panose="020B0604020202020204" charset="0"/>
                <a:cs typeface="Calibri" panose="020F0502020204030204" pitchFamily="34" charset="0"/>
              </a:endParaRPr>
            </a:p>
          </p:txBody>
        </p:sp>
        <p:sp>
          <p:nvSpPr>
            <p:cNvPr id="12" name="Freeform 127">
              <a:extLst>
                <a:ext uri="{FF2B5EF4-FFF2-40B4-BE49-F238E27FC236}">
                  <a16:creationId xmlns:a16="http://schemas.microsoft.com/office/drawing/2014/main" xmlns="" id="{4A06FCFA-15E1-4B43-9EAD-6F6652EA08B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84000" y="3164666"/>
              <a:ext cx="138045" cy="139158"/>
            </a:xfrm>
            <a:custGeom>
              <a:avLst/>
              <a:gdLst>
                <a:gd name="T0" fmla="*/ 28 w 49"/>
                <a:gd name="T1" fmla="*/ 0 h 50"/>
                <a:gd name="T2" fmla="*/ 20 w 49"/>
                <a:gd name="T3" fmla="*/ 0 h 50"/>
                <a:gd name="T4" fmla="*/ 20 w 49"/>
                <a:gd name="T5" fmla="*/ 6 h 50"/>
                <a:gd name="T6" fmla="*/ 14 w 49"/>
                <a:gd name="T7" fmla="*/ 8 h 50"/>
                <a:gd name="T8" fmla="*/ 10 w 49"/>
                <a:gd name="T9" fmla="*/ 4 h 50"/>
                <a:gd name="T10" fmla="*/ 4 w 49"/>
                <a:gd name="T11" fmla="*/ 10 h 50"/>
                <a:gd name="T12" fmla="*/ 8 w 49"/>
                <a:gd name="T13" fmla="*/ 14 h 50"/>
                <a:gd name="T14" fmla="*/ 6 w 49"/>
                <a:gd name="T15" fmla="*/ 21 h 50"/>
                <a:gd name="T16" fmla="*/ 0 w 49"/>
                <a:gd name="T17" fmla="*/ 21 h 50"/>
                <a:gd name="T18" fmla="*/ 0 w 49"/>
                <a:gd name="T19" fmla="*/ 29 h 50"/>
                <a:gd name="T20" fmla="*/ 6 w 49"/>
                <a:gd name="T21" fmla="*/ 29 h 50"/>
                <a:gd name="T22" fmla="*/ 8 w 49"/>
                <a:gd name="T23" fmla="*/ 35 h 50"/>
                <a:gd name="T24" fmla="*/ 4 w 49"/>
                <a:gd name="T25" fmla="*/ 39 h 50"/>
                <a:gd name="T26" fmla="*/ 10 w 49"/>
                <a:gd name="T27" fmla="*/ 45 h 50"/>
                <a:gd name="T28" fmla="*/ 14 w 49"/>
                <a:gd name="T29" fmla="*/ 41 h 50"/>
                <a:gd name="T30" fmla="*/ 20 w 49"/>
                <a:gd name="T31" fmla="*/ 44 h 50"/>
                <a:gd name="T32" fmla="*/ 20 w 49"/>
                <a:gd name="T33" fmla="*/ 50 h 50"/>
                <a:gd name="T34" fmla="*/ 28 w 49"/>
                <a:gd name="T35" fmla="*/ 50 h 50"/>
                <a:gd name="T36" fmla="*/ 28 w 49"/>
                <a:gd name="T37" fmla="*/ 44 h 50"/>
                <a:gd name="T38" fmla="*/ 35 w 49"/>
                <a:gd name="T39" fmla="*/ 41 h 50"/>
                <a:gd name="T40" fmla="*/ 39 w 49"/>
                <a:gd name="T41" fmla="*/ 45 h 50"/>
                <a:gd name="T42" fmla="*/ 45 w 49"/>
                <a:gd name="T43" fmla="*/ 39 h 50"/>
                <a:gd name="T44" fmla="*/ 40 w 49"/>
                <a:gd name="T45" fmla="*/ 35 h 50"/>
                <a:gd name="T46" fmla="*/ 43 w 49"/>
                <a:gd name="T47" fmla="*/ 29 h 50"/>
                <a:gd name="T48" fmla="*/ 49 w 49"/>
                <a:gd name="T49" fmla="*/ 29 h 50"/>
                <a:gd name="T50" fmla="*/ 49 w 49"/>
                <a:gd name="T51" fmla="*/ 21 h 50"/>
                <a:gd name="T52" fmla="*/ 43 w 49"/>
                <a:gd name="T53" fmla="*/ 21 h 50"/>
                <a:gd name="T54" fmla="*/ 40 w 49"/>
                <a:gd name="T55" fmla="*/ 14 h 50"/>
                <a:gd name="T56" fmla="*/ 45 w 49"/>
                <a:gd name="T57" fmla="*/ 10 h 50"/>
                <a:gd name="T58" fmla="*/ 39 w 49"/>
                <a:gd name="T59" fmla="*/ 4 h 50"/>
                <a:gd name="T60" fmla="*/ 35 w 49"/>
                <a:gd name="T61" fmla="*/ 8 h 50"/>
                <a:gd name="T62" fmla="*/ 28 w 49"/>
                <a:gd name="T63" fmla="*/ 6 h 50"/>
                <a:gd name="T64" fmla="*/ 28 w 49"/>
                <a:gd name="T65" fmla="*/ 0 h 50"/>
                <a:gd name="T66" fmla="*/ 36 w 49"/>
                <a:gd name="T67" fmla="*/ 25 h 50"/>
                <a:gd name="T68" fmla="*/ 24 w 49"/>
                <a:gd name="T69" fmla="*/ 36 h 50"/>
                <a:gd name="T70" fmla="*/ 13 w 49"/>
                <a:gd name="T71" fmla="*/ 25 h 50"/>
                <a:gd name="T72" fmla="*/ 24 w 49"/>
                <a:gd name="T73" fmla="*/ 13 h 50"/>
                <a:gd name="T74" fmla="*/ 36 w 49"/>
                <a:gd name="T75" fmla="*/ 25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9" h="50">
                  <a:moveTo>
                    <a:pt x="28" y="0"/>
                  </a:moveTo>
                  <a:cubicBezTo>
                    <a:pt x="20" y="0"/>
                    <a:pt x="20" y="0"/>
                    <a:pt x="20" y="0"/>
                  </a:cubicBezTo>
                  <a:cubicBezTo>
                    <a:pt x="20" y="6"/>
                    <a:pt x="20" y="6"/>
                    <a:pt x="20" y="6"/>
                  </a:cubicBezTo>
                  <a:cubicBezTo>
                    <a:pt x="18" y="6"/>
                    <a:pt x="16" y="7"/>
                    <a:pt x="14" y="8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4" y="10"/>
                    <a:pt x="4" y="10"/>
                    <a:pt x="4" y="10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7" y="16"/>
                    <a:pt x="6" y="18"/>
                    <a:pt x="6" y="21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6" y="29"/>
                    <a:pt x="6" y="29"/>
                    <a:pt x="6" y="29"/>
                  </a:cubicBezTo>
                  <a:cubicBezTo>
                    <a:pt x="6" y="31"/>
                    <a:pt x="7" y="33"/>
                    <a:pt x="8" y="35"/>
                  </a:cubicBezTo>
                  <a:cubicBezTo>
                    <a:pt x="4" y="39"/>
                    <a:pt x="4" y="39"/>
                    <a:pt x="4" y="39"/>
                  </a:cubicBezTo>
                  <a:cubicBezTo>
                    <a:pt x="10" y="45"/>
                    <a:pt x="10" y="45"/>
                    <a:pt x="10" y="45"/>
                  </a:cubicBezTo>
                  <a:cubicBezTo>
                    <a:pt x="14" y="41"/>
                    <a:pt x="14" y="41"/>
                    <a:pt x="14" y="41"/>
                  </a:cubicBezTo>
                  <a:cubicBezTo>
                    <a:pt x="16" y="42"/>
                    <a:pt x="18" y="43"/>
                    <a:pt x="20" y="44"/>
                  </a:cubicBezTo>
                  <a:cubicBezTo>
                    <a:pt x="20" y="50"/>
                    <a:pt x="20" y="50"/>
                    <a:pt x="20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8" y="44"/>
                    <a:pt x="28" y="44"/>
                    <a:pt x="28" y="44"/>
                  </a:cubicBezTo>
                  <a:cubicBezTo>
                    <a:pt x="31" y="43"/>
                    <a:pt x="33" y="42"/>
                    <a:pt x="35" y="41"/>
                  </a:cubicBezTo>
                  <a:cubicBezTo>
                    <a:pt x="39" y="45"/>
                    <a:pt x="39" y="45"/>
                    <a:pt x="39" y="45"/>
                  </a:cubicBezTo>
                  <a:cubicBezTo>
                    <a:pt x="45" y="39"/>
                    <a:pt x="45" y="39"/>
                    <a:pt x="45" y="39"/>
                  </a:cubicBezTo>
                  <a:cubicBezTo>
                    <a:pt x="40" y="35"/>
                    <a:pt x="40" y="35"/>
                    <a:pt x="40" y="35"/>
                  </a:cubicBezTo>
                  <a:cubicBezTo>
                    <a:pt x="41" y="33"/>
                    <a:pt x="42" y="31"/>
                    <a:pt x="43" y="29"/>
                  </a:cubicBezTo>
                  <a:cubicBezTo>
                    <a:pt x="49" y="29"/>
                    <a:pt x="49" y="29"/>
                    <a:pt x="49" y="29"/>
                  </a:cubicBezTo>
                  <a:cubicBezTo>
                    <a:pt x="49" y="21"/>
                    <a:pt x="49" y="21"/>
                    <a:pt x="49" y="21"/>
                  </a:cubicBezTo>
                  <a:cubicBezTo>
                    <a:pt x="43" y="21"/>
                    <a:pt x="43" y="21"/>
                    <a:pt x="43" y="21"/>
                  </a:cubicBezTo>
                  <a:cubicBezTo>
                    <a:pt x="42" y="18"/>
                    <a:pt x="41" y="16"/>
                    <a:pt x="40" y="14"/>
                  </a:cubicBezTo>
                  <a:cubicBezTo>
                    <a:pt x="45" y="10"/>
                    <a:pt x="45" y="10"/>
                    <a:pt x="45" y="10"/>
                  </a:cubicBezTo>
                  <a:cubicBezTo>
                    <a:pt x="39" y="4"/>
                    <a:pt x="39" y="4"/>
                    <a:pt x="39" y="4"/>
                  </a:cubicBezTo>
                  <a:cubicBezTo>
                    <a:pt x="35" y="8"/>
                    <a:pt x="35" y="8"/>
                    <a:pt x="35" y="8"/>
                  </a:cubicBezTo>
                  <a:cubicBezTo>
                    <a:pt x="33" y="7"/>
                    <a:pt x="31" y="6"/>
                    <a:pt x="28" y="6"/>
                  </a:cubicBezTo>
                  <a:lnTo>
                    <a:pt x="28" y="0"/>
                  </a:lnTo>
                  <a:close/>
                  <a:moveTo>
                    <a:pt x="36" y="25"/>
                  </a:moveTo>
                  <a:cubicBezTo>
                    <a:pt x="36" y="31"/>
                    <a:pt x="31" y="36"/>
                    <a:pt x="24" y="36"/>
                  </a:cubicBezTo>
                  <a:cubicBezTo>
                    <a:pt x="18" y="36"/>
                    <a:pt x="13" y="31"/>
                    <a:pt x="13" y="25"/>
                  </a:cubicBezTo>
                  <a:cubicBezTo>
                    <a:pt x="13" y="18"/>
                    <a:pt x="18" y="13"/>
                    <a:pt x="24" y="13"/>
                  </a:cubicBezTo>
                  <a:cubicBezTo>
                    <a:pt x="30" y="13"/>
                    <a:pt x="36" y="18"/>
                    <a:pt x="36" y="2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14300" tIns="57150" rIns="114300" bIns="5715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1430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Roboto" panose="020B0604020202020204" charset="0"/>
                <a:ea typeface="Roboto" panose="020B060402020202020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xmlns="" id="{FFEFE8FF-8D96-4FDB-8E6B-4F8C70E115C3}"/>
              </a:ext>
            </a:extLst>
          </p:cNvPr>
          <p:cNvGrpSpPr/>
          <p:nvPr/>
        </p:nvGrpSpPr>
        <p:grpSpPr>
          <a:xfrm>
            <a:off x="561467" y="3764366"/>
            <a:ext cx="4985455" cy="528802"/>
            <a:chOff x="561467" y="3682172"/>
            <a:chExt cx="4985455" cy="528802"/>
          </a:xfrm>
          <a:solidFill>
            <a:srgbClr val="013476"/>
          </a:solidFill>
        </p:grpSpPr>
        <p:sp>
          <p:nvSpPr>
            <p:cNvPr id="17" name="Rectangle: Diagonal Corners Snipped 16">
              <a:extLst>
                <a:ext uri="{FF2B5EF4-FFF2-40B4-BE49-F238E27FC236}">
                  <a16:creationId xmlns:a16="http://schemas.microsoft.com/office/drawing/2014/main" xmlns="" id="{9E440779-1B68-4648-BF6E-F839BE1D6033}"/>
                </a:ext>
              </a:extLst>
            </p:cNvPr>
            <p:cNvSpPr/>
            <p:nvPr/>
          </p:nvSpPr>
          <p:spPr>
            <a:xfrm>
              <a:off x="1290320" y="3682173"/>
              <a:ext cx="4256602" cy="526814"/>
            </a:xfrm>
            <a:prstGeom prst="snip2DiagRect">
              <a:avLst>
                <a:gd name="adj1" fmla="val 0"/>
                <a:gd name="adj2" fmla="val 16667"/>
              </a:avLst>
            </a:prstGeom>
            <a:grpFill/>
            <a:ln>
              <a:noFill/>
            </a:ln>
          </p:spPr>
          <p:txBody>
            <a:bodyPr spcFirstLastPara="1" wrap="square" lIns="62335" tIns="31159" rIns="62335" bIns="31159" anchor="ctr" anchorCtr="0">
              <a:noAutofit/>
            </a:bodyPr>
            <a:lstStyle/>
            <a:p>
              <a:r>
                <a:rPr lang="el-GR" sz="1600" b="1" dirty="0">
                  <a:solidFill>
                    <a:schemeClr val="bg1"/>
                  </a:solidFill>
                  <a:latin typeface="Roboto" panose="020B0604020202020204" charset="0"/>
                  <a:ea typeface="Roboto" panose="020B0604020202020204" charset="0"/>
                  <a:cs typeface="Calibri" panose="020F0502020204030204" pitchFamily="34" charset="0"/>
                </a:rPr>
                <a:t>Εξωστρέφεια</a:t>
              </a:r>
              <a:endParaRPr lang="en-GB" sz="1600" b="1" dirty="0">
                <a:solidFill>
                  <a:schemeClr val="bg1"/>
                </a:solidFill>
                <a:latin typeface="Roboto" panose="020B0604020202020204" charset="0"/>
                <a:ea typeface="Roboto" panose="020B0604020202020204" charset="0"/>
                <a:cs typeface="Calibri" panose="020F0502020204030204" pitchFamily="34" charset="0"/>
              </a:endParaRPr>
            </a:p>
          </p:txBody>
        </p:sp>
        <p:sp>
          <p:nvSpPr>
            <p:cNvPr id="18" name="Freeform 43">
              <a:extLst>
                <a:ext uri="{FF2B5EF4-FFF2-40B4-BE49-F238E27FC236}">
                  <a16:creationId xmlns:a16="http://schemas.microsoft.com/office/drawing/2014/main" xmlns="" id="{880082C9-85EC-41C8-8CF5-C6E60273B60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03105" y="3751522"/>
              <a:ext cx="247867" cy="208051"/>
            </a:xfrm>
            <a:custGeom>
              <a:avLst/>
              <a:gdLst>
                <a:gd name="T0" fmla="*/ 89 w 89"/>
                <a:gd name="T1" fmla="*/ 13 h 76"/>
                <a:gd name="T2" fmla="*/ 68 w 89"/>
                <a:gd name="T3" fmla="*/ 13 h 76"/>
                <a:gd name="T4" fmla="*/ 68 w 89"/>
                <a:gd name="T5" fmla="*/ 4 h 76"/>
                <a:gd name="T6" fmla="*/ 64 w 89"/>
                <a:gd name="T7" fmla="*/ 0 h 76"/>
                <a:gd name="T8" fmla="*/ 25 w 89"/>
                <a:gd name="T9" fmla="*/ 0 h 76"/>
                <a:gd name="T10" fmla="*/ 21 w 89"/>
                <a:gd name="T11" fmla="*/ 4 h 76"/>
                <a:gd name="T12" fmla="*/ 21 w 89"/>
                <a:gd name="T13" fmla="*/ 13 h 76"/>
                <a:gd name="T14" fmla="*/ 0 w 89"/>
                <a:gd name="T15" fmla="*/ 13 h 76"/>
                <a:gd name="T16" fmla="*/ 0 w 89"/>
                <a:gd name="T17" fmla="*/ 76 h 76"/>
                <a:gd name="T18" fmla="*/ 89 w 89"/>
                <a:gd name="T19" fmla="*/ 76 h 76"/>
                <a:gd name="T20" fmla="*/ 89 w 89"/>
                <a:gd name="T21" fmla="*/ 13 h 76"/>
                <a:gd name="T22" fmla="*/ 29 w 89"/>
                <a:gd name="T23" fmla="*/ 8 h 76"/>
                <a:gd name="T24" fmla="*/ 60 w 89"/>
                <a:gd name="T25" fmla="*/ 8 h 76"/>
                <a:gd name="T26" fmla="*/ 60 w 89"/>
                <a:gd name="T27" fmla="*/ 13 h 76"/>
                <a:gd name="T28" fmla="*/ 29 w 89"/>
                <a:gd name="T29" fmla="*/ 13 h 76"/>
                <a:gd name="T30" fmla="*/ 29 w 89"/>
                <a:gd name="T31" fmla="*/ 8 h 76"/>
                <a:gd name="T32" fmla="*/ 25 w 89"/>
                <a:gd name="T33" fmla="*/ 21 h 76"/>
                <a:gd name="T34" fmla="*/ 64 w 89"/>
                <a:gd name="T35" fmla="*/ 21 h 76"/>
                <a:gd name="T36" fmla="*/ 81 w 89"/>
                <a:gd name="T37" fmla="*/ 21 h 76"/>
                <a:gd name="T38" fmla="*/ 81 w 89"/>
                <a:gd name="T39" fmla="*/ 31 h 76"/>
                <a:gd name="T40" fmla="*/ 44 w 89"/>
                <a:gd name="T41" fmla="*/ 41 h 76"/>
                <a:gd name="T42" fmla="*/ 8 w 89"/>
                <a:gd name="T43" fmla="*/ 31 h 76"/>
                <a:gd name="T44" fmla="*/ 8 w 89"/>
                <a:gd name="T45" fmla="*/ 21 h 76"/>
                <a:gd name="T46" fmla="*/ 25 w 89"/>
                <a:gd name="T47" fmla="*/ 21 h 76"/>
                <a:gd name="T48" fmla="*/ 8 w 89"/>
                <a:gd name="T49" fmla="*/ 67 h 76"/>
                <a:gd name="T50" fmla="*/ 8 w 89"/>
                <a:gd name="T51" fmla="*/ 39 h 76"/>
                <a:gd name="T52" fmla="*/ 44 w 89"/>
                <a:gd name="T53" fmla="*/ 50 h 76"/>
                <a:gd name="T54" fmla="*/ 81 w 89"/>
                <a:gd name="T55" fmla="*/ 39 h 76"/>
                <a:gd name="T56" fmla="*/ 81 w 89"/>
                <a:gd name="T57" fmla="*/ 67 h 76"/>
                <a:gd name="T58" fmla="*/ 8 w 89"/>
                <a:gd name="T59" fmla="*/ 67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89" h="76">
                  <a:moveTo>
                    <a:pt x="89" y="13"/>
                  </a:moveTo>
                  <a:cubicBezTo>
                    <a:pt x="68" y="13"/>
                    <a:pt x="68" y="13"/>
                    <a:pt x="68" y="13"/>
                  </a:cubicBezTo>
                  <a:cubicBezTo>
                    <a:pt x="68" y="4"/>
                    <a:pt x="68" y="4"/>
                    <a:pt x="68" y="4"/>
                  </a:cubicBezTo>
                  <a:cubicBezTo>
                    <a:pt x="68" y="2"/>
                    <a:pt x="66" y="0"/>
                    <a:pt x="64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3" y="0"/>
                    <a:pt x="21" y="2"/>
                    <a:pt x="21" y="4"/>
                  </a:cubicBezTo>
                  <a:cubicBezTo>
                    <a:pt x="21" y="13"/>
                    <a:pt x="21" y="13"/>
                    <a:pt x="21" y="13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89" y="76"/>
                    <a:pt x="89" y="76"/>
                    <a:pt x="89" y="76"/>
                  </a:cubicBezTo>
                  <a:lnTo>
                    <a:pt x="89" y="13"/>
                  </a:lnTo>
                  <a:close/>
                  <a:moveTo>
                    <a:pt x="29" y="8"/>
                  </a:moveTo>
                  <a:cubicBezTo>
                    <a:pt x="60" y="8"/>
                    <a:pt x="60" y="8"/>
                    <a:pt x="60" y="8"/>
                  </a:cubicBezTo>
                  <a:cubicBezTo>
                    <a:pt x="60" y="13"/>
                    <a:pt x="60" y="13"/>
                    <a:pt x="60" y="13"/>
                  </a:cubicBezTo>
                  <a:cubicBezTo>
                    <a:pt x="29" y="13"/>
                    <a:pt x="29" y="13"/>
                    <a:pt x="29" y="13"/>
                  </a:cubicBezTo>
                  <a:lnTo>
                    <a:pt x="29" y="8"/>
                  </a:lnTo>
                  <a:close/>
                  <a:moveTo>
                    <a:pt x="25" y="21"/>
                  </a:moveTo>
                  <a:cubicBezTo>
                    <a:pt x="64" y="21"/>
                    <a:pt x="64" y="21"/>
                    <a:pt x="64" y="21"/>
                  </a:cubicBezTo>
                  <a:cubicBezTo>
                    <a:pt x="81" y="21"/>
                    <a:pt x="81" y="21"/>
                    <a:pt x="81" y="21"/>
                  </a:cubicBezTo>
                  <a:cubicBezTo>
                    <a:pt x="81" y="31"/>
                    <a:pt x="81" y="31"/>
                    <a:pt x="81" y="31"/>
                  </a:cubicBezTo>
                  <a:cubicBezTo>
                    <a:pt x="44" y="41"/>
                    <a:pt x="44" y="41"/>
                    <a:pt x="44" y="41"/>
                  </a:cubicBezTo>
                  <a:cubicBezTo>
                    <a:pt x="8" y="31"/>
                    <a:pt x="8" y="31"/>
                    <a:pt x="8" y="31"/>
                  </a:cubicBezTo>
                  <a:cubicBezTo>
                    <a:pt x="8" y="21"/>
                    <a:pt x="8" y="21"/>
                    <a:pt x="8" y="21"/>
                  </a:cubicBezTo>
                  <a:lnTo>
                    <a:pt x="25" y="21"/>
                  </a:lnTo>
                  <a:close/>
                  <a:moveTo>
                    <a:pt x="8" y="67"/>
                  </a:moveTo>
                  <a:cubicBezTo>
                    <a:pt x="8" y="39"/>
                    <a:pt x="8" y="39"/>
                    <a:pt x="8" y="39"/>
                  </a:cubicBezTo>
                  <a:cubicBezTo>
                    <a:pt x="44" y="50"/>
                    <a:pt x="44" y="50"/>
                    <a:pt x="44" y="50"/>
                  </a:cubicBezTo>
                  <a:cubicBezTo>
                    <a:pt x="81" y="39"/>
                    <a:pt x="81" y="39"/>
                    <a:pt x="81" y="39"/>
                  </a:cubicBezTo>
                  <a:cubicBezTo>
                    <a:pt x="81" y="67"/>
                    <a:pt x="81" y="67"/>
                    <a:pt x="81" y="67"/>
                  </a:cubicBezTo>
                  <a:lnTo>
                    <a:pt x="8" y="6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14300" tIns="57150" rIns="114300" bIns="5715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1430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Roboto" panose="020B0604020202020204" charset="0"/>
                <a:ea typeface="Roboto" panose="020B0604020202020204" charset="0"/>
                <a:cs typeface="Calibri" panose="020F0502020204030204" pitchFamily="34" charset="0"/>
              </a:endParaRPr>
            </a:p>
          </p:txBody>
        </p:sp>
        <p:sp>
          <p:nvSpPr>
            <p:cNvPr id="19" name="Freeform 44">
              <a:extLst>
                <a:ext uri="{FF2B5EF4-FFF2-40B4-BE49-F238E27FC236}">
                  <a16:creationId xmlns:a16="http://schemas.microsoft.com/office/drawing/2014/main" xmlns="" id="{7BD4F64A-54AD-466F-A748-7A5D7D38D3C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61467" y="3682172"/>
              <a:ext cx="539999" cy="528802"/>
            </a:xfrm>
            <a:custGeom>
              <a:avLst/>
              <a:gdLst>
                <a:gd name="T0" fmla="*/ 192 w 192"/>
                <a:gd name="T1" fmla="*/ 0 h 192"/>
                <a:gd name="T2" fmla="*/ 0 w 192"/>
                <a:gd name="T3" fmla="*/ 0 h 192"/>
                <a:gd name="T4" fmla="*/ 0 w 192"/>
                <a:gd name="T5" fmla="*/ 192 h 192"/>
                <a:gd name="T6" fmla="*/ 53 w 192"/>
                <a:gd name="T7" fmla="*/ 192 h 192"/>
                <a:gd name="T8" fmla="*/ 53 w 192"/>
                <a:gd name="T9" fmla="*/ 192 h 192"/>
                <a:gd name="T10" fmla="*/ 53 w 192"/>
                <a:gd name="T11" fmla="*/ 192 h 192"/>
                <a:gd name="T12" fmla="*/ 192 w 192"/>
                <a:gd name="T13" fmla="*/ 192 h 192"/>
                <a:gd name="T14" fmla="*/ 192 w 192"/>
                <a:gd name="T15" fmla="*/ 0 h 192"/>
                <a:gd name="T16" fmla="*/ 8 w 192"/>
                <a:gd name="T17" fmla="*/ 182 h 192"/>
                <a:gd name="T18" fmla="*/ 60 w 192"/>
                <a:gd name="T19" fmla="*/ 131 h 192"/>
                <a:gd name="T20" fmla="*/ 62 w 192"/>
                <a:gd name="T21" fmla="*/ 129 h 192"/>
                <a:gd name="T22" fmla="*/ 66 w 192"/>
                <a:gd name="T23" fmla="*/ 126 h 192"/>
                <a:gd name="T24" fmla="*/ 107 w 192"/>
                <a:gd name="T25" fmla="*/ 126 h 192"/>
                <a:gd name="T26" fmla="*/ 108 w 192"/>
                <a:gd name="T27" fmla="*/ 126 h 192"/>
                <a:gd name="T28" fmla="*/ 115 w 192"/>
                <a:gd name="T29" fmla="*/ 128 h 192"/>
                <a:gd name="T30" fmla="*/ 115 w 192"/>
                <a:gd name="T31" fmla="*/ 135 h 192"/>
                <a:gd name="T32" fmla="*/ 113 w 192"/>
                <a:gd name="T33" fmla="*/ 136 h 192"/>
                <a:gd name="T34" fmla="*/ 108 w 192"/>
                <a:gd name="T35" fmla="*/ 137 h 192"/>
                <a:gd name="T36" fmla="*/ 107 w 192"/>
                <a:gd name="T37" fmla="*/ 136 h 192"/>
                <a:gd name="T38" fmla="*/ 70 w 192"/>
                <a:gd name="T39" fmla="*/ 136 h 192"/>
                <a:gd name="T40" fmla="*/ 70 w 192"/>
                <a:gd name="T41" fmla="*/ 145 h 192"/>
                <a:gd name="T42" fmla="*/ 107 w 192"/>
                <a:gd name="T43" fmla="*/ 145 h 192"/>
                <a:gd name="T44" fmla="*/ 108 w 192"/>
                <a:gd name="T45" fmla="*/ 145 h 192"/>
                <a:gd name="T46" fmla="*/ 112 w 192"/>
                <a:gd name="T47" fmla="*/ 145 h 192"/>
                <a:gd name="T48" fmla="*/ 117 w 192"/>
                <a:gd name="T49" fmla="*/ 144 h 192"/>
                <a:gd name="T50" fmla="*/ 133 w 192"/>
                <a:gd name="T51" fmla="*/ 132 h 192"/>
                <a:gd name="T52" fmla="*/ 161 w 192"/>
                <a:gd name="T53" fmla="*/ 104 h 192"/>
                <a:gd name="T54" fmla="*/ 162 w 192"/>
                <a:gd name="T55" fmla="*/ 103 h 192"/>
                <a:gd name="T56" fmla="*/ 167 w 192"/>
                <a:gd name="T57" fmla="*/ 101 h 192"/>
                <a:gd name="T58" fmla="*/ 169 w 192"/>
                <a:gd name="T59" fmla="*/ 103 h 192"/>
                <a:gd name="T60" fmla="*/ 169 w 192"/>
                <a:gd name="T61" fmla="*/ 110 h 192"/>
                <a:gd name="T62" fmla="*/ 155 w 192"/>
                <a:gd name="T63" fmla="*/ 124 h 192"/>
                <a:gd name="T64" fmla="*/ 126 w 192"/>
                <a:gd name="T65" fmla="*/ 153 h 192"/>
                <a:gd name="T66" fmla="*/ 125 w 192"/>
                <a:gd name="T67" fmla="*/ 153 h 192"/>
                <a:gd name="T68" fmla="*/ 113 w 192"/>
                <a:gd name="T69" fmla="*/ 159 h 192"/>
                <a:gd name="T70" fmla="*/ 75 w 192"/>
                <a:gd name="T71" fmla="*/ 159 h 192"/>
                <a:gd name="T72" fmla="*/ 50 w 192"/>
                <a:gd name="T73" fmla="*/ 184 h 192"/>
                <a:gd name="T74" fmla="*/ 8 w 192"/>
                <a:gd name="T75" fmla="*/ 184 h 192"/>
                <a:gd name="T76" fmla="*/ 8 w 192"/>
                <a:gd name="T77" fmla="*/ 182 h 192"/>
                <a:gd name="T78" fmla="*/ 184 w 192"/>
                <a:gd name="T79" fmla="*/ 184 h 192"/>
                <a:gd name="T80" fmla="*/ 62 w 192"/>
                <a:gd name="T81" fmla="*/ 184 h 192"/>
                <a:gd name="T82" fmla="*/ 79 w 192"/>
                <a:gd name="T83" fmla="*/ 167 h 192"/>
                <a:gd name="T84" fmla="*/ 113 w 192"/>
                <a:gd name="T85" fmla="*/ 167 h 192"/>
                <a:gd name="T86" fmla="*/ 131 w 192"/>
                <a:gd name="T87" fmla="*/ 158 h 192"/>
                <a:gd name="T88" fmla="*/ 132 w 192"/>
                <a:gd name="T89" fmla="*/ 158 h 192"/>
                <a:gd name="T90" fmla="*/ 161 w 192"/>
                <a:gd name="T91" fmla="*/ 130 h 192"/>
                <a:gd name="T92" fmla="*/ 175 w 192"/>
                <a:gd name="T93" fmla="*/ 116 h 192"/>
                <a:gd name="T94" fmla="*/ 176 w 192"/>
                <a:gd name="T95" fmla="*/ 97 h 192"/>
                <a:gd name="T96" fmla="*/ 167 w 192"/>
                <a:gd name="T97" fmla="*/ 93 h 192"/>
                <a:gd name="T98" fmla="*/ 156 w 192"/>
                <a:gd name="T99" fmla="*/ 97 h 192"/>
                <a:gd name="T100" fmla="*/ 155 w 192"/>
                <a:gd name="T101" fmla="*/ 98 h 192"/>
                <a:gd name="T102" fmla="*/ 127 w 192"/>
                <a:gd name="T103" fmla="*/ 126 h 192"/>
                <a:gd name="T104" fmla="*/ 124 w 192"/>
                <a:gd name="T105" fmla="*/ 129 h 192"/>
                <a:gd name="T106" fmla="*/ 122 w 192"/>
                <a:gd name="T107" fmla="*/ 124 h 192"/>
                <a:gd name="T108" fmla="*/ 107 w 192"/>
                <a:gd name="T109" fmla="*/ 118 h 192"/>
                <a:gd name="T110" fmla="*/ 66 w 192"/>
                <a:gd name="T111" fmla="*/ 118 h 192"/>
                <a:gd name="T112" fmla="*/ 56 w 192"/>
                <a:gd name="T113" fmla="*/ 123 h 192"/>
                <a:gd name="T114" fmla="*/ 54 w 192"/>
                <a:gd name="T115" fmla="*/ 125 h 192"/>
                <a:gd name="T116" fmla="*/ 8 w 192"/>
                <a:gd name="T117" fmla="*/ 171 h 192"/>
                <a:gd name="T118" fmla="*/ 8 w 192"/>
                <a:gd name="T119" fmla="*/ 8 h 192"/>
                <a:gd name="T120" fmla="*/ 184 w 192"/>
                <a:gd name="T121" fmla="*/ 8 h 192"/>
                <a:gd name="T122" fmla="*/ 184 w 192"/>
                <a:gd name="T123" fmla="*/ 184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92" h="192">
                  <a:moveTo>
                    <a:pt x="192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92"/>
                    <a:pt x="0" y="192"/>
                    <a:pt x="0" y="192"/>
                  </a:cubicBezTo>
                  <a:cubicBezTo>
                    <a:pt x="53" y="192"/>
                    <a:pt x="53" y="192"/>
                    <a:pt x="53" y="192"/>
                  </a:cubicBezTo>
                  <a:cubicBezTo>
                    <a:pt x="53" y="192"/>
                    <a:pt x="53" y="192"/>
                    <a:pt x="53" y="192"/>
                  </a:cubicBezTo>
                  <a:cubicBezTo>
                    <a:pt x="53" y="192"/>
                    <a:pt x="53" y="192"/>
                    <a:pt x="53" y="192"/>
                  </a:cubicBezTo>
                  <a:cubicBezTo>
                    <a:pt x="192" y="192"/>
                    <a:pt x="192" y="192"/>
                    <a:pt x="192" y="192"/>
                  </a:cubicBezTo>
                  <a:lnTo>
                    <a:pt x="192" y="0"/>
                  </a:lnTo>
                  <a:close/>
                  <a:moveTo>
                    <a:pt x="8" y="182"/>
                  </a:moveTo>
                  <a:cubicBezTo>
                    <a:pt x="15" y="175"/>
                    <a:pt x="56" y="135"/>
                    <a:pt x="60" y="131"/>
                  </a:cubicBezTo>
                  <a:cubicBezTo>
                    <a:pt x="60" y="130"/>
                    <a:pt x="61" y="129"/>
                    <a:pt x="62" y="129"/>
                  </a:cubicBezTo>
                  <a:cubicBezTo>
                    <a:pt x="64" y="126"/>
                    <a:pt x="64" y="126"/>
                    <a:pt x="66" y="126"/>
                  </a:cubicBezTo>
                  <a:cubicBezTo>
                    <a:pt x="107" y="126"/>
                    <a:pt x="107" y="126"/>
                    <a:pt x="107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6"/>
                    <a:pt x="113" y="125"/>
                    <a:pt x="115" y="128"/>
                  </a:cubicBezTo>
                  <a:cubicBezTo>
                    <a:pt x="116" y="130"/>
                    <a:pt x="116" y="133"/>
                    <a:pt x="115" y="135"/>
                  </a:cubicBezTo>
                  <a:cubicBezTo>
                    <a:pt x="114" y="135"/>
                    <a:pt x="114" y="136"/>
                    <a:pt x="113" y="136"/>
                  </a:cubicBezTo>
                  <a:cubicBezTo>
                    <a:pt x="111" y="137"/>
                    <a:pt x="110" y="137"/>
                    <a:pt x="108" y="137"/>
                  </a:cubicBezTo>
                  <a:cubicBezTo>
                    <a:pt x="108" y="136"/>
                    <a:pt x="107" y="136"/>
                    <a:pt x="107" y="136"/>
                  </a:cubicBezTo>
                  <a:cubicBezTo>
                    <a:pt x="70" y="136"/>
                    <a:pt x="70" y="136"/>
                    <a:pt x="70" y="136"/>
                  </a:cubicBezTo>
                  <a:cubicBezTo>
                    <a:pt x="70" y="145"/>
                    <a:pt x="70" y="145"/>
                    <a:pt x="70" y="145"/>
                  </a:cubicBezTo>
                  <a:cubicBezTo>
                    <a:pt x="107" y="145"/>
                    <a:pt x="107" y="145"/>
                    <a:pt x="107" y="145"/>
                  </a:cubicBezTo>
                  <a:cubicBezTo>
                    <a:pt x="107" y="145"/>
                    <a:pt x="107" y="145"/>
                    <a:pt x="108" y="145"/>
                  </a:cubicBezTo>
                  <a:cubicBezTo>
                    <a:pt x="109" y="145"/>
                    <a:pt x="111" y="145"/>
                    <a:pt x="112" y="145"/>
                  </a:cubicBezTo>
                  <a:cubicBezTo>
                    <a:pt x="114" y="145"/>
                    <a:pt x="115" y="144"/>
                    <a:pt x="117" y="144"/>
                  </a:cubicBezTo>
                  <a:cubicBezTo>
                    <a:pt x="121" y="142"/>
                    <a:pt x="126" y="139"/>
                    <a:pt x="133" y="132"/>
                  </a:cubicBezTo>
                  <a:cubicBezTo>
                    <a:pt x="144" y="119"/>
                    <a:pt x="156" y="108"/>
                    <a:pt x="161" y="104"/>
                  </a:cubicBezTo>
                  <a:cubicBezTo>
                    <a:pt x="162" y="103"/>
                    <a:pt x="162" y="103"/>
                    <a:pt x="162" y="103"/>
                  </a:cubicBezTo>
                  <a:cubicBezTo>
                    <a:pt x="163" y="102"/>
                    <a:pt x="165" y="101"/>
                    <a:pt x="167" y="101"/>
                  </a:cubicBezTo>
                  <a:cubicBezTo>
                    <a:pt x="168" y="101"/>
                    <a:pt x="169" y="102"/>
                    <a:pt x="169" y="103"/>
                  </a:cubicBezTo>
                  <a:cubicBezTo>
                    <a:pt x="172" y="106"/>
                    <a:pt x="169" y="110"/>
                    <a:pt x="169" y="110"/>
                  </a:cubicBezTo>
                  <a:cubicBezTo>
                    <a:pt x="168" y="111"/>
                    <a:pt x="162" y="117"/>
                    <a:pt x="155" y="124"/>
                  </a:cubicBezTo>
                  <a:cubicBezTo>
                    <a:pt x="143" y="135"/>
                    <a:pt x="128" y="150"/>
                    <a:pt x="126" y="153"/>
                  </a:cubicBezTo>
                  <a:cubicBezTo>
                    <a:pt x="125" y="153"/>
                    <a:pt x="125" y="153"/>
                    <a:pt x="125" y="153"/>
                  </a:cubicBezTo>
                  <a:cubicBezTo>
                    <a:pt x="123" y="155"/>
                    <a:pt x="120" y="159"/>
                    <a:pt x="113" y="159"/>
                  </a:cubicBezTo>
                  <a:cubicBezTo>
                    <a:pt x="75" y="159"/>
                    <a:pt x="75" y="159"/>
                    <a:pt x="75" y="159"/>
                  </a:cubicBezTo>
                  <a:cubicBezTo>
                    <a:pt x="50" y="184"/>
                    <a:pt x="50" y="184"/>
                    <a:pt x="50" y="184"/>
                  </a:cubicBezTo>
                  <a:cubicBezTo>
                    <a:pt x="8" y="184"/>
                    <a:pt x="8" y="184"/>
                    <a:pt x="8" y="184"/>
                  </a:cubicBezTo>
                  <a:lnTo>
                    <a:pt x="8" y="182"/>
                  </a:lnTo>
                  <a:close/>
                  <a:moveTo>
                    <a:pt x="184" y="184"/>
                  </a:moveTo>
                  <a:cubicBezTo>
                    <a:pt x="62" y="184"/>
                    <a:pt x="62" y="184"/>
                    <a:pt x="62" y="184"/>
                  </a:cubicBezTo>
                  <a:cubicBezTo>
                    <a:pt x="79" y="167"/>
                    <a:pt x="79" y="167"/>
                    <a:pt x="79" y="167"/>
                  </a:cubicBezTo>
                  <a:cubicBezTo>
                    <a:pt x="113" y="167"/>
                    <a:pt x="113" y="167"/>
                    <a:pt x="113" y="167"/>
                  </a:cubicBezTo>
                  <a:cubicBezTo>
                    <a:pt x="123" y="167"/>
                    <a:pt x="129" y="161"/>
                    <a:pt x="131" y="158"/>
                  </a:cubicBezTo>
                  <a:cubicBezTo>
                    <a:pt x="132" y="158"/>
                    <a:pt x="132" y="158"/>
                    <a:pt x="132" y="158"/>
                  </a:cubicBezTo>
                  <a:cubicBezTo>
                    <a:pt x="134" y="156"/>
                    <a:pt x="149" y="141"/>
                    <a:pt x="161" y="130"/>
                  </a:cubicBezTo>
                  <a:cubicBezTo>
                    <a:pt x="168" y="123"/>
                    <a:pt x="174" y="117"/>
                    <a:pt x="175" y="116"/>
                  </a:cubicBezTo>
                  <a:cubicBezTo>
                    <a:pt x="178" y="112"/>
                    <a:pt x="181" y="104"/>
                    <a:pt x="176" y="97"/>
                  </a:cubicBezTo>
                  <a:cubicBezTo>
                    <a:pt x="174" y="95"/>
                    <a:pt x="171" y="93"/>
                    <a:pt x="167" y="93"/>
                  </a:cubicBezTo>
                  <a:cubicBezTo>
                    <a:pt x="163" y="93"/>
                    <a:pt x="158" y="95"/>
                    <a:pt x="156" y="97"/>
                  </a:cubicBezTo>
                  <a:cubicBezTo>
                    <a:pt x="155" y="98"/>
                    <a:pt x="155" y="98"/>
                    <a:pt x="155" y="98"/>
                  </a:cubicBezTo>
                  <a:cubicBezTo>
                    <a:pt x="150" y="102"/>
                    <a:pt x="138" y="114"/>
                    <a:pt x="127" y="126"/>
                  </a:cubicBezTo>
                  <a:cubicBezTo>
                    <a:pt x="126" y="127"/>
                    <a:pt x="125" y="128"/>
                    <a:pt x="124" y="129"/>
                  </a:cubicBezTo>
                  <a:cubicBezTo>
                    <a:pt x="123" y="128"/>
                    <a:pt x="123" y="126"/>
                    <a:pt x="122" y="124"/>
                  </a:cubicBezTo>
                  <a:cubicBezTo>
                    <a:pt x="119" y="118"/>
                    <a:pt x="111" y="117"/>
                    <a:pt x="107" y="118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1" y="118"/>
                    <a:pt x="58" y="120"/>
                    <a:pt x="56" y="123"/>
                  </a:cubicBezTo>
                  <a:cubicBezTo>
                    <a:pt x="55" y="124"/>
                    <a:pt x="55" y="124"/>
                    <a:pt x="54" y="125"/>
                  </a:cubicBezTo>
                  <a:cubicBezTo>
                    <a:pt x="51" y="128"/>
                    <a:pt x="22" y="157"/>
                    <a:pt x="8" y="171"/>
                  </a:cubicBezTo>
                  <a:cubicBezTo>
                    <a:pt x="8" y="8"/>
                    <a:pt x="8" y="8"/>
                    <a:pt x="8" y="8"/>
                  </a:cubicBezTo>
                  <a:cubicBezTo>
                    <a:pt x="184" y="8"/>
                    <a:pt x="184" y="8"/>
                    <a:pt x="184" y="8"/>
                  </a:cubicBezTo>
                  <a:lnTo>
                    <a:pt x="184" y="18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14300" tIns="57150" rIns="114300" bIns="5715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1430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Roboto" panose="020B0604020202020204" charset="0"/>
                <a:ea typeface="Roboto" panose="020B060402020202020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xmlns="" id="{7D61C55E-3C6A-48EA-8E3A-E4F3AF3A2A43}"/>
              </a:ext>
            </a:extLst>
          </p:cNvPr>
          <p:cNvGrpSpPr/>
          <p:nvPr/>
        </p:nvGrpSpPr>
        <p:grpSpPr>
          <a:xfrm>
            <a:off x="575787" y="2167830"/>
            <a:ext cx="4985455" cy="528803"/>
            <a:chOff x="575787" y="2167830"/>
            <a:chExt cx="4985455" cy="528803"/>
          </a:xfrm>
          <a:solidFill>
            <a:srgbClr val="013476"/>
          </a:solidFill>
        </p:grpSpPr>
        <p:sp>
          <p:nvSpPr>
            <p:cNvPr id="27" name="Rectangle: Diagonal Corners Snipped 26">
              <a:extLst>
                <a:ext uri="{FF2B5EF4-FFF2-40B4-BE49-F238E27FC236}">
                  <a16:creationId xmlns:a16="http://schemas.microsoft.com/office/drawing/2014/main" xmlns="" id="{A1A53D1A-2C00-43C0-80BE-8D094A90E47A}"/>
                </a:ext>
              </a:extLst>
            </p:cNvPr>
            <p:cNvSpPr/>
            <p:nvPr/>
          </p:nvSpPr>
          <p:spPr>
            <a:xfrm>
              <a:off x="1290320" y="2167831"/>
              <a:ext cx="4270922" cy="528802"/>
            </a:xfrm>
            <a:prstGeom prst="snip2DiagRect">
              <a:avLst>
                <a:gd name="adj1" fmla="val 0"/>
                <a:gd name="adj2" fmla="val 16667"/>
              </a:avLst>
            </a:prstGeom>
            <a:grpFill/>
            <a:ln>
              <a:noFill/>
            </a:ln>
          </p:spPr>
          <p:txBody>
            <a:bodyPr spcFirstLastPara="1" wrap="square" lIns="62335" tIns="31159" rIns="62335" bIns="31159" anchor="ctr" anchorCtr="0">
              <a:noAutofit/>
            </a:bodyPr>
            <a:lstStyle/>
            <a:p>
              <a:pPr>
                <a:defRPr/>
              </a:pPr>
              <a:r>
                <a:rPr lang="el-GR" sz="1600" b="1" dirty="0">
                  <a:solidFill>
                    <a:schemeClr val="bg1"/>
                  </a:solidFill>
                  <a:latin typeface="Roboto" panose="020B0604020202020204" charset="0"/>
                  <a:ea typeface="Roboto" panose="020B0604020202020204" charset="0"/>
                  <a:cs typeface="Calibri" panose="020F0502020204030204" pitchFamily="34" charset="0"/>
                  <a:sym typeface="Georgia"/>
                </a:rPr>
                <a:t>Πράσινη μετάβαση</a:t>
              </a:r>
              <a:endParaRPr lang="en-GB" sz="1600" b="1" dirty="0">
                <a:solidFill>
                  <a:schemeClr val="bg1"/>
                </a:solidFill>
                <a:latin typeface="Roboto" panose="020B0604020202020204" charset="0"/>
                <a:ea typeface="Roboto" panose="020B0604020202020204" charset="0"/>
              </a:endParaRPr>
            </a:p>
          </p:txBody>
        </p:sp>
        <p:sp>
          <p:nvSpPr>
            <p:cNvPr id="28" name="Freeform 13">
              <a:extLst>
                <a:ext uri="{FF2B5EF4-FFF2-40B4-BE49-F238E27FC236}">
                  <a16:creationId xmlns:a16="http://schemas.microsoft.com/office/drawing/2014/main" xmlns="" id="{15F654EB-DFC4-414A-BA48-FCEC3362834A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575787" y="2167830"/>
              <a:ext cx="539999" cy="528802"/>
            </a:xfrm>
            <a:custGeom>
              <a:avLst/>
              <a:gdLst>
                <a:gd name="T0" fmla="*/ 0 w 346"/>
                <a:gd name="T1" fmla="*/ 0 h 346"/>
                <a:gd name="T2" fmla="*/ 0 w 346"/>
                <a:gd name="T3" fmla="*/ 346 h 346"/>
                <a:gd name="T4" fmla="*/ 346 w 346"/>
                <a:gd name="T5" fmla="*/ 346 h 346"/>
                <a:gd name="T6" fmla="*/ 346 w 346"/>
                <a:gd name="T7" fmla="*/ 0 h 346"/>
                <a:gd name="T8" fmla="*/ 0 w 346"/>
                <a:gd name="T9" fmla="*/ 0 h 346"/>
                <a:gd name="T10" fmla="*/ 115 w 346"/>
                <a:gd name="T11" fmla="*/ 113 h 346"/>
                <a:gd name="T12" fmla="*/ 147 w 346"/>
                <a:gd name="T13" fmla="*/ 85 h 346"/>
                <a:gd name="T14" fmla="*/ 147 w 346"/>
                <a:gd name="T15" fmla="*/ 187 h 346"/>
                <a:gd name="T16" fmla="*/ 94 w 346"/>
                <a:gd name="T17" fmla="*/ 240 h 346"/>
                <a:gd name="T18" fmla="*/ 94 w 346"/>
                <a:gd name="T19" fmla="*/ 136 h 346"/>
                <a:gd name="T20" fmla="*/ 115 w 346"/>
                <a:gd name="T21" fmla="*/ 113 h 346"/>
                <a:gd name="T22" fmla="*/ 318 w 346"/>
                <a:gd name="T23" fmla="*/ 16 h 346"/>
                <a:gd name="T24" fmla="*/ 230 w 346"/>
                <a:gd name="T25" fmla="*/ 104 h 346"/>
                <a:gd name="T26" fmla="*/ 230 w 346"/>
                <a:gd name="T27" fmla="*/ 39 h 346"/>
                <a:gd name="T28" fmla="*/ 318 w 346"/>
                <a:gd name="T29" fmla="*/ 16 h 346"/>
                <a:gd name="T30" fmla="*/ 216 w 346"/>
                <a:gd name="T31" fmla="*/ 119 h 346"/>
                <a:gd name="T32" fmla="*/ 162 w 346"/>
                <a:gd name="T33" fmla="*/ 172 h 346"/>
                <a:gd name="T34" fmla="*/ 162 w 346"/>
                <a:gd name="T35" fmla="*/ 74 h 346"/>
                <a:gd name="T36" fmla="*/ 216 w 346"/>
                <a:gd name="T37" fmla="*/ 45 h 346"/>
                <a:gd name="T38" fmla="*/ 216 w 346"/>
                <a:gd name="T39" fmla="*/ 119 h 346"/>
                <a:gd name="T40" fmla="*/ 79 w 346"/>
                <a:gd name="T41" fmla="*/ 255 h 346"/>
                <a:gd name="T42" fmla="*/ 17 w 346"/>
                <a:gd name="T43" fmla="*/ 318 h 346"/>
                <a:gd name="T44" fmla="*/ 79 w 346"/>
                <a:gd name="T45" fmla="*/ 156 h 346"/>
                <a:gd name="T46" fmla="*/ 79 w 346"/>
                <a:gd name="T47" fmla="*/ 255 h 346"/>
                <a:gd name="T48" fmla="*/ 90 w 346"/>
                <a:gd name="T49" fmla="*/ 266 h 346"/>
                <a:gd name="T50" fmla="*/ 191 w 346"/>
                <a:gd name="T51" fmla="*/ 266 h 346"/>
                <a:gd name="T52" fmla="*/ 26 w 346"/>
                <a:gd name="T53" fmla="*/ 329 h 346"/>
                <a:gd name="T54" fmla="*/ 90 w 346"/>
                <a:gd name="T55" fmla="*/ 266 h 346"/>
                <a:gd name="T56" fmla="*/ 210 w 346"/>
                <a:gd name="T57" fmla="*/ 251 h 346"/>
                <a:gd name="T58" fmla="*/ 105 w 346"/>
                <a:gd name="T59" fmla="*/ 251 h 346"/>
                <a:gd name="T60" fmla="*/ 158 w 346"/>
                <a:gd name="T61" fmla="*/ 198 h 346"/>
                <a:gd name="T62" fmla="*/ 261 w 346"/>
                <a:gd name="T63" fmla="*/ 198 h 346"/>
                <a:gd name="T64" fmla="*/ 231 w 346"/>
                <a:gd name="T65" fmla="*/ 232 h 346"/>
                <a:gd name="T66" fmla="*/ 210 w 346"/>
                <a:gd name="T67" fmla="*/ 251 h 346"/>
                <a:gd name="T68" fmla="*/ 271 w 346"/>
                <a:gd name="T69" fmla="*/ 183 h 346"/>
                <a:gd name="T70" fmla="*/ 173 w 346"/>
                <a:gd name="T71" fmla="*/ 183 h 346"/>
                <a:gd name="T72" fmla="*/ 226 w 346"/>
                <a:gd name="T73" fmla="*/ 130 h 346"/>
                <a:gd name="T74" fmla="*/ 300 w 346"/>
                <a:gd name="T75" fmla="*/ 130 h 346"/>
                <a:gd name="T76" fmla="*/ 271 w 346"/>
                <a:gd name="T77" fmla="*/ 183 h 346"/>
                <a:gd name="T78" fmla="*/ 306 w 346"/>
                <a:gd name="T79" fmla="*/ 115 h 346"/>
                <a:gd name="T80" fmla="*/ 241 w 346"/>
                <a:gd name="T81" fmla="*/ 115 h 346"/>
                <a:gd name="T82" fmla="*/ 330 w 346"/>
                <a:gd name="T83" fmla="*/ 26 h 346"/>
                <a:gd name="T84" fmla="*/ 306 w 346"/>
                <a:gd name="T85" fmla="*/ 115 h 346"/>
                <a:gd name="T86" fmla="*/ 256 w 346"/>
                <a:gd name="T87" fmla="*/ 14 h 346"/>
                <a:gd name="T88" fmla="*/ 105 w 346"/>
                <a:gd name="T89" fmla="*/ 103 h 346"/>
                <a:gd name="T90" fmla="*/ 80 w 346"/>
                <a:gd name="T91" fmla="*/ 130 h 346"/>
                <a:gd name="T92" fmla="*/ 79 w 346"/>
                <a:gd name="T93" fmla="*/ 130 h 346"/>
                <a:gd name="T94" fmla="*/ 79 w 346"/>
                <a:gd name="T95" fmla="*/ 131 h 346"/>
                <a:gd name="T96" fmla="*/ 15 w 346"/>
                <a:gd name="T97" fmla="*/ 257 h 346"/>
                <a:gd name="T98" fmla="*/ 15 w 346"/>
                <a:gd name="T99" fmla="*/ 14 h 346"/>
                <a:gd name="T100" fmla="*/ 256 w 346"/>
                <a:gd name="T101" fmla="*/ 14 h 346"/>
                <a:gd name="T102" fmla="*/ 90 w 346"/>
                <a:gd name="T103" fmla="*/ 331 h 346"/>
                <a:gd name="T104" fmla="*/ 242 w 346"/>
                <a:gd name="T105" fmla="*/ 242 h 346"/>
                <a:gd name="T106" fmla="*/ 331 w 346"/>
                <a:gd name="T107" fmla="*/ 88 h 346"/>
                <a:gd name="T108" fmla="*/ 331 w 346"/>
                <a:gd name="T109" fmla="*/ 331 h 346"/>
                <a:gd name="T110" fmla="*/ 90 w 346"/>
                <a:gd name="T111" fmla="*/ 331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46" h="346">
                  <a:moveTo>
                    <a:pt x="0" y="0"/>
                  </a:moveTo>
                  <a:cubicBezTo>
                    <a:pt x="0" y="346"/>
                    <a:pt x="0" y="346"/>
                    <a:pt x="0" y="346"/>
                  </a:cubicBezTo>
                  <a:cubicBezTo>
                    <a:pt x="346" y="346"/>
                    <a:pt x="346" y="346"/>
                    <a:pt x="346" y="346"/>
                  </a:cubicBezTo>
                  <a:cubicBezTo>
                    <a:pt x="346" y="0"/>
                    <a:pt x="346" y="0"/>
                    <a:pt x="346" y="0"/>
                  </a:cubicBezTo>
                  <a:lnTo>
                    <a:pt x="0" y="0"/>
                  </a:lnTo>
                  <a:close/>
                  <a:moveTo>
                    <a:pt x="115" y="113"/>
                  </a:moveTo>
                  <a:cubicBezTo>
                    <a:pt x="126" y="103"/>
                    <a:pt x="136" y="93"/>
                    <a:pt x="147" y="85"/>
                  </a:cubicBezTo>
                  <a:cubicBezTo>
                    <a:pt x="147" y="187"/>
                    <a:pt x="147" y="187"/>
                    <a:pt x="147" y="187"/>
                  </a:cubicBezTo>
                  <a:cubicBezTo>
                    <a:pt x="94" y="240"/>
                    <a:pt x="94" y="240"/>
                    <a:pt x="94" y="240"/>
                  </a:cubicBezTo>
                  <a:cubicBezTo>
                    <a:pt x="94" y="136"/>
                    <a:pt x="94" y="136"/>
                    <a:pt x="94" y="136"/>
                  </a:cubicBezTo>
                  <a:cubicBezTo>
                    <a:pt x="101" y="129"/>
                    <a:pt x="108" y="121"/>
                    <a:pt x="115" y="113"/>
                  </a:cubicBezTo>
                  <a:close/>
                  <a:moveTo>
                    <a:pt x="318" y="16"/>
                  </a:moveTo>
                  <a:cubicBezTo>
                    <a:pt x="230" y="104"/>
                    <a:pt x="230" y="104"/>
                    <a:pt x="230" y="104"/>
                  </a:cubicBezTo>
                  <a:cubicBezTo>
                    <a:pt x="230" y="39"/>
                    <a:pt x="230" y="39"/>
                    <a:pt x="230" y="39"/>
                  </a:cubicBezTo>
                  <a:cubicBezTo>
                    <a:pt x="267" y="25"/>
                    <a:pt x="299" y="19"/>
                    <a:pt x="318" y="16"/>
                  </a:cubicBezTo>
                  <a:close/>
                  <a:moveTo>
                    <a:pt x="216" y="119"/>
                  </a:moveTo>
                  <a:cubicBezTo>
                    <a:pt x="162" y="172"/>
                    <a:pt x="162" y="172"/>
                    <a:pt x="162" y="172"/>
                  </a:cubicBezTo>
                  <a:cubicBezTo>
                    <a:pt x="162" y="74"/>
                    <a:pt x="162" y="74"/>
                    <a:pt x="162" y="74"/>
                  </a:cubicBezTo>
                  <a:cubicBezTo>
                    <a:pt x="180" y="62"/>
                    <a:pt x="198" y="53"/>
                    <a:pt x="216" y="45"/>
                  </a:cubicBezTo>
                  <a:lnTo>
                    <a:pt x="216" y="119"/>
                  </a:lnTo>
                  <a:close/>
                  <a:moveTo>
                    <a:pt x="79" y="255"/>
                  </a:moveTo>
                  <a:cubicBezTo>
                    <a:pt x="17" y="318"/>
                    <a:pt x="17" y="318"/>
                    <a:pt x="17" y="318"/>
                  </a:cubicBezTo>
                  <a:cubicBezTo>
                    <a:pt x="21" y="285"/>
                    <a:pt x="36" y="218"/>
                    <a:pt x="79" y="156"/>
                  </a:cubicBezTo>
                  <a:lnTo>
                    <a:pt x="79" y="255"/>
                  </a:lnTo>
                  <a:close/>
                  <a:moveTo>
                    <a:pt x="90" y="266"/>
                  </a:moveTo>
                  <a:cubicBezTo>
                    <a:pt x="191" y="266"/>
                    <a:pt x="191" y="266"/>
                    <a:pt x="191" y="266"/>
                  </a:cubicBezTo>
                  <a:cubicBezTo>
                    <a:pt x="127" y="311"/>
                    <a:pt x="59" y="325"/>
                    <a:pt x="26" y="329"/>
                  </a:cubicBezTo>
                  <a:lnTo>
                    <a:pt x="90" y="266"/>
                  </a:lnTo>
                  <a:close/>
                  <a:moveTo>
                    <a:pt x="210" y="251"/>
                  </a:moveTo>
                  <a:cubicBezTo>
                    <a:pt x="105" y="251"/>
                    <a:pt x="105" y="251"/>
                    <a:pt x="105" y="251"/>
                  </a:cubicBezTo>
                  <a:cubicBezTo>
                    <a:pt x="158" y="198"/>
                    <a:pt x="158" y="198"/>
                    <a:pt x="158" y="198"/>
                  </a:cubicBezTo>
                  <a:cubicBezTo>
                    <a:pt x="261" y="198"/>
                    <a:pt x="261" y="198"/>
                    <a:pt x="261" y="198"/>
                  </a:cubicBezTo>
                  <a:cubicBezTo>
                    <a:pt x="252" y="209"/>
                    <a:pt x="242" y="221"/>
                    <a:pt x="231" y="232"/>
                  </a:cubicBezTo>
                  <a:cubicBezTo>
                    <a:pt x="224" y="239"/>
                    <a:pt x="217" y="245"/>
                    <a:pt x="210" y="251"/>
                  </a:cubicBezTo>
                  <a:close/>
                  <a:moveTo>
                    <a:pt x="271" y="183"/>
                  </a:moveTo>
                  <a:cubicBezTo>
                    <a:pt x="173" y="183"/>
                    <a:pt x="173" y="183"/>
                    <a:pt x="173" y="183"/>
                  </a:cubicBezTo>
                  <a:cubicBezTo>
                    <a:pt x="226" y="130"/>
                    <a:pt x="226" y="130"/>
                    <a:pt x="226" y="130"/>
                  </a:cubicBezTo>
                  <a:cubicBezTo>
                    <a:pt x="300" y="130"/>
                    <a:pt x="300" y="130"/>
                    <a:pt x="300" y="130"/>
                  </a:cubicBezTo>
                  <a:cubicBezTo>
                    <a:pt x="293" y="147"/>
                    <a:pt x="283" y="165"/>
                    <a:pt x="271" y="183"/>
                  </a:cubicBezTo>
                  <a:close/>
                  <a:moveTo>
                    <a:pt x="306" y="115"/>
                  </a:moveTo>
                  <a:cubicBezTo>
                    <a:pt x="241" y="115"/>
                    <a:pt x="241" y="115"/>
                    <a:pt x="241" y="115"/>
                  </a:cubicBezTo>
                  <a:cubicBezTo>
                    <a:pt x="330" y="26"/>
                    <a:pt x="330" y="26"/>
                    <a:pt x="330" y="26"/>
                  </a:cubicBezTo>
                  <a:cubicBezTo>
                    <a:pt x="327" y="45"/>
                    <a:pt x="321" y="78"/>
                    <a:pt x="306" y="115"/>
                  </a:cubicBezTo>
                  <a:close/>
                  <a:moveTo>
                    <a:pt x="256" y="14"/>
                  </a:moveTo>
                  <a:cubicBezTo>
                    <a:pt x="211" y="28"/>
                    <a:pt x="154" y="53"/>
                    <a:pt x="105" y="103"/>
                  </a:cubicBezTo>
                  <a:cubicBezTo>
                    <a:pt x="96" y="112"/>
                    <a:pt x="88" y="121"/>
                    <a:pt x="80" y="130"/>
                  </a:cubicBezTo>
                  <a:cubicBezTo>
                    <a:pt x="79" y="130"/>
                    <a:pt x="79" y="130"/>
                    <a:pt x="79" y="130"/>
                  </a:cubicBezTo>
                  <a:cubicBezTo>
                    <a:pt x="79" y="131"/>
                    <a:pt x="79" y="131"/>
                    <a:pt x="79" y="131"/>
                  </a:cubicBezTo>
                  <a:cubicBezTo>
                    <a:pt x="45" y="174"/>
                    <a:pt x="26" y="219"/>
                    <a:pt x="15" y="257"/>
                  </a:cubicBezTo>
                  <a:cubicBezTo>
                    <a:pt x="15" y="14"/>
                    <a:pt x="15" y="14"/>
                    <a:pt x="15" y="14"/>
                  </a:cubicBezTo>
                  <a:lnTo>
                    <a:pt x="256" y="14"/>
                  </a:lnTo>
                  <a:close/>
                  <a:moveTo>
                    <a:pt x="90" y="331"/>
                  </a:moveTo>
                  <a:cubicBezTo>
                    <a:pt x="136" y="317"/>
                    <a:pt x="192" y="292"/>
                    <a:pt x="242" y="242"/>
                  </a:cubicBezTo>
                  <a:cubicBezTo>
                    <a:pt x="292" y="192"/>
                    <a:pt x="318" y="134"/>
                    <a:pt x="331" y="88"/>
                  </a:cubicBezTo>
                  <a:cubicBezTo>
                    <a:pt x="331" y="331"/>
                    <a:pt x="331" y="331"/>
                    <a:pt x="331" y="331"/>
                  </a:cubicBezTo>
                  <a:lnTo>
                    <a:pt x="90" y="33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85725" tIns="42863" rIns="85725" bIns="42863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1430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Roboto" panose="020B0604020202020204" charset="0"/>
                <a:ea typeface="Roboto" panose="020B0604020202020204" charset="0"/>
                <a:cs typeface="Calibri" panose="020F0502020204030204" pitchFamily="34" charset="0"/>
              </a:endParaRPr>
            </a:p>
          </p:txBody>
        </p:sp>
      </p:grpSp>
      <p:sp>
        <p:nvSpPr>
          <p:cNvPr id="31" name="Rectangle 30">
            <a:extLst>
              <a:ext uri="{FF2B5EF4-FFF2-40B4-BE49-F238E27FC236}">
                <a16:creationId xmlns:a16="http://schemas.microsoft.com/office/drawing/2014/main" xmlns="" id="{0DF95A59-0C2B-4E0E-8703-D21553785D21}"/>
              </a:ext>
            </a:extLst>
          </p:cNvPr>
          <p:cNvSpPr/>
          <p:nvPr/>
        </p:nvSpPr>
        <p:spPr>
          <a:xfrm>
            <a:off x="6459698" y="2167830"/>
            <a:ext cx="4688323" cy="260187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144000" tIns="31159" rIns="62335" bIns="31159" anchor="ctr" anchorCtr="0">
            <a:noAutofit/>
          </a:bodyPr>
          <a:lstStyle/>
          <a:p>
            <a:pPr marL="285750" indent="-285750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l-GR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Calibri" panose="020F0502020204030204" pitchFamily="34" charset="0"/>
              </a:rPr>
              <a:t>Αποκλειστικά με κριτήρια της αγοράς</a:t>
            </a:r>
            <a:endParaRPr lang="en-GB" sz="1600" dirty="0">
              <a:solidFill>
                <a:schemeClr val="tx2"/>
              </a:solidFill>
              <a:latin typeface="Roboto" panose="020B0604020202020204" charset="0"/>
              <a:ea typeface="Roboto" panose="020B0604020202020204" charset="0"/>
              <a:cs typeface="Calibri" panose="020F0502020204030204" pitchFamily="34" charset="0"/>
            </a:endParaRPr>
          </a:p>
          <a:p>
            <a:pPr marL="285750" indent="-285750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l-GR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Calibri" panose="020F0502020204030204" pitchFamily="34" charset="0"/>
              </a:rPr>
              <a:t>Μέγιστη κρατική χρηματοδότηση </a:t>
            </a:r>
            <a:r>
              <a:rPr lang="en-GB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Calibri" panose="020F0502020204030204" pitchFamily="34" charset="0"/>
              </a:rPr>
              <a:t>50% </a:t>
            </a:r>
            <a:r>
              <a:rPr lang="el-GR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Calibri" panose="020F0502020204030204" pitchFamily="34" charset="0"/>
              </a:rPr>
              <a:t>της αξίας του έργου</a:t>
            </a:r>
            <a:r>
              <a:rPr lang="en-GB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Calibri" panose="020F0502020204030204" pitchFamily="34" charset="0"/>
              </a:rPr>
              <a:t>, </a:t>
            </a:r>
            <a:r>
              <a:rPr lang="el-GR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Calibri" panose="020F0502020204030204" pitchFamily="34" charset="0"/>
              </a:rPr>
              <a:t>μειώνοντας το κεφαλαιακό κόστος</a:t>
            </a:r>
            <a:endParaRPr lang="en-GB" sz="1600" dirty="0">
              <a:solidFill>
                <a:schemeClr val="tx2"/>
              </a:solidFill>
              <a:latin typeface="Roboto" panose="020B0604020202020204" charset="0"/>
              <a:ea typeface="Roboto" panose="020B0604020202020204" charset="0"/>
              <a:cs typeface="Calibri" panose="020F0502020204030204" pitchFamily="34" charset="0"/>
            </a:endParaRPr>
          </a:p>
          <a:p>
            <a:pPr marL="285750" indent="-285750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l-GR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Calibri" panose="020F0502020204030204" pitchFamily="34" charset="0"/>
              </a:rPr>
              <a:t>Χρηματοδοτική συμμετοχή τραπεζών και επενδυτών </a:t>
            </a:r>
            <a:r>
              <a:rPr lang="en-GB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Calibri" panose="020F0502020204030204" pitchFamily="34" charset="0"/>
              </a:rPr>
              <a:t>(</a:t>
            </a:r>
            <a:r>
              <a:rPr lang="el-GR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Calibri" panose="020F0502020204030204" pitchFamily="34" charset="0"/>
              </a:rPr>
              <a:t>τουλάχιστον</a:t>
            </a:r>
            <a:r>
              <a:rPr lang="en-GB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Calibri" panose="020F0502020204030204" pitchFamily="34" charset="0"/>
              </a:rPr>
              <a:t> 30% </a:t>
            </a:r>
            <a:r>
              <a:rPr lang="el-GR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Calibri" panose="020F0502020204030204" pitchFamily="34" charset="0"/>
              </a:rPr>
              <a:t>και</a:t>
            </a:r>
            <a:r>
              <a:rPr lang="en-GB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Calibri" panose="020F0502020204030204" pitchFamily="34" charset="0"/>
              </a:rPr>
              <a:t> 20% </a:t>
            </a:r>
            <a:r>
              <a:rPr lang="el-GR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Calibri" panose="020F0502020204030204" pitchFamily="34" charset="0"/>
              </a:rPr>
              <a:t>αντιστοίχως</a:t>
            </a:r>
            <a:r>
              <a:rPr lang="en-GB" sz="16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Calibri" panose="020F0502020204030204" pitchFamily="34" charset="0"/>
              </a:rPr>
              <a:t>) </a:t>
            </a:r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xmlns="" id="{7FF8C4F8-37D9-4EA1-A188-1D3FB41EA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048" y="288056"/>
            <a:ext cx="11808952" cy="1002873"/>
          </a:xfrm>
        </p:spPr>
        <p:txBody>
          <a:bodyPr/>
          <a:lstStyle/>
          <a:p>
            <a:pPr lvl="0">
              <a:lnSpc>
                <a:spcPct val="100000"/>
              </a:lnSpc>
              <a:buClr>
                <a:srgbClr val="000000"/>
              </a:buClr>
            </a:pPr>
            <a:r>
              <a:rPr lang="el-GR" sz="2400" dirty="0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Calibri"/>
                <a:sym typeface="Calibri"/>
              </a:rPr>
              <a:t>Δάνεια από τον Μηχανισμό Ανάκαμψης και Ανθεκτικότητας για τη χρηματοδότηση ιδιωτικών επενδύσεων</a:t>
            </a:r>
          </a:p>
        </p:txBody>
      </p:sp>
      <p:sp>
        <p:nvSpPr>
          <p:cNvPr id="33" name="Text Placeholder 10">
            <a:extLst>
              <a:ext uri="{FF2B5EF4-FFF2-40B4-BE49-F238E27FC236}">
                <a16:creationId xmlns:a16="http://schemas.microsoft.com/office/drawing/2014/main" xmlns="" id="{23671C4A-421E-4EEE-9688-88A3A2A171EB}"/>
              </a:ext>
            </a:extLst>
          </p:cNvPr>
          <p:cNvSpPr txBox="1">
            <a:spLocks/>
          </p:cNvSpPr>
          <p:nvPr/>
        </p:nvSpPr>
        <p:spPr bwMode="gray">
          <a:xfrm>
            <a:off x="6459699" y="1508743"/>
            <a:ext cx="4688323" cy="30235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defPPr lvl="0">
              <a:defRPr lang="en-US"/>
            </a:defPPr>
            <a:lvl1pPr indent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Tx/>
              <a:buNone/>
              <a:defRPr b="1">
                <a:solidFill>
                  <a:schemeClr val="tx2"/>
                </a:solidFill>
                <a:latin typeface="Roboto" panose="020B0604020202020204" charset="0"/>
                <a:ea typeface="Roboto" panose="020B0604020202020204" charset="0"/>
                <a:cs typeface="Calibri" panose="020F0502020204030204" pitchFamily="34" charset="0"/>
              </a:defRPr>
            </a:lvl1pPr>
            <a:lvl2pPr marL="198000" indent="0">
              <a:lnSpc>
                <a:spcPct val="90000"/>
              </a:lnSpc>
              <a:spcBef>
                <a:spcPts val="600"/>
              </a:spcBef>
              <a:buFontTx/>
              <a:buNone/>
              <a:defRPr sz="1600" b="0"/>
            </a:lvl2pPr>
            <a:lvl3pPr marL="378612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0"/>
            </a:lvl3pPr>
            <a:lvl4pPr marL="558612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0"/>
            </a:lvl4pPr>
            <a:lvl5pPr marL="558612" indent="0">
              <a:lnSpc>
                <a:spcPct val="100000"/>
              </a:lnSpc>
              <a:spcBef>
                <a:spcPts val="0"/>
              </a:spcBef>
              <a:buFontTx/>
              <a:buNone/>
              <a:tabLst/>
              <a:defRPr sz="1600" b="0"/>
            </a:lvl5pPr>
            <a:lvl6pPr marL="717550" indent="-179388">
              <a:spcBef>
                <a:spcPct val="20000"/>
              </a:spcBef>
              <a:buFont typeface="Arial" panose="020B0604020202020204" pitchFamily="34" charset="0"/>
              <a:buChar char="–"/>
              <a:defRPr sz="1600"/>
            </a:lvl6pPr>
            <a:lvl7pPr marL="717550" indent="-179388">
              <a:spcBef>
                <a:spcPct val="20000"/>
              </a:spcBef>
              <a:buFont typeface="Arial" panose="020B0604020202020204" pitchFamily="34" charset="0"/>
              <a:buChar char="–"/>
              <a:defRPr sz="1600"/>
            </a:lvl7pPr>
            <a:lvl8pPr marL="3429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9pPr>
          </a:lstStyle>
          <a:p>
            <a:r>
              <a:rPr lang="el-GR" sz="1600" dirty="0"/>
              <a:t>Χωρίς περιττές γραφειοκρατικές παρεμβάσεις στην επιλογή και χρηματοδότηση των έργων</a:t>
            </a:r>
            <a:endParaRPr lang="en-GB" sz="1600" dirty="0"/>
          </a:p>
        </p:txBody>
      </p:sp>
      <p:grpSp>
        <p:nvGrpSpPr>
          <p:cNvPr id="54" name="Group 53">
            <a:extLst>
              <a:ext uri="{FF2B5EF4-FFF2-40B4-BE49-F238E27FC236}">
                <a16:creationId xmlns:a16="http://schemas.microsoft.com/office/drawing/2014/main" xmlns="" id="{014BA7D7-0506-496A-9C65-0EB4C65175C0}"/>
              </a:ext>
            </a:extLst>
          </p:cNvPr>
          <p:cNvGrpSpPr/>
          <p:nvPr/>
        </p:nvGrpSpPr>
        <p:grpSpPr>
          <a:xfrm>
            <a:off x="534833" y="5372490"/>
            <a:ext cx="5012089" cy="539999"/>
            <a:chOff x="534833" y="5372490"/>
            <a:chExt cx="5012089" cy="539999"/>
          </a:xfrm>
          <a:solidFill>
            <a:srgbClr val="013476"/>
          </a:solidFill>
        </p:grpSpPr>
        <p:sp>
          <p:nvSpPr>
            <p:cNvPr id="21" name="Rectangle: Diagonal Corners Snipped 20">
              <a:extLst>
                <a:ext uri="{FF2B5EF4-FFF2-40B4-BE49-F238E27FC236}">
                  <a16:creationId xmlns:a16="http://schemas.microsoft.com/office/drawing/2014/main" xmlns="" id="{77DD2007-0284-48F4-87C2-75F22F017D33}"/>
                </a:ext>
              </a:extLst>
            </p:cNvPr>
            <p:cNvSpPr/>
            <p:nvPr/>
          </p:nvSpPr>
          <p:spPr>
            <a:xfrm>
              <a:off x="1290320" y="5372883"/>
              <a:ext cx="4256602" cy="526815"/>
            </a:xfrm>
            <a:prstGeom prst="snip2DiagRect">
              <a:avLst>
                <a:gd name="adj1" fmla="val 0"/>
                <a:gd name="adj2" fmla="val 16667"/>
              </a:avLst>
            </a:prstGeom>
            <a:grpFill/>
            <a:ln>
              <a:noFill/>
            </a:ln>
          </p:spPr>
          <p:txBody>
            <a:bodyPr spcFirstLastPara="1" wrap="square" lIns="62335" tIns="31159" rIns="62335" bIns="31159" anchor="ctr" anchorCtr="0">
              <a:noAutofit/>
            </a:bodyPr>
            <a:lstStyle/>
            <a:p>
              <a:r>
                <a:rPr lang="el-GR" sz="1500" b="1" dirty="0">
                  <a:solidFill>
                    <a:srgbClr val="F8F8F8"/>
                  </a:solidFill>
                  <a:latin typeface="Roboto" panose="020B0604020202020204" charset="0"/>
                  <a:ea typeface="Roboto" panose="020B0604020202020204" charset="0"/>
                  <a:cs typeface="Calibri" panose="020F0502020204030204" pitchFamily="34" charset="0"/>
                </a:rPr>
                <a:t>Οικονομίες κλίμακας μέσω επιχειρηματικών συνεργασιών, εξαγορών και συγχωνεύσεων </a:t>
              </a:r>
              <a:endParaRPr lang="en-GB" sz="1500" b="1" dirty="0">
                <a:solidFill>
                  <a:srgbClr val="F8F8F8"/>
                </a:solidFill>
                <a:latin typeface="Roboto" panose="020B0604020202020204" charset="0"/>
                <a:ea typeface="Roboto" panose="020B0604020202020204" charset="0"/>
                <a:cs typeface="Calibri" panose="020F0502020204030204" pitchFamily="34" charset="0"/>
              </a:endParaRPr>
            </a:p>
          </p:txBody>
        </p:sp>
        <p:sp>
          <p:nvSpPr>
            <p:cNvPr id="22" name="Freeform 199">
              <a:extLst>
                <a:ext uri="{FF2B5EF4-FFF2-40B4-BE49-F238E27FC236}">
                  <a16:creationId xmlns:a16="http://schemas.microsoft.com/office/drawing/2014/main" xmlns="" id="{8AC988C1-24F4-4E98-A779-70DFD9DB1C4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61467" y="5372883"/>
              <a:ext cx="539999" cy="528802"/>
            </a:xfrm>
            <a:custGeom>
              <a:avLst/>
              <a:gdLst>
                <a:gd name="T0" fmla="*/ 0 w 77"/>
                <a:gd name="T1" fmla="*/ 0 h 78"/>
                <a:gd name="T2" fmla="*/ 0 w 77"/>
                <a:gd name="T3" fmla="*/ 78 h 78"/>
                <a:gd name="T4" fmla="*/ 77 w 77"/>
                <a:gd name="T5" fmla="*/ 78 h 78"/>
                <a:gd name="T6" fmla="*/ 77 w 77"/>
                <a:gd name="T7" fmla="*/ 0 h 78"/>
                <a:gd name="T8" fmla="*/ 0 w 77"/>
                <a:gd name="T9" fmla="*/ 0 h 78"/>
                <a:gd name="T10" fmla="*/ 74 w 77"/>
                <a:gd name="T11" fmla="*/ 74 h 78"/>
                <a:gd name="T12" fmla="*/ 3 w 77"/>
                <a:gd name="T13" fmla="*/ 74 h 78"/>
                <a:gd name="T14" fmla="*/ 3 w 77"/>
                <a:gd name="T15" fmla="*/ 3 h 78"/>
                <a:gd name="T16" fmla="*/ 74 w 77"/>
                <a:gd name="T17" fmla="*/ 3 h 78"/>
                <a:gd name="T18" fmla="*/ 74 w 77"/>
                <a:gd name="T19" fmla="*/ 74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7" h="78">
                  <a:moveTo>
                    <a:pt x="0" y="0"/>
                  </a:moveTo>
                  <a:lnTo>
                    <a:pt x="0" y="78"/>
                  </a:lnTo>
                  <a:lnTo>
                    <a:pt x="77" y="78"/>
                  </a:lnTo>
                  <a:lnTo>
                    <a:pt x="77" y="0"/>
                  </a:lnTo>
                  <a:lnTo>
                    <a:pt x="0" y="0"/>
                  </a:lnTo>
                  <a:close/>
                  <a:moveTo>
                    <a:pt x="74" y="74"/>
                  </a:moveTo>
                  <a:lnTo>
                    <a:pt x="3" y="74"/>
                  </a:lnTo>
                  <a:lnTo>
                    <a:pt x="3" y="3"/>
                  </a:lnTo>
                  <a:lnTo>
                    <a:pt x="74" y="3"/>
                  </a:lnTo>
                  <a:lnTo>
                    <a:pt x="74" y="7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72866" tIns="36433" rIns="72866" bIns="36433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72866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Roboto" panose="020B0604020202020204" charset="0"/>
                <a:ea typeface="Roboto" panose="020B0604020202020204" charset="0"/>
                <a:cs typeface="Calibri" panose="020F0502020204030204" pitchFamily="34" charset="0"/>
              </a:endParaRPr>
            </a:p>
          </p:txBody>
        </p:sp>
        <p:pic>
          <p:nvPicPr>
            <p:cNvPr id="36" name="Graphic 35" descr="Upward trend">
              <a:extLst>
                <a:ext uri="{FF2B5EF4-FFF2-40B4-BE49-F238E27FC236}">
                  <a16:creationId xmlns:a16="http://schemas.microsoft.com/office/drawing/2014/main" xmlns="" id="{AE004B5F-8F86-4509-A141-6E384A9FEC4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534833" y="5372490"/>
              <a:ext cx="539999" cy="539999"/>
            </a:xfrm>
            <a:prstGeom prst="rect">
              <a:avLst/>
            </a:prstGeom>
          </p:spPr>
        </p:pic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xmlns="" id="{EC97AB12-8EE1-480A-A9D6-7CCCA9C205E9}"/>
              </a:ext>
            </a:extLst>
          </p:cNvPr>
          <p:cNvGrpSpPr/>
          <p:nvPr/>
        </p:nvGrpSpPr>
        <p:grpSpPr>
          <a:xfrm>
            <a:off x="561467" y="4562830"/>
            <a:ext cx="4985455" cy="540000"/>
            <a:chOff x="561467" y="4521732"/>
            <a:chExt cx="4985455" cy="540000"/>
          </a:xfrm>
          <a:solidFill>
            <a:srgbClr val="013476"/>
          </a:solidFill>
        </p:grpSpPr>
        <p:sp>
          <p:nvSpPr>
            <p:cNvPr id="14" name="Rectangle: Diagonal Corners Snipped 13">
              <a:extLst>
                <a:ext uri="{FF2B5EF4-FFF2-40B4-BE49-F238E27FC236}">
                  <a16:creationId xmlns:a16="http://schemas.microsoft.com/office/drawing/2014/main" xmlns="" id="{A0C3F80C-0E0A-4F36-A957-F90FFA6954EF}"/>
                </a:ext>
              </a:extLst>
            </p:cNvPr>
            <p:cNvSpPr/>
            <p:nvPr/>
          </p:nvSpPr>
          <p:spPr>
            <a:xfrm>
              <a:off x="1290320" y="4534917"/>
              <a:ext cx="4256602" cy="526815"/>
            </a:xfrm>
            <a:prstGeom prst="snip2DiagRect">
              <a:avLst>
                <a:gd name="adj1" fmla="val 0"/>
                <a:gd name="adj2" fmla="val 16667"/>
              </a:avLst>
            </a:prstGeom>
            <a:grpFill/>
            <a:ln>
              <a:noFill/>
            </a:ln>
          </p:spPr>
          <p:txBody>
            <a:bodyPr spcFirstLastPara="1" wrap="square" lIns="62335" tIns="31159" rIns="62335" bIns="31159" anchor="ctr" anchorCtr="0">
              <a:noAutofit/>
            </a:bodyPr>
            <a:lstStyle/>
            <a:p>
              <a:r>
                <a:rPr lang="el-GR" sz="1600" b="1" dirty="0">
                  <a:solidFill>
                    <a:schemeClr val="bg1"/>
                  </a:solidFill>
                  <a:latin typeface="Roboto" panose="020B0604020202020204" charset="0"/>
                  <a:ea typeface="Roboto" panose="020B0604020202020204" charset="0"/>
                  <a:cs typeface="Calibri" panose="020F0502020204030204" pitchFamily="34" charset="0"/>
                </a:rPr>
                <a:t>Καινοτομία</a:t>
              </a:r>
            </a:p>
          </p:txBody>
        </p:sp>
        <p:sp>
          <p:nvSpPr>
            <p:cNvPr id="47" name="Freeform 28">
              <a:extLst>
                <a:ext uri="{FF2B5EF4-FFF2-40B4-BE49-F238E27FC236}">
                  <a16:creationId xmlns:a16="http://schemas.microsoft.com/office/drawing/2014/main" xmlns="" id="{CC4F002D-143E-42D7-8906-7BE66AD7EE0A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561467" y="4521732"/>
              <a:ext cx="540000" cy="540000"/>
            </a:xfrm>
            <a:custGeom>
              <a:avLst/>
              <a:gdLst>
                <a:gd name="T0" fmla="*/ 0 w 346"/>
                <a:gd name="T1" fmla="*/ 346 h 346"/>
                <a:gd name="T2" fmla="*/ 346 w 346"/>
                <a:gd name="T3" fmla="*/ 0 h 346"/>
                <a:gd name="T4" fmla="*/ 117 w 346"/>
                <a:gd name="T5" fmla="*/ 90 h 346"/>
                <a:gd name="T6" fmla="*/ 164 w 346"/>
                <a:gd name="T7" fmla="*/ 90 h 346"/>
                <a:gd name="T8" fmla="*/ 117 w 346"/>
                <a:gd name="T9" fmla="*/ 90 h 346"/>
                <a:gd name="T10" fmla="*/ 217 w 346"/>
                <a:gd name="T11" fmla="*/ 332 h 346"/>
                <a:gd name="T12" fmla="*/ 278 w 346"/>
                <a:gd name="T13" fmla="*/ 246 h 346"/>
                <a:gd name="T14" fmla="*/ 309 w 346"/>
                <a:gd name="T15" fmla="*/ 97 h 346"/>
                <a:gd name="T16" fmla="*/ 232 w 346"/>
                <a:gd name="T17" fmla="*/ 97 h 346"/>
                <a:gd name="T18" fmla="*/ 263 w 346"/>
                <a:gd name="T19" fmla="*/ 239 h 346"/>
                <a:gd name="T20" fmla="*/ 202 w 346"/>
                <a:gd name="T21" fmla="*/ 332 h 346"/>
                <a:gd name="T22" fmla="*/ 185 w 346"/>
                <a:gd name="T23" fmla="*/ 259 h 346"/>
                <a:gd name="T24" fmla="*/ 213 w 346"/>
                <a:gd name="T25" fmla="*/ 198 h 346"/>
                <a:gd name="T26" fmla="*/ 205 w 346"/>
                <a:gd name="T27" fmla="*/ 123 h 346"/>
                <a:gd name="T28" fmla="*/ 198 w 346"/>
                <a:gd name="T29" fmla="*/ 198 h 346"/>
                <a:gd name="T30" fmla="*/ 170 w 346"/>
                <a:gd name="T31" fmla="*/ 252 h 346"/>
                <a:gd name="T32" fmla="*/ 153 w 346"/>
                <a:gd name="T33" fmla="*/ 332 h 346"/>
                <a:gd name="T34" fmla="*/ 179 w 346"/>
                <a:gd name="T35" fmla="*/ 90 h 346"/>
                <a:gd name="T36" fmla="*/ 102 w 346"/>
                <a:gd name="T37" fmla="*/ 90 h 346"/>
                <a:gd name="T38" fmla="*/ 138 w 346"/>
                <a:gd name="T39" fmla="*/ 332 h 346"/>
                <a:gd name="T40" fmla="*/ 121 w 346"/>
                <a:gd name="T41" fmla="*/ 237 h 346"/>
                <a:gd name="T42" fmla="*/ 114 w 346"/>
                <a:gd name="T43" fmla="*/ 163 h 346"/>
                <a:gd name="T44" fmla="*/ 38 w 346"/>
                <a:gd name="T45" fmla="*/ 163 h 346"/>
                <a:gd name="T46" fmla="*/ 106 w 346"/>
                <a:gd name="T47" fmla="*/ 242 h 346"/>
                <a:gd name="T48" fmla="*/ 15 w 346"/>
                <a:gd name="T49" fmla="*/ 332 h 346"/>
                <a:gd name="T50" fmla="*/ 331 w 346"/>
                <a:gd name="T51" fmla="*/ 15 h 346"/>
                <a:gd name="T52" fmla="*/ 270 w 346"/>
                <a:gd name="T53" fmla="*/ 120 h 346"/>
                <a:gd name="T54" fmla="*/ 270 w 346"/>
                <a:gd name="T55" fmla="*/ 73 h 346"/>
                <a:gd name="T56" fmla="*/ 270 w 346"/>
                <a:gd name="T57" fmla="*/ 120 h 346"/>
                <a:gd name="T58" fmla="*/ 182 w 346"/>
                <a:gd name="T59" fmla="*/ 161 h 346"/>
                <a:gd name="T60" fmla="*/ 229 w 346"/>
                <a:gd name="T61" fmla="*/ 161 h 346"/>
                <a:gd name="T62" fmla="*/ 52 w 346"/>
                <a:gd name="T63" fmla="*/ 163 h 346"/>
                <a:gd name="T64" fmla="*/ 99 w 346"/>
                <a:gd name="T65" fmla="*/ 163 h 346"/>
                <a:gd name="T66" fmla="*/ 52 w 346"/>
                <a:gd name="T67" fmla="*/ 163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46" h="346">
                  <a:moveTo>
                    <a:pt x="0" y="0"/>
                  </a:moveTo>
                  <a:cubicBezTo>
                    <a:pt x="0" y="346"/>
                    <a:pt x="0" y="346"/>
                    <a:pt x="0" y="346"/>
                  </a:cubicBezTo>
                  <a:cubicBezTo>
                    <a:pt x="346" y="346"/>
                    <a:pt x="346" y="346"/>
                    <a:pt x="346" y="346"/>
                  </a:cubicBezTo>
                  <a:cubicBezTo>
                    <a:pt x="346" y="0"/>
                    <a:pt x="346" y="0"/>
                    <a:pt x="346" y="0"/>
                  </a:cubicBezTo>
                  <a:lnTo>
                    <a:pt x="0" y="0"/>
                  </a:lnTo>
                  <a:close/>
                  <a:moveTo>
                    <a:pt x="117" y="90"/>
                  </a:moveTo>
                  <a:cubicBezTo>
                    <a:pt x="117" y="77"/>
                    <a:pt x="128" y="67"/>
                    <a:pt x="141" y="67"/>
                  </a:cubicBezTo>
                  <a:cubicBezTo>
                    <a:pt x="153" y="67"/>
                    <a:pt x="164" y="77"/>
                    <a:pt x="164" y="90"/>
                  </a:cubicBezTo>
                  <a:cubicBezTo>
                    <a:pt x="164" y="103"/>
                    <a:pt x="153" y="113"/>
                    <a:pt x="141" y="113"/>
                  </a:cubicBezTo>
                  <a:cubicBezTo>
                    <a:pt x="128" y="113"/>
                    <a:pt x="117" y="103"/>
                    <a:pt x="117" y="90"/>
                  </a:cubicBezTo>
                  <a:close/>
                  <a:moveTo>
                    <a:pt x="331" y="332"/>
                  </a:moveTo>
                  <a:cubicBezTo>
                    <a:pt x="217" y="332"/>
                    <a:pt x="217" y="332"/>
                    <a:pt x="217" y="332"/>
                  </a:cubicBezTo>
                  <a:cubicBezTo>
                    <a:pt x="217" y="296"/>
                    <a:pt x="217" y="296"/>
                    <a:pt x="217" y="296"/>
                  </a:cubicBezTo>
                  <a:cubicBezTo>
                    <a:pt x="278" y="246"/>
                    <a:pt x="278" y="246"/>
                    <a:pt x="278" y="246"/>
                  </a:cubicBezTo>
                  <a:cubicBezTo>
                    <a:pt x="278" y="134"/>
                    <a:pt x="278" y="134"/>
                    <a:pt x="278" y="134"/>
                  </a:cubicBezTo>
                  <a:cubicBezTo>
                    <a:pt x="295" y="131"/>
                    <a:pt x="309" y="115"/>
                    <a:pt x="309" y="97"/>
                  </a:cubicBezTo>
                  <a:cubicBezTo>
                    <a:pt x="309" y="76"/>
                    <a:pt x="291" y="59"/>
                    <a:pt x="270" y="59"/>
                  </a:cubicBezTo>
                  <a:cubicBezTo>
                    <a:pt x="249" y="59"/>
                    <a:pt x="232" y="76"/>
                    <a:pt x="232" y="97"/>
                  </a:cubicBezTo>
                  <a:cubicBezTo>
                    <a:pt x="232" y="115"/>
                    <a:pt x="245" y="131"/>
                    <a:pt x="263" y="134"/>
                  </a:cubicBezTo>
                  <a:cubicBezTo>
                    <a:pt x="263" y="239"/>
                    <a:pt x="263" y="239"/>
                    <a:pt x="263" y="239"/>
                  </a:cubicBezTo>
                  <a:cubicBezTo>
                    <a:pt x="202" y="289"/>
                    <a:pt x="202" y="289"/>
                    <a:pt x="202" y="289"/>
                  </a:cubicBezTo>
                  <a:cubicBezTo>
                    <a:pt x="202" y="332"/>
                    <a:pt x="202" y="332"/>
                    <a:pt x="202" y="332"/>
                  </a:cubicBezTo>
                  <a:cubicBezTo>
                    <a:pt x="185" y="332"/>
                    <a:pt x="185" y="332"/>
                    <a:pt x="185" y="332"/>
                  </a:cubicBezTo>
                  <a:cubicBezTo>
                    <a:pt x="185" y="259"/>
                    <a:pt x="185" y="259"/>
                    <a:pt x="185" y="259"/>
                  </a:cubicBezTo>
                  <a:cubicBezTo>
                    <a:pt x="213" y="235"/>
                    <a:pt x="213" y="235"/>
                    <a:pt x="213" y="235"/>
                  </a:cubicBezTo>
                  <a:cubicBezTo>
                    <a:pt x="213" y="198"/>
                    <a:pt x="213" y="198"/>
                    <a:pt x="213" y="198"/>
                  </a:cubicBezTo>
                  <a:cubicBezTo>
                    <a:pt x="230" y="195"/>
                    <a:pt x="244" y="179"/>
                    <a:pt x="244" y="161"/>
                  </a:cubicBezTo>
                  <a:cubicBezTo>
                    <a:pt x="244" y="140"/>
                    <a:pt x="227" y="123"/>
                    <a:pt x="205" y="123"/>
                  </a:cubicBezTo>
                  <a:cubicBezTo>
                    <a:pt x="184" y="123"/>
                    <a:pt x="167" y="140"/>
                    <a:pt x="167" y="161"/>
                  </a:cubicBezTo>
                  <a:cubicBezTo>
                    <a:pt x="167" y="179"/>
                    <a:pt x="181" y="195"/>
                    <a:pt x="198" y="198"/>
                  </a:cubicBezTo>
                  <a:cubicBezTo>
                    <a:pt x="198" y="228"/>
                    <a:pt x="198" y="228"/>
                    <a:pt x="198" y="228"/>
                  </a:cubicBezTo>
                  <a:cubicBezTo>
                    <a:pt x="170" y="252"/>
                    <a:pt x="170" y="252"/>
                    <a:pt x="170" y="252"/>
                  </a:cubicBezTo>
                  <a:cubicBezTo>
                    <a:pt x="170" y="332"/>
                    <a:pt x="170" y="332"/>
                    <a:pt x="170" y="332"/>
                  </a:cubicBezTo>
                  <a:cubicBezTo>
                    <a:pt x="153" y="332"/>
                    <a:pt x="153" y="332"/>
                    <a:pt x="153" y="332"/>
                  </a:cubicBezTo>
                  <a:cubicBezTo>
                    <a:pt x="148" y="127"/>
                    <a:pt x="148" y="127"/>
                    <a:pt x="148" y="127"/>
                  </a:cubicBezTo>
                  <a:cubicBezTo>
                    <a:pt x="166" y="124"/>
                    <a:pt x="179" y="109"/>
                    <a:pt x="179" y="90"/>
                  </a:cubicBezTo>
                  <a:cubicBezTo>
                    <a:pt x="179" y="69"/>
                    <a:pt x="162" y="52"/>
                    <a:pt x="141" y="52"/>
                  </a:cubicBezTo>
                  <a:cubicBezTo>
                    <a:pt x="120" y="52"/>
                    <a:pt x="102" y="69"/>
                    <a:pt x="102" y="90"/>
                  </a:cubicBezTo>
                  <a:cubicBezTo>
                    <a:pt x="102" y="109"/>
                    <a:pt x="116" y="124"/>
                    <a:pt x="133" y="128"/>
                  </a:cubicBezTo>
                  <a:cubicBezTo>
                    <a:pt x="138" y="332"/>
                    <a:pt x="138" y="332"/>
                    <a:pt x="138" y="332"/>
                  </a:cubicBezTo>
                  <a:cubicBezTo>
                    <a:pt x="121" y="332"/>
                    <a:pt x="121" y="332"/>
                    <a:pt x="121" y="332"/>
                  </a:cubicBezTo>
                  <a:cubicBezTo>
                    <a:pt x="121" y="237"/>
                    <a:pt x="121" y="237"/>
                    <a:pt x="121" y="237"/>
                  </a:cubicBezTo>
                  <a:cubicBezTo>
                    <a:pt x="89" y="199"/>
                    <a:pt x="89" y="199"/>
                    <a:pt x="89" y="199"/>
                  </a:cubicBezTo>
                  <a:cubicBezTo>
                    <a:pt x="104" y="194"/>
                    <a:pt x="114" y="180"/>
                    <a:pt x="114" y="163"/>
                  </a:cubicBezTo>
                  <a:cubicBezTo>
                    <a:pt x="114" y="142"/>
                    <a:pt x="97" y="125"/>
                    <a:pt x="76" y="125"/>
                  </a:cubicBezTo>
                  <a:cubicBezTo>
                    <a:pt x="55" y="125"/>
                    <a:pt x="38" y="142"/>
                    <a:pt x="38" y="163"/>
                  </a:cubicBezTo>
                  <a:cubicBezTo>
                    <a:pt x="38" y="183"/>
                    <a:pt x="53" y="200"/>
                    <a:pt x="72" y="201"/>
                  </a:cubicBezTo>
                  <a:cubicBezTo>
                    <a:pt x="106" y="242"/>
                    <a:pt x="106" y="242"/>
                    <a:pt x="106" y="242"/>
                  </a:cubicBezTo>
                  <a:cubicBezTo>
                    <a:pt x="106" y="332"/>
                    <a:pt x="106" y="332"/>
                    <a:pt x="106" y="332"/>
                  </a:cubicBezTo>
                  <a:cubicBezTo>
                    <a:pt x="15" y="332"/>
                    <a:pt x="15" y="332"/>
                    <a:pt x="15" y="332"/>
                  </a:cubicBezTo>
                  <a:cubicBezTo>
                    <a:pt x="15" y="15"/>
                    <a:pt x="15" y="15"/>
                    <a:pt x="15" y="15"/>
                  </a:cubicBezTo>
                  <a:cubicBezTo>
                    <a:pt x="331" y="15"/>
                    <a:pt x="331" y="15"/>
                    <a:pt x="331" y="15"/>
                  </a:cubicBezTo>
                  <a:lnTo>
                    <a:pt x="331" y="332"/>
                  </a:lnTo>
                  <a:close/>
                  <a:moveTo>
                    <a:pt x="270" y="120"/>
                  </a:moveTo>
                  <a:cubicBezTo>
                    <a:pt x="257" y="120"/>
                    <a:pt x="247" y="110"/>
                    <a:pt x="247" y="97"/>
                  </a:cubicBezTo>
                  <a:cubicBezTo>
                    <a:pt x="247" y="84"/>
                    <a:pt x="257" y="73"/>
                    <a:pt x="270" y="73"/>
                  </a:cubicBezTo>
                  <a:cubicBezTo>
                    <a:pt x="283" y="73"/>
                    <a:pt x="294" y="84"/>
                    <a:pt x="294" y="97"/>
                  </a:cubicBezTo>
                  <a:cubicBezTo>
                    <a:pt x="294" y="110"/>
                    <a:pt x="283" y="120"/>
                    <a:pt x="270" y="120"/>
                  </a:cubicBezTo>
                  <a:close/>
                  <a:moveTo>
                    <a:pt x="205" y="184"/>
                  </a:moveTo>
                  <a:cubicBezTo>
                    <a:pt x="193" y="184"/>
                    <a:pt x="182" y="174"/>
                    <a:pt x="182" y="161"/>
                  </a:cubicBezTo>
                  <a:cubicBezTo>
                    <a:pt x="182" y="148"/>
                    <a:pt x="193" y="137"/>
                    <a:pt x="205" y="137"/>
                  </a:cubicBezTo>
                  <a:cubicBezTo>
                    <a:pt x="218" y="137"/>
                    <a:pt x="229" y="148"/>
                    <a:pt x="229" y="161"/>
                  </a:cubicBezTo>
                  <a:cubicBezTo>
                    <a:pt x="229" y="174"/>
                    <a:pt x="218" y="184"/>
                    <a:pt x="205" y="184"/>
                  </a:cubicBezTo>
                  <a:close/>
                  <a:moveTo>
                    <a:pt x="52" y="163"/>
                  </a:moveTo>
                  <a:cubicBezTo>
                    <a:pt x="52" y="151"/>
                    <a:pt x="63" y="140"/>
                    <a:pt x="76" y="140"/>
                  </a:cubicBezTo>
                  <a:cubicBezTo>
                    <a:pt x="89" y="140"/>
                    <a:pt x="99" y="151"/>
                    <a:pt x="99" y="163"/>
                  </a:cubicBezTo>
                  <a:cubicBezTo>
                    <a:pt x="99" y="176"/>
                    <a:pt x="89" y="187"/>
                    <a:pt x="76" y="187"/>
                  </a:cubicBezTo>
                  <a:cubicBezTo>
                    <a:pt x="63" y="187"/>
                    <a:pt x="52" y="176"/>
                    <a:pt x="52" y="163"/>
                  </a:cubicBezTo>
                  <a:close/>
                </a:path>
              </a:pathLst>
            </a:custGeom>
            <a:grpFill/>
            <a:ln w="16329" cap="flat">
              <a:noFill/>
              <a:prstDash val="solid"/>
              <a:miter/>
            </a:ln>
          </p:spPr>
          <p:txBody>
            <a:bodyPr vert="horz" wrap="square" lIns="85725" tIns="42863" rIns="85725" bIns="42863" numCol="1" anchor="t" anchorCtr="0" compatLnSpc="1">
              <a:prstTxWarp prst="textNoShape">
                <a:avLst/>
              </a:prstTxWarp>
            </a:bodyPr>
            <a:lstStyle/>
            <a:p>
              <a:pPr defTabSz="1143000">
                <a:buClrTx/>
              </a:pPr>
              <a:endParaRPr lang="en-US" sz="1000" kern="1200" dirty="0">
                <a:solidFill>
                  <a:schemeClr val="bg1"/>
                </a:solidFill>
                <a:latin typeface="Roboto" panose="020B0604020202020204" charset="0"/>
                <a:ea typeface="Roboto" panose="020B060402020202020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3394282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47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BB4F2684-183B-430A-8EE8-4638329A02E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en" sz="1000" b="0" i="0" u="none" strike="noStrike" kern="1200" cap="none" spc="0" normalizeH="0" baseline="0" noProof="0" smtClean="0">
                <a:ln>
                  <a:noFill/>
                </a:ln>
                <a:solidFill>
                  <a:srgbClr val="013476"/>
                </a:solidFill>
                <a:effectLst/>
                <a:uLnTx/>
                <a:uFillTx/>
                <a:latin typeface="Roboto Regular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" sz="1000" b="0" i="0" u="none" strike="noStrike" kern="1200" cap="none" spc="0" normalizeH="0" baseline="0" noProof="0">
              <a:ln>
                <a:noFill/>
              </a:ln>
              <a:solidFill>
                <a:srgbClr val="013476"/>
              </a:solidFill>
              <a:effectLst/>
              <a:uLnTx/>
              <a:uFillTx/>
              <a:latin typeface="Roboto Regular" charset="0"/>
            </a:endParaRP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xmlns="" id="{62AB4C6D-C6E4-418D-9FD5-EBC69BC80F17}"/>
              </a:ext>
            </a:extLst>
          </p:cNvPr>
          <p:cNvSpPr txBox="1">
            <a:spLocks/>
          </p:cNvSpPr>
          <p:nvPr/>
        </p:nvSpPr>
        <p:spPr>
          <a:xfrm>
            <a:off x="260085" y="448788"/>
            <a:ext cx="11431821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6933" b="0" i="0" u="none" strike="noStrike" cap="none">
                <a:solidFill>
                  <a:schemeClr val="dk1"/>
                </a:solidFill>
                <a:latin typeface="Roboto Regular" charset="0"/>
                <a:ea typeface="Roboto Regular" charset="0"/>
                <a:cs typeface="Roboto Regular" charset="0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69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69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69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69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69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69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69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69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EEEEEE"/>
                </a:solidFill>
                <a:effectLst/>
                <a:uLnTx/>
                <a:uFillTx/>
                <a:latin typeface="Roboto" panose="020B0604020202020204" charset="0"/>
                <a:ea typeface="Roboto" panose="020B0604020202020204" charset="0"/>
                <a:cs typeface="Calibri"/>
                <a:sym typeface="Calibri"/>
              </a:rPr>
              <a:t>Μέθοδοι εργασίας</a:t>
            </a:r>
            <a:endParaRPr kumimoji="0" lang="el-GR" sz="2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boto" panose="020B0604020202020204" charset="0"/>
              <a:ea typeface="Roboto" panose="020B0604020202020204" charset="0"/>
              <a:cs typeface="Georgia"/>
              <a:sym typeface="Georgia"/>
            </a:endParaRP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xmlns="" id="{730F9CAF-507F-4B43-ABAA-CA33147E1BC0}"/>
              </a:ext>
            </a:extLst>
          </p:cNvPr>
          <p:cNvSpPr txBox="1">
            <a:spLocks/>
          </p:cNvSpPr>
          <p:nvPr/>
        </p:nvSpPr>
        <p:spPr>
          <a:xfrm>
            <a:off x="383048" y="1440655"/>
            <a:ext cx="10515600" cy="4236823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609585" lvl="0" indent="-457189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 panose="020B0604020202020204" pitchFamily="34" charset="0"/>
              <a:buChar char="●"/>
              <a:defRPr sz="1100" kern="1200">
                <a:solidFill>
                  <a:schemeClr val="tx1"/>
                </a:solidFill>
                <a:latin typeface="Helvetica Neue"/>
                <a:ea typeface="+mn-ea"/>
                <a:cs typeface="Arial" panose="020B0604020202020204" pitchFamily="34" charset="0"/>
              </a:defRPr>
            </a:lvl1pPr>
            <a:lvl2pPr marL="1219170" lvl="1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○"/>
              <a:defRPr sz="1100" kern="1200">
                <a:solidFill>
                  <a:schemeClr val="tx1"/>
                </a:solidFill>
                <a:latin typeface="Helvetica Neue"/>
                <a:ea typeface="+mn-ea"/>
                <a:cs typeface="Arial" panose="020B0604020202020204" pitchFamily="34" charset="0"/>
              </a:defRPr>
            </a:lvl2pPr>
            <a:lvl3pPr marL="1828754" lvl="2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■"/>
              <a:defRPr sz="1100" kern="1200">
                <a:solidFill>
                  <a:schemeClr val="tx1"/>
                </a:solidFill>
                <a:latin typeface="Helvetica Neue"/>
                <a:ea typeface="+mn-ea"/>
                <a:cs typeface="Arial" panose="020B0604020202020204" pitchFamily="34" charset="0"/>
              </a:defRPr>
            </a:lvl3pPr>
            <a:lvl4pPr marL="2438339" lvl="3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●"/>
              <a:defRPr sz="1100" kern="1200">
                <a:solidFill>
                  <a:schemeClr val="tx1"/>
                </a:solidFill>
                <a:latin typeface="Helvetica Neue"/>
                <a:ea typeface="+mn-ea"/>
                <a:cs typeface="Arial" panose="020B0604020202020204" pitchFamily="34" charset="0"/>
              </a:defRPr>
            </a:lvl4pPr>
            <a:lvl5pPr marL="3047924" lvl="4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○"/>
              <a:defRPr sz="1100" kern="1200">
                <a:solidFill>
                  <a:schemeClr val="tx1"/>
                </a:solidFill>
                <a:latin typeface="Helvetica Neue"/>
                <a:ea typeface="+mn-ea"/>
                <a:cs typeface="Arial" panose="020B0604020202020204" pitchFamily="34" charset="0"/>
              </a:defRPr>
            </a:lvl5pPr>
            <a:lvl6pPr marL="3657509" lvl="5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67093" lvl="6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●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76678" lvl="7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○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86263" lvl="8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2133"/>
              </a:spcAft>
              <a:buSzPts val="1400"/>
              <a:buFont typeface="Arial" panose="020B0604020202020204" pitchFamily="34" charset="0"/>
              <a:buChar char="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1200"/>
              </a:spcBef>
              <a:spcAft>
                <a:spcPts val="600"/>
              </a:spcAft>
            </a:pPr>
            <a:r>
              <a:rPr lang="el-GR" sz="1600" dirty="0">
                <a:solidFill>
                  <a:srgbClr val="EEEEEE"/>
                </a:solidFill>
                <a:latin typeface="Roboto" panose="020B0604020202020204" charset="0"/>
                <a:ea typeface="Roboto" panose="020B0604020202020204" charset="0"/>
              </a:rPr>
              <a:t>Η προετοιμασία του ΕΣΑΑ </a:t>
            </a:r>
            <a:r>
              <a:rPr kumimoji="0" lang="el-GR" sz="1600" b="0" i="0" u="none" strike="noStrike" kern="1200" cap="none" spc="0" normalizeH="0" baseline="0" noProof="0" dirty="0">
                <a:ln>
                  <a:noFill/>
                </a:ln>
                <a:solidFill>
                  <a:srgbClr val="EEEEEE"/>
                </a:solidFill>
                <a:effectLst/>
                <a:uLnTx/>
                <a:uFillTx/>
                <a:latin typeface="Roboto" panose="020B0604020202020204" charset="0"/>
                <a:ea typeface="Roboto" panose="020B0604020202020204" charset="0"/>
                <a:cs typeface="Arial" panose="020B0604020202020204" pitchFamily="34" charset="0"/>
              </a:rPr>
              <a:t>συντονίζεται </a:t>
            </a:r>
            <a:r>
              <a:rPr kumimoji="0" lang="el-GR" sz="16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Roboto" panose="020B0604020202020204" charset="0"/>
                <a:ea typeface="Roboto" panose="020B0604020202020204" charset="0"/>
                <a:cs typeface="Arial" panose="020B0604020202020204" pitchFamily="34" charset="0"/>
              </a:rPr>
              <a:t>από Εκτελεστική Επιτροπή </a:t>
            </a:r>
            <a:r>
              <a:rPr kumimoji="0" lang="el-GR" sz="1600" b="1" i="0" u="none" strike="noStrike" kern="1200" cap="none" spc="0" normalizeH="0" baseline="0" noProof="0" dirty="0">
                <a:ln>
                  <a:noFill/>
                </a:ln>
                <a:solidFill>
                  <a:srgbClr val="EEEEEE"/>
                </a:solidFill>
                <a:effectLst/>
                <a:uLnTx/>
                <a:uFillTx/>
                <a:latin typeface="Roboto" panose="020B0604020202020204" charset="0"/>
                <a:ea typeface="Roboto" panose="020B0604020202020204" charset="0"/>
                <a:cs typeface="Arial" panose="020B0604020202020204" pitchFamily="34" charset="0"/>
              </a:rPr>
              <a:t>υπό τον Πρωθυπουργό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EEEEEE"/>
              </a:solidFill>
              <a:effectLst/>
              <a:uLnTx/>
              <a:uFillTx/>
              <a:latin typeface="Roboto" panose="020B0604020202020204" charset="0"/>
              <a:ea typeface="Roboto" panose="020B0604020202020204" charset="0"/>
              <a:cs typeface="Arial" panose="020B0604020202020204" pitchFamily="34" charset="0"/>
            </a:endParaRPr>
          </a:p>
          <a:p>
            <a:pPr marL="609585" marR="0" lvl="0" indent="-457189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  <a:buClrTx/>
              <a:buSzPts val="1800"/>
              <a:buFont typeface="Arial" panose="020B0604020202020204" pitchFamily="34" charset="0"/>
              <a:buChar char="●"/>
              <a:tabLst/>
              <a:defRPr/>
            </a:pPr>
            <a:r>
              <a:rPr kumimoji="0" lang="el-GR" sz="1600" b="1" i="0" u="none" strike="noStrike" kern="1200" cap="none" spc="0" normalizeH="0" baseline="0" noProof="0" dirty="0">
                <a:ln>
                  <a:noFill/>
                </a:ln>
                <a:solidFill>
                  <a:srgbClr val="EEEEEE"/>
                </a:solidFill>
                <a:effectLst/>
                <a:uLnTx/>
                <a:uFillTx/>
                <a:latin typeface="Roboto" panose="020B0604020202020204" charset="0"/>
                <a:ea typeface="Roboto" panose="020B0604020202020204" charset="0"/>
                <a:cs typeface="Arial" panose="020B0604020202020204" pitchFamily="34" charset="0"/>
              </a:rPr>
              <a:t>Πλήρης συμμετοχή</a:t>
            </a:r>
            <a:r>
              <a:rPr kumimoji="0" lang="el-GR" sz="1600" b="1" i="0" u="none" strike="noStrike" kern="1200" cap="none" spc="0" normalizeH="0" noProof="0" dirty="0">
                <a:ln>
                  <a:noFill/>
                </a:ln>
                <a:solidFill>
                  <a:srgbClr val="EEEEEE"/>
                </a:solidFill>
                <a:effectLst/>
                <a:uLnTx/>
                <a:uFillTx/>
                <a:latin typeface="Roboto" panose="020B0604020202020204" charset="0"/>
                <a:ea typeface="Roboto" panose="020B0604020202020204" charset="0"/>
                <a:cs typeface="Arial" panose="020B0604020202020204" pitchFamily="34" charset="0"/>
              </a:rPr>
              <a:t> των Υπουργείων </a:t>
            </a:r>
            <a:r>
              <a:rPr kumimoji="0" lang="el-GR" sz="1600" b="0" i="0" u="none" strike="noStrike" kern="1200" cap="none" spc="0" normalizeH="0" baseline="0" noProof="0" dirty="0">
                <a:ln>
                  <a:noFill/>
                </a:ln>
                <a:solidFill>
                  <a:srgbClr val="EEEEEE"/>
                </a:solidFill>
                <a:effectLst/>
                <a:uLnTx/>
                <a:uFillTx/>
                <a:latin typeface="Roboto" panose="020B0604020202020204" charset="0"/>
                <a:ea typeface="Roboto" panose="020B0604020202020204" charset="0"/>
                <a:cs typeface="Arial" panose="020B0604020202020204" pitchFamily="34" charset="0"/>
              </a:rPr>
              <a:t>μέσω της υποβολής προτάσεων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srgbClr val="EEEEEE"/>
              </a:solidFill>
              <a:effectLst/>
              <a:uLnTx/>
              <a:uFillTx/>
              <a:latin typeface="Roboto" panose="020B0604020202020204" charset="0"/>
              <a:ea typeface="Roboto" panose="020B0604020202020204" charset="0"/>
              <a:cs typeface="Arial" panose="020B0604020202020204" pitchFamily="34" charset="0"/>
            </a:endParaRPr>
          </a:p>
          <a:p>
            <a:pPr marL="609585" marR="0" lvl="0" indent="-457189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  <a:buClrTx/>
              <a:buSzPts val="1800"/>
              <a:buFont typeface="Arial" panose="020B0604020202020204" pitchFamily="34" charset="0"/>
              <a:buChar char="●"/>
              <a:tabLst/>
              <a:defRPr/>
            </a:pPr>
            <a:r>
              <a:rPr kumimoji="0" lang="el-GR" sz="1600" b="0" i="0" u="none" strike="noStrike" kern="1200" cap="none" spc="0" normalizeH="0" baseline="0" noProof="0" dirty="0">
                <a:ln>
                  <a:noFill/>
                </a:ln>
                <a:solidFill>
                  <a:srgbClr val="EEEEEE"/>
                </a:solidFill>
                <a:effectLst/>
                <a:uLnTx/>
                <a:uFillTx/>
                <a:latin typeface="Roboto" panose="020B0604020202020204" charset="0"/>
                <a:ea typeface="Roboto" panose="020B0604020202020204" charset="0"/>
                <a:cs typeface="Arial" panose="020B0604020202020204" pitchFamily="34" charset="0"/>
              </a:rPr>
              <a:t>Τεχνική Υποστήριξη από </a:t>
            </a:r>
            <a:r>
              <a:rPr kumimoji="0" lang="el-GR" sz="1600" b="1" i="0" u="none" strike="noStrike" kern="1200" cap="none" spc="0" normalizeH="0" baseline="0" noProof="0" dirty="0">
                <a:ln>
                  <a:noFill/>
                </a:ln>
                <a:solidFill>
                  <a:srgbClr val="EEEEEE"/>
                </a:solidFill>
                <a:effectLst/>
                <a:uLnTx/>
                <a:uFillTx/>
                <a:latin typeface="Roboto" panose="020B0604020202020204" charset="0"/>
                <a:ea typeface="Roboto" panose="020B0604020202020204" charset="0"/>
                <a:cs typeface="Arial" panose="020B0604020202020204" pitchFamily="34" charset="0"/>
              </a:rPr>
              <a:t>δύο ιδιώτες συμβούλους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EEEEEE"/>
                </a:solidFill>
                <a:effectLst/>
                <a:uLnTx/>
                <a:uFillTx/>
                <a:latin typeface="Roboto" panose="020B0604020202020204" charset="0"/>
                <a:ea typeface="Roboto" panose="020B0604020202020204" charset="0"/>
                <a:cs typeface="Arial" panose="020B0604020202020204" pitchFamily="34" charset="0"/>
              </a:rPr>
              <a:t> </a:t>
            </a:r>
            <a:endParaRPr lang="el-GR" sz="1600" dirty="0">
              <a:solidFill>
                <a:srgbClr val="EEEEEE"/>
              </a:solidFill>
              <a:latin typeface="Roboto" panose="020B0604020202020204" charset="0"/>
              <a:ea typeface="Roboto" panose="020B0604020202020204" charset="0"/>
            </a:endParaRPr>
          </a:p>
          <a:p>
            <a:pPr marL="609585" marR="0" lvl="0" indent="-457189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  <a:buClrTx/>
              <a:buSzPts val="1800"/>
              <a:buFont typeface="Arial" panose="020B0604020202020204" pitchFamily="34" charset="0"/>
              <a:buChar char="●"/>
              <a:tabLst/>
              <a:defRPr/>
            </a:pPr>
            <a:r>
              <a:rPr kumimoji="0" lang="el-GR" sz="1600" b="1" i="0" u="none" strike="noStrike" kern="1200" cap="none" spc="0" normalizeH="0" baseline="0" noProof="0" dirty="0">
                <a:ln>
                  <a:noFill/>
                </a:ln>
                <a:solidFill>
                  <a:srgbClr val="EEEEEE"/>
                </a:solidFill>
                <a:effectLst/>
                <a:uLnTx/>
                <a:uFillTx/>
                <a:latin typeface="Roboto" panose="020B0604020202020204" charset="0"/>
                <a:ea typeface="Roboto" panose="020B0604020202020204" charset="0"/>
                <a:cs typeface="Arial" panose="020B0604020202020204" pitchFamily="34" charset="0"/>
              </a:rPr>
              <a:t>Διαβούλευση με όλα</a:t>
            </a:r>
            <a:r>
              <a:rPr kumimoji="0" lang="el-GR" sz="1600" b="1" i="0" u="none" strike="noStrike" kern="1200" cap="none" spc="0" normalizeH="0" noProof="0" dirty="0">
                <a:ln>
                  <a:noFill/>
                </a:ln>
                <a:solidFill>
                  <a:srgbClr val="EEEEEE"/>
                </a:solidFill>
                <a:effectLst/>
                <a:uLnTx/>
                <a:uFillTx/>
                <a:latin typeface="Roboto" panose="020B0604020202020204" charset="0"/>
                <a:ea typeface="Roboto" panose="020B0604020202020204" charset="0"/>
                <a:cs typeface="Arial" panose="020B0604020202020204" pitchFamily="34" charset="0"/>
              </a:rPr>
              <a:t> τα εμπλεκόμενα μέρη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EEEEEE"/>
              </a:solidFill>
              <a:effectLst/>
              <a:uLnTx/>
              <a:uFillTx/>
              <a:latin typeface="Roboto" panose="020B0604020202020204" charset="0"/>
              <a:ea typeface="Roboto" panose="020B0604020202020204" charset="0"/>
              <a:cs typeface="Arial" panose="020B0604020202020204" pitchFamily="34" charset="0"/>
            </a:endParaRPr>
          </a:p>
          <a:p>
            <a:pPr marL="609585" marR="0" lvl="0" indent="-457189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  <a:buClrTx/>
              <a:buSzPts val="1800"/>
              <a:buFont typeface="Arial" panose="020B0604020202020204" pitchFamily="34" charset="0"/>
              <a:buChar char="●"/>
              <a:tabLst/>
              <a:defRPr/>
            </a:pPr>
            <a:r>
              <a:rPr kumimoji="0" lang="el-GR" sz="1600" b="1" i="0" u="none" strike="noStrike" kern="1200" cap="none" spc="0" normalizeH="0" baseline="0" noProof="0" dirty="0">
                <a:ln>
                  <a:noFill/>
                </a:ln>
                <a:solidFill>
                  <a:srgbClr val="EEEEEE"/>
                </a:solidFill>
                <a:effectLst/>
                <a:uLnTx/>
                <a:uFillTx/>
                <a:latin typeface="Roboto" panose="020B0604020202020204" charset="0"/>
                <a:ea typeface="Roboto" panose="020B0604020202020204" charset="0"/>
                <a:cs typeface="Arial" panose="020B0604020202020204" pitchFamily="34" charset="0"/>
              </a:rPr>
              <a:t>Ανεπίσημη διαβούλευση με άλλα κράτη-μέλη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EEEEEE"/>
              </a:solidFill>
              <a:effectLst/>
              <a:uLnTx/>
              <a:uFillTx/>
              <a:latin typeface="Roboto" panose="020B0604020202020204" charset="0"/>
              <a:ea typeface="Roboto" panose="020B0604020202020204" charset="0"/>
              <a:cs typeface="Arial" panose="020B0604020202020204" pitchFamily="34" charset="0"/>
            </a:endParaRPr>
          </a:p>
          <a:p>
            <a:pPr marL="609585" marR="0" lvl="0" indent="-457189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  <a:buClrTx/>
              <a:buSzPts val="1800"/>
              <a:buFont typeface="Arial" panose="020B0604020202020204" pitchFamily="34" charset="0"/>
              <a:buChar char="●"/>
              <a:tabLst/>
              <a:defRPr/>
            </a:pPr>
            <a:r>
              <a:rPr kumimoji="0" lang="el-GR" sz="1600" b="1" i="0" u="none" strike="noStrike" kern="1200" cap="none" spc="0" normalizeH="0" baseline="0" noProof="0" dirty="0">
                <a:ln>
                  <a:noFill/>
                </a:ln>
                <a:solidFill>
                  <a:srgbClr val="EEEEEE"/>
                </a:solidFill>
                <a:effectLst/>
                <a:uLnTx/>
                <a:uFillTx/>
                <a:latin typeface="Roboto" panose="020B0604020202020204" charset="0"/>
                <a:ea typeface="Roboto" panose="020B0604020202020204" charset="0"/>
                <a:cs typeface="Arial" panose="020B0604020202020204" pitchFamily="34" charset="0"/>
              </a:rPr>
              <a:t>Εντατική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EEEEEE"/>
                </a:solidFill>
                <a:effectLst/>
                <a:uLnTx/>
                <a:uFillTx/>
                <a:latin typeface="Roboto" panose="020B0604020202020204" charset="0"/>
                <a:ea typeface="Roboto" panose="020B0604020202020204" charset="0"/>
                <a:cs typeface="Arial" panose="020B0604020202020204" pitchFamily="34" charset="0"/>
              </a:rPr>
              <a:t>, </a:t>
            </a:r>
            <a:r>
              <a:rPr kumimoji="0" lang="el-GR" sz="1600" b="1" i="0" u="none" strike="noStrike" kern="1200" cap="none" spc="0" normalizeH="0" baseline="0" noProof="0" dirty="0">
                <a:ln>
                  <a:noFill/>
                </a:ln>
                <a:solidFill>
                  <a:srgbClr val="EEEEEE"/>
                </a:solidFill>
                <a:effectLst/>
                <a:uLnTx/>
                <a:uFillTx/>
                <a:latin typeface="Roboto" panose="020B0604020202020204" charset="0"/>
                <a:ea typeface="Roboto" panose="020B0604020202020204" charset="0"/>
                <a:cs typeface="Arial" panose="020B0604020202020204" pitchFamily="34" charset="0"/>
              </a:rPr>
              <a:t>στενή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EEEEEE"/>
                </a:solidFill>
                <a:effectLst/>
                <a:uLnTx/>
                <a:uFillTx/>
                <a:latin typeface="Roboto" panose="020B0604020202020204" charset="0"/>
                <a:ea typeface="Roboto" panose="020B0604020202020204" charset="0"/>
                <a:cs typeface="Arial" panose="020B0604020202020204" pitchFamily="34" charset="0"/>
              </a:rPr>
              <a:t>, </a:t>
            </a:r>
            <a:r>
              <a:rPr kumimoji="0" lang="el-GR" sz="1600" b="1" i="0" u="none" strike="noStrike" kern="1200" cap="none" spc="0" normalizeH="0" baseline="0" noProof="0" dirty="0">
                <a:ln>
                  <a:noFill/>
                </a:ln>
                <a:solidFill>
                  <a:srgbClr val="EEEEEE"/>
                </a:solidFill>
                <a:effectLst/>
                <a:uLnTx/>
                <a:uFillTx/>
                <a:latin typeface="Roboto" panose="020B0604020202020204" charset="0"/>
                <a:ea typeface="Roboto" panose="020B0604020202020204" charset="0"/>
                <a:cs typeface="Arial" panose="020B0604020202020204" pitchFamily="34" charset="0"/>
              </a:rPr>
              <a:t>πολύ παραγωγική συνεργασία με την Ευρωπαϊκή Επιτροπή 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EEEEEE"/>
                </a:solidFill>
                <a:effectLst/>
                <a:uLnTx/>
                <a:uFillTx/>
                <a:latin typeface="Roboto" panose="020B0604020202020204" charset="0"/>
                <a:ea typeface="Roboto" panose="020B0604020202020204" charset="0"/>
                <a:cs typeface="Arial" panose="020B0604020202020204" pitchFamily="34" charset="0"/>
              </a:rPr>
              <a:t>(</a:t>
            </a:r>
            <a:r>
              <a:rPr kumimoji="0" lang="el-GR" sz="1600" b="0" i="0" u="none" strike="noStrike" kern="1200" cap="none" spc="0" normalizeH="0" baseline="0" noProof="0" dirty="0">
                <a:ln>
                  <a:noFill/>
                </a:ln>
                <a:solidFill>
                  <a:srgbClr val="EEEEEE"/>
                </a:solidFill>
                <a:effectLst/>
                <a:uLnTx/>
                <a:uFillTx/>
                <a:latin typeface="Roboto" panose="020B0604020202020204" charset="0"/>
                <a:ea typeface="Roboto" panose="020B0604020202020204" charset="0"/>
                <a:cs typeface="Arial" panose="020B0604020202020204" pitchFamily="34" charset="0"/>
              </a:rPr>
              <a:t>περίπου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EEEEEE"/>
                </a:solidFill>
                <a:effectLst/>
                <a:uLnTx/>
                <a:uFillTx/>
                <a:latin typeface="Roboto" panose="020B0604020202020204" charset="0"/>
                <a:ea typeface="Roboto" panose="020B0604020202020204" charset="0"/>
                <a:cs typeface="Arial" panose="020B0604020202020204" pitchFamily="34" charset="0"/>
              </a:rPr>
              <a:t> </a:t>
            </a:r>
            <a:r>
              <a:rPr lang="en-GB" sz="1600" dirty="0">
                <a:solidFill>
                  <a:srgbClr val="EEEEEE"/>
                </a:solidFill>
                <a:latin typeface="Roboto" panose="020B0604020202020204" charset="0"/>
                <a:ea typeface="Roboto" panose="020B0604020202020204" charset="0"/>
              </a:rPr>
              <a:t>70 </a:t>
            </a:r>
            <a:r>
              <a:rPr kumimoji="0" lang="el-GR" sz="1600" b="0" i="0" u="none" strike="noStrike" kern="1200" cap="none" spc="0" normalizeH="0" baseline="0" noProof="0" dirty="0">
                <a:ln>
                  <a:noFill/>
                </a:ln>
                <a:solidFill>
                  <a:srgbClr val="EEEEEE"/>
                </a:solidFill>
                <a:effectLst/>
                <a:uLnTx/>
                <a:uFillTx/>
                <a:latin typeface="Roboto" panose="020B0604020202020204" charset="0"/>
                <a:ea typeface="Roboto" panose="020B0604020202020204" charset="0"/>
                <a:cs typeface="Arial" panose="020B0604020202020204" pitchFamily="34" charset="0"/>
              </a:rPr>
              <a:t>συναντήσεις σε επίπεδο επικεφαλής και τεχνικών κλιμακίων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EEEEEE"/>
                </a:solidFill>
                <a:effectLst/>
                <a:uLnTx/>
                <a:uFillTx/>
                <a:latin typeface="Roboto" panose="020B0604020202020204" charset="0"/>
                <a:ea typeface="Roboto" panose="020B0604020202020204" charset="0"/>
                <a:cs typeface="Arial" panose="020B0604020202020204" pitchFamily="34" charset="0"/>
              </a:rPr>
              <a:t>) </a:t>
            </a:r>
          </a:p>
          <a:p>
            <a:pPr marL="609585" marR="0" lvl="0" indent="-457189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  <a:buClrTx/>
              <a:buSzPts val="1800"/>
              <a:buFont typeface="Arial" panose="020B0604020202020204" pitchFamily="34" charset="0"/>
              <a:buChar char="●"/>
              <a:tabLst/>
              <a:defRPr/>
            </a:pPr>
            <a:r>
              <a:rPr kumimoji="0" lang="el-GR" sz="1600" b="1" i="0" u="none" strike="noStrike" kern="1200" cap="none" spc="0" normalizeH="0" baseline="0" noProof="0" dirty="0">
                <a:ln>
                  <a:noFill/>
                </a:ln>
                <a:solidFill>
                  <a:srgbClr val="EEEEEE"/>
                </a:solidFill>
                <a:effectLst/>
                <a:uLnTx/>
                <a:uFillTx/>
                <a:latin typeface="Roboto" panose="020B0604020202020204" charset="0"/>
                <a:ea typeface="Roboto" panose="020B0604020202020204" charset="0"/>
                <a:cs typeface="Arial" panose="020B0604020202020204" pitchFamily="34" charset="0"/>
              </a:rPr>
              <a:t>Πλήρης ευθυγράμμιση με τις απαιτήσεις </a:t>
            </a:r>
            <a:r>
              <a:rPr kumimoji="0" lang="el-GR" sz="1600" b="0" i="0" u="none" strike="noStrike" kern="1200" cap="none" spc="0" normalizeH="0" baseline="0" noProof="0" dirty="0">
                <a:ln>
                  <a:noFill/>
                </a:ln>
                <a:solidFill>
                  <a:srgbClr val="EEEEEE"/>
                </a:solidFill>
                <a:effectLst/>
                <a:uLnTx/>
                <a:uFillTx/>
                <a:latin typeface="Roboto" panose="020B0604020202020204" charset="0"/>
                <a:ea typeface="Roboto" panose="020B0604020202020204" charset="0"/>
                <a:cs typeface="Arial" panose="020B0604020202020204" pitchFamily="34" charset="0"/>
              </a:rPr>
              <a:t>του κανονισμού για τον ΜΑΑ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EEEEEE"/>
                </a:solidFill>
                <a:effectLst/>
                <a:uLnTx/>
                <a:uFillTx/>
                <a:latin typeface="Roboto" panose="020B0604020202020204" charset="0"/>
                <a:ea typeface="Roboto" panose="020B0604020202020204" charset="0"/>
                <a:cs typeface="Arial" panose="020B0604020202020204" pitchFamily="34" charset="0"/>
              </a:rPr>
              <a:t> </a:t>
            </a:r>
            <a:r>
              <a:rPr kumimoji="0" lang="el-GR" sz="1600" b="0" i="0" u="none" strike="noStrike" kern="1200" cap="none" spc="0" normalizeH="0" baseline="0" noProof="0" dirty="0">
                <a:ln>
                  <a:noFill/>
                </a:ln>
                <a:solidFill>
                  <a:srgbClr val="EEEEEE"/>
                </a:solidFill>
                <a:effectLst/>
                <a:uLnTx/>
                <a:uFillTx/>
                <a:latin typeface="Roboto" panose="020B0604020202020204" charset="0"/>
                <a:ea typeface="Roboto" panose="020B0604020202020204" charset="0"/>
                <a:cs typeface="Arial" panose="020B0604020202020204" pitchFamily="34" charset="0"/>
              </a:rPr>
              <a:t>και την επιστολή του Επιτρόπου 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EEEEEE"/>
                </a:solidFill>
                <a:effectLst/>
                <a:uLnTx/>
                <a:uFillTx/>
                <a:latin typeface="Roboto" panose="020B0604020202020204" charset="0"/>
                <a:ea typeface="Roboto" panose="020B0604020202020204" charset="0"/>
                <a:cs typeface="Arial" panose="020B0604020202020204" pitchFamily="34" charset="0"/>
              </a:rPr>
              <a:t>Dombrovskis </a:t>
            </a:r>
            <a:r>
              <a:rPr kumimoji="0" lang="el-GR" sz="1600" b="0" i="0" u="none" strike="noStrike" kern="1200" cap="none" spc="0" normalizeH="0" baseline="0" noProof="0" dirty="0">
                <a:ln>
                  <a:noFill/>
                </a:ln>
                <a:solidFill>
                  <a:srgbClr val="EEEEEE"/>
                </a:solidFill>
                <a:effectLst/>
                <a:uLnTx/>
                <a:uFillTx/>
                <a:latin typeface="Roboto" panose="020B0604020202020204" charset="0"/>
                <a:ea typeface="Roboto" panose="020B0604020202020204" charset="0"/>
                <a:cs typeface="Arial" panose="020B0604020202020204" pitchFamily="34" charset="0"/>
              </a:rPr>
              <a:t>προς</a:t>
            </a:r>
            <a:r>
              <a:rPr kumimoji="0" lang="el-GR" sz="1600" b="0" i="0" u="none" strike="noStrike" kern="1200" cap="none" spc="0" normalizeH="0" noProof="0" dirty="0">
                <a:ln>
                  <a:noFill/>
                </a:ln>
                <a:solidFill>
                  <a:srgbClr val="EEEEEE"/>
                </a:solidFill>
                <a:effectLst/>
                <a:uLnTx/>
                <a:uFillTx/>
                <a:latin typeface="Roboto" panose="020B0604020202020204" charset="0"/>
                <a:ea typeface="Roboto" panose="020B0604020202020204" charset="0"/>
                <a:cs typeface="Arial" panose="020B0604020202020204" pitchFamily="34" charset="0"/>
              </a:rPr>
              <a:t> τους Υπουργούς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srgbClr val="EEEEEE"/>
              </a:solidFill>
              <a:effectLst/>
              <a:uLnTx/>
              <a:uFillTx/>
              <a:latin typeface="Roboto" panose="020B0604020202020204" charset="0"/>
              <a:ea typeface="Roboto" panose="020B0604020202020204" charset="0"/>
              <a:cs typeface="Arial" panose="020B0604020202020204" pitchFamily="34" charset="0"/>
            </a:endParaRPr>
          </a:p>
          <a:p>
            <a:pPr marL="609585" marR="0" lvl="0" indent="-457189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  <a:buClrTx/>
              <a:buSzPts val="1800"/>
              <a:buFont typeface="Arial" panose="020B0604020202020204" pitchFamily="34" charset="0"/>
              <a:buChar char="●"/>
              <a:tabLst/>
              <a:defRPr/>
            </a:pPr>
            <a:r>
              <a:rPr kumimoji="0" lang="el-GR" sz="1600" b="1" i="0" u="none" strike="noStrike" kern="1200" cap="none" spc="0" normalizeH="0" baseline="0" noProof="0" dirty="0">
                <a:ln>
                  <a:noFill/>
                </a:ln>
                <a:solidFill>
                  <a:srgbClr val="EEEEEE"/>
                </a:solidFill>
                <a:effectLst/>
                <a:uLnTx/>
                <a:uFillTx/>
                <a:latin typeface="Roboto" panose="020B0604020202020204" charset="0"/>
                <a:ea typeface="Roboto" panose="020B0604020202020204" charset="0"/>
                <a:cs typeface="Arial" panose="020B0604020202020204" pitchFamily="34" charset="0"/>
              </a:rPr>
              <a:t>Στάδιο εφαρμογής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EEEEEE"/>
                </a:solidFill>
                <a:effectLst/>
                <a:uLnTx/>
                <a:uFillTx/>
                <a:latin typeface="Roboto" panose="020B0604020202020204" charset="0"/>
                <a:ea typeface="Roboto" panose="020B0604020202020204" charset="0"/>
                <a:cs typeface="Arial" panose="020B0604020202020204" pitchFamily="34" charset="0"/>
              </a:rPr>
              <a:t>: </a:t>
            </a:r>
            <a:r>
              <a:rPr lang="el-GR" sz="1600" dirty="0">
                <a:solidFill>
                  <a:srgbClr val="EEEEEE"/>
                </a:solidFill>
                <a:latin typeface="Roboto" panose="020B0604020202020204" charset="0"/>
                <a:ea typeface="Roboto" panose="020B0604020202020204" charset="0"/>
              </a:rPr>
              <a:t>Εποπτεία από </a:t>
            </a:r>
            <a:r>
              <a:rPr kumimoji="0" lang="el-GR" sz="1600" b="0" i="0" u="none" strike="noStrike" kern="1200" cap="none" spc="0" normalizeH="0" baseline="0" noProof="0" dirty="0">
                <a:ln>
                  <a:noFill/>
                </a:ln>
                <a:solidFill>
                  <a:srgbClr val="EEEEEE"/>
                </a:solidFill>
                <a:effectLst/>
                <a:uLnTx/>
                <a:uFillTx/>
                <a:latin typeface="Roboto" panose="020B0604020202020204" charset="0"/>
                <a:ea typeface="Roboto" panose="020B0604020202020204" charset="0"/>
                <a:cs typeface="Arial" panose="020B0604020202020204" pitchFamily="34" charset="0"/>
              </a:rPr>
              <a:t>Ειδική Υπηρεσία</a:t>
            </a:r>
            <a:r>
              <a:rPr kumimoji="0" lang="el-GR" sz="1600" b="0" i="0" u="none" strike="noStrike" kern="1200" cap="none" spc="0" normalizeH="0" noProof="0" dirty="0">
                <a:ln>
                  <a:noFill/>
                </a:ln>
                <a:solidFill>
                  <a:srgbClr val="EEEEEE"/>
                </a:solidFill>
                <a:effectLst/>
                <a:uLnTx/>
                <a:uFillTx/>
                <a:latin typeface="Roboto" panose="020B0604020202020204" charset="0"/>
                <a:ea typeface="Roboto" panose="020B0604020202020204" charset="0"/>
                <a:cs typeface="Arial" panose="020B0604020202020204" pitchFamily="34" charset="0"/>
              </a:rPr>
              <a:t> που υπάγεται στο </a:t>
            </a:r>
            <a:r>
              <a:rPr kumimoji="0" lang="el-GR" sz="1600" b="0" i="0" u="none" strike="noStrike" kern="1200" cap="none" spc="0" normalizeH="0" baseline="0" noProof="0" dirty="0">
                <a:ln>
                  <a:noFill/>
                </a:ln>
                <a:solidFill>
                  <a:srgbClr val="EEEEEE"/>
                </a:solidFill>
                <a:effectLst/>
                <a:uLnTx/>
                <a:uFillTx/>
                <a:latin typeface="Roboto" panose="020B0604020202020204" charset="0"/>
                <a:ea typeface="Roboto" panose="020B0604020202020204" charset="0"/>
                <a:cs typeface="Arial" panose="020B0604020202020204" pitchFamily="34" charset="0"/>
              </a:rPr>
              <a:t>Υπουργείο Οικονομικών 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srgbClr val="EEEEEE"/>
              </a:solidFill>
              <a:effectLst/>
              <a:uLnTx/>
              <a:uFillTx/>
              <a:latin typeface="Roboto" panose="020B0604020202020204" charset="0"/>
              <a:ea typeface="Roboto" panose="020B060402020202020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366739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53153545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  <p:tag name="LASTSLIDEVIEWED" val="317,27,Slide6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HI766NZS8J8Fsa6iQXRuw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UFTjNp_Jz8mWKKaULaCjA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UFTjNp_Jz8mWKKaULaCjA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UFTjNp_Jz8mWKKaULaCjA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4kbnI.jYQuqrCwFUB.q_nw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4kbnI.jYQuqrCwFUB.q_nw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4kbnI.jYQuqrCwFUB.q_nw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4kbnI.jYQuqrCwFUB.q_nw"/>
</p:tagLst>
</file>

<file path=ppt/theme/theme1.xml><?xml version="1.0" encoding="utf-8"?>
<a:theme xmlns:a="http://schemas.openxmlformats.org/drawingml/2006/main" name="1_Office Them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2700</TotalTime>
  <Words>808</Words>
  <PresentationFormat>Προσαρμογή</PresentationFormat>
  <Paragraphs>81</Paragraphs>
  <Slides>8</Slides>
  <Notes>3</Notes>
  <HiddenSlides>0</HiddenSlides>
  <MMClips>0</MMClips>
  <ScaleCrop>false</ScaleCrop>
  <HeadingPairs>
    <vt:vector size="4" baseType="variant">
      <vt:variant>
        <vt:lpstr>Θέμα</vt:lpstr>
      </vt:variant>
      <vt:variant>
        <vt:i4>2</vt:i4>
      </vt:variant>
      <vt:variant>
        <vt:lpstr>Τίτλοι διαφανειών</vt:lpstr>
      </vt:variant>
      <vt:variant>
        <vt:i4>8</vt:i4>
      </vt:variant>
    </vt:vector>
  </HeadingPairs>
  <TitlesOfParts>
    <vt:vector size="10" baseType="lpstr">
      <vt:lpstr>1_Office Theme</vt:lpstr>
      <vt:lpstr>3_Simple Light</vt:lpstr>
      <vt:lpstr>Διαφάνεια 1</vt:lpstr>
      <vt:lpstr>Βασικοί στόχοι</vt:lpstr>
      <vt:lpstr>Συνεκτική οικονομική στρατηγική</vt:lpstr>
      <vt:lpstr>Κομβικές μεταρρυθμίσεις και επενδύσεις – I </vt:lpstr>
      <vt:lpstr>Κομβικές μεταρρυθμίσεις και επενδύσεις – IΙ</vt:lpstr>
      <vt:lpstr>Δάνεια από τον Μηχανισμό Ανάκαμψης και Ανθεκτικότητας για τη χρηματοδότηση ιδιωτικών επενδύσεων</vt:lpstr>
      <vt:lpstr>Διαφάνεια 7</vt:lpstr>
      <vt:lpstr>Διαφάνεια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Vasilis Tsekouras</dc:creator>
  <cp:lastModifiedBy>Vasilis Tsekouras</cp:lastModifiedBy>
  <cp:revision>1</cp:revision>
  <dcterms:modified xsi:type="dcterms:W3CDTF">2021-03-16T15:00:17Z</dcterms:modified>
</cp:coreProperties>
</file>