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2"/>
  </p:sldMasterIdLst>
  <p:notesMasterIdLst>
    <p:notesMasterId r:id="rId23"/>
  </p:notesMasterIdLst>
  <p:handoutMasterIdLst>
    <p:handoutMasterId r:id="rId24"/>
  </p:handoutMasterIdLst>
  <p:sldIdLst>
    <p:sldId id="569" r:id="rId3"/>
    <p:sldId id="575" r:id="rId4"/>
    <p:sldId id="576" r:id="rId5"/>
    <p:sldId id="599" r:id="rId6"/>
    <p:sldId id="591" r:id="rId7"/>
    <p:sldId id="594" r:id="rId8"/>
    <p:sldId id="593" r:id="rId9"/>
    <p:sldId id="592" r:id="rId10"/>
    <p:sldId id="595" r:id="rId11"/>
    <p:sldId id="596" r:id="rId12"/>
    <p:sldId id="600" r:id="rId13"/>
    <p:sldId id="580" r:id="rId14"/>
    <p:sldId id="597" r:id="rId15"/>
    <p:sldId id="598" r:id="rId16"/>
    <p:sldId id="601" r:id="rId17"/>
    <p:sldId id="602" r:id="rId18"/>
    <p:sldId id="603" r:id="rId19"/>
    <p:sldId id="604" r:id="rId20"/>
    <p:sldId id="605" r:id="rId21"/>
    <p:sldId id="577" r:id="rId22"/>
  </p:sldIdLst>
  <p:sldSz cx="10296525" cy="6858000"/>
  <p:notesSz cx="7104063" cy="10234613"/>
  <p:defaultTextStyle>
    <a:defPPr>
      <a:defRPr lang="en-GB"/>
    </a:defPPr>
    <a:lvl1pPr algn="l" rtl="0" eaLnBrk="0" fontAlgn="base" hangingPunct="0">
      <a:spcBef>
        <a:spcPct val="0"/>
      </a:spcBef>
      <a:spcAft>
        <a:spcPct val="0"/>
      </a:spcAft>
      <a:defRPr sz="1629" kern="1200">
        <a:solidFill>
          <a:schemeClr val="tx1"/>
        </a:solidFill>
        <a:latin typeface="Verdana" pitchFamily="34" charset="0"/>
        <a:ea typeface="+mn-ea"/>
        <a:cs typeface="Arial" charset="0"/>
      </a:defRPr>
    </a:lvl1pPr>
    <a:lvl2pPr marL="708103" indent="-30583" algn="l" rtl="0" eaLnBrk="0" fontAlgn="base" hangingPunct="0">
      <a:spcBef>
        <a:spcPct val="0"/>
      </a:spcBef>
      <a:spcAft>
        <a:spcPct val="0"/>
      </a:spcAft>
      <a:defRPr sz="1629" kern="1200">
        <a:solidFill>
          <a:schemeClr val="tx1"/>
        </a:solidFill>
        <a:latin typeface="Verdana" pitchFamily="34" charset="0"/>
        <a:ea typeface="+mn-ea"/>
        <a:cs typeface="Arial" charset="0"/>
      </a:defRPr>
    </a:lvl2pPr>
    <a:lvl3pPr marL="1418556" indent="-63519" algn="l" rtl="0" eaLnBrk="0" fontAlgn="base" hangingPunct="0">
      <a:spcBef>
        <a:spcPct val="0"/>
      </a:spcBef>
      <a:spcAft>
        <a:spcPct val="0"/>
      </a:spcAft>
      <a:defRPr sz="1629" kern="1200">
        <a:solidFill>
          <a:schemeClr val="tx1"/>
        </a:solidFill>
        <a:latin typeface="Verdana" pitchFamily="34" charset="0"/>
        <a:ea typeface="+mn-ea"/>
        <a:cs typeface="Arial" charset="0"/>
      </a:defRPr>
    </a:lvl3pPr>
    <a:lvl4pPr marL="2126659" indent="-94100" algn="l" rtl="0" eaLnBrk="0" fontAlgn="base" hangingPunct="0">
      <a:spcBef>
        <a:spcPct val="0"/>
      </a:spcBef>
      <a:spcAft>
        <a:spcPct val="0"/>
      </a:spcAft>
      <a:defRPr sz="1629" kern="1200">
        <a:solidFill>
          <a:schemeClr val="tx1"/>
        </a:solidFill>
        <a:latin typeface="Verdana" pitchFamily="34" charset="0"/>
        <a:ea typeface="+mn-ea"/>
        <a:cs typeface="Arial" charset="0"/>
      </a:defRPr>
    </a:lvl4pPr>
    <a:lvl5pPr marL="2837113" indent="-127036" algn="l" rtl="0" eaLnBrk="0" fontAlgn="base" hangingPunct="0">
      <a:spcBef>
        <a:spcPct val="0"/>
      </a:spcBef>
      <a:spcAft>
        <a:spcPct val="0"/>
      </a:spcAft>
      <a:defRPr sz="1629" kern="1200">
        <a:solidFill>
          <a:schemeClr val="tx1"/>
        </a:solidFill>
        <a:latin typeface="Verdana" pitchFamily="34" charset="0"/>
        <a:ea typeface="+mn-ea"/>
        <a:cs typeface="Arial" charset="0"/>
      </a:defRPr>
    </a:lvl5pPr>
    <a:lvl6pPr marL="3387598" algn="l" defTabSz="1355039" rtl="0" eaLnBrk="1" latinLnBrk="0" hangingPunct="1">
      <a:defRPr sz="1629" kern="1200">
        <a:solidFill>
          <a:schemeClr val="tx1"/>
        </a:solidFill>
        <a:latin typeface="Verdana" pitchFamily="34" charset="0"/>
        <a:ea typeface="+mn-ea"/>
        <a:cs typeface="Arial" charset="0"/>
      </a:defRPr>
    </a:lvl6pPr>
    <a:lvl7pPr marL="4065118" algn="l" defTabSz="1355039" rtl="0" eaLnBrk="1" latinLnBrk="0" hangingPunct="1">
      <a:defRPr sz="1629" kern="1200">
        <a:solidFill>
          <a:schemeClr val="tx1"/>
        </a:solidFill>
        <a:latin typeface="Verdana" pitchFamily="34" charset="0"/>
        <a:ea typeface="+mn-ea"/>
        <a:cs typeface="Arial" charset="0"/>
      </a:defRPr>
    </a:lvl7pPr>
    <a:lvl8pPr marL="4742637" algn="l" defTabSz="1355039" rtl="0" eaLnBrk="1" latinLnBrk="0" hangingPunct="1">
      <a:defRPr sz="1629" kern="1200">
        <a:solidFill>
          <a:schemeClr val="tx1"/>
        </a:solidFill>
        <a:latin typeface="Verdana" pitchFamily="34" charset="0"/>
        <a:ea typeface="+mn-ea"/>
        <a:cs typeface="Arial" charset="0"/>
      </a:defRPr>
    </a:lvl8pPr>
    <a:lvl9pPr marL="5420157" algn="l" defTabSz="1355039" rtl="0" eaLnBrk="1" latinLnBrk="0" hangingPunct="1">
      <a:defRPr sz="1629"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1" userDrawn="1">
          <p15:clr>
            <a:srgbClr val="A4A3A4"/>
          </p15:clr>
        </p15:guide>
        <p15:guide id="2" pos="3313" userDrawn="1">
          <p15:clr>
            <a:srgbClr val="A4A3A4"/>
          </p15:clr>
        </p15:guide>
      </p15:sldGuideLst>
    </p:ext>
    <p:ext uri="{2D200454-40CA-4A62-9FC3-DE9A4176ACB9}">
      <p15:notesGuideLst xmlns:p15="http://schemas.microsoft.com/office/powerpoint/2012/main">
        <p15:guide id="1" orient="horz" pos="4942" userDrawn="1">
          <p15:clr>
            <a:srgbClr val="A4A3A4"/>
          </p15:clr>
        </p15:guide>
        <p15:guide id="2" pos="3101" userDrawn="1">
          <p15:clr>
            <a:srgbClr val="A4A3A4"/>
          </p15:clr>
        </p15:guide>
        <p15:guide id="3" orient="horz" pos="3479" userDrawn="1">
          <p15:clr>
            <a:srgbClr val="A4A3A4"/>
          </p15:clr>
        </p15:guide>
        <p15:guide id="4" pos="2198" userDrawn="1">
          <p15:clr>
            <a:srgbClr val="A4A3A4"/>
          </p15:clr>
        </p15:guide>
        <p15:guide id="5" orient="horz" pos="4580" userDrawn="1">
          <p15:clr>
            <a:srgbClr val="A4A3A4"/>
          </p15:clr>
        </p15:guide>
        <p15:guide id="6" orient="horz" pos="3224" userDrawn="1">
          <p15:clr>
            <a:srgbClr val="A4A3A4"/>
          </p15:clr>
        </p15:guide>
        <p15:guide id="7" pos="3158" userDrawn="1">
          <p15:clr>
            <a:srgbClr val="A4A3A4"/>
          </p15:clr>
        </p15:guide>
        <p15:guide id="8"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0"/>
    <a:srgbClr val="586464"/>
    <a:srgbClr val="595959"/>
    <a:srgbClr val="C6D5E4"/>
    <a:srgbClr val="D85228"/>
    <a:srgbClr val="315577"/>
    <a:srgbClr val="C0C0C2"/>
    <a:srgbClr val="235596"/>
    <a:srgbClr val="B8C2E1"/>
    <a:srgbClr val="96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6041" autoAdjust="0"/>
  </p:normalViewPr>
  <p:slideViewPr>
    <p:cSldViewPr>
      <p:cViewPr varScale="1">
        <p:scale>
          <a:sx n="108" d="100"/>
          <a:sy n="108" d="100"/>
        </p:scale>
        <p:origin x="942" y="102"/>
      </p:cViewPr>
      <p:guideLst>
        <p:guide orient="horz" pos="2161"/>
        <p:guide pos="33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2100" y="-72"/>
      </p:cViewPr>
      <p:guideLst>
        <p:guide orient="horz" pos="4942"/>
        <p:guide pos="3101"/>
        <p:guide orient="horz" pos="3479"/>
        <p:guide pos="2198"/>
        <p:guide orient="horz" pos="4580"/>
        <p:guide orient="horz" pos="3224"/>
        <p:guide pos="3158"/>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Papadomarkakis\Documents\&#917;&#935;&#913;&#917;\IT\IT%20all%20data.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I.Papadomarkakis\Documents\&#917;&#935;&#913;&#917;\IT\IT%20all%20data.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I.Papadomarkakis\Documents\&#917;&#935;&#913;&#917;\IT\IT%20all%20data.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l-GR" sz="1600" b="1" i="0" u="none" strike="noStrike" baseline="0" dirty="0">
                <a:solidFill>
                  <a:srgbClr val="000000"/>
                </a:solidFill>
                <a:latin typeface="Calibri"/>
                <a:cs typeface="Calibri"/>
              </a:rPr>
              <a:t>ΔΙΑΚΥΜΑΝΣΗ &amp; ΕΤΗΣΙΑ </a:t>
            </a:r>
            <a:r>
              <a:rPr lang="el-GR" sz="1600" b="1" i="0" u="none" strike="noStrike" baseline="0" dirty="0" smtClean="0">
                <a:solidFill>
                  <a:srgbClr val="000000"/>
                </a:solidFill>
                <a:latin typeface="Calibri"/>
                <a:cs typeface="Calibri"/>
              </a:rPr>
              <a:t>ΑΠΟΔΟΣΗ                                                                                                                </a:t>
            </a:r>
            <a:r>
              <a:rPr lang="el-GR" sz="1600" b="1" i="0" u="none" strike="noStrike" baseline="0" dirty="0">
                <a:solidFill>
                  <a:srgbClr val="000000"/>
                </a:solidFill>
                <a:latin typeface="Calibri"/>
                <a:cs typeface="Calibri"/>
              </a:rPr>
              <a:t>ΔΕΙΚΤΗ </a:t>
            </a:r>
            <a:r>
              <a:rPr lang="en-GB" sz="1600" b="1" i="0" u="none" strike="noStrike" baseline="0" dirty="0">
                <a:solidFill>
                  <a:srgbClr val="000000"/>
                </a:solidFill>
                <a:latin typeface="Calibri"/>
                <a:cs typeface="Calibri"/>
              </a:rPr>
              <a:t>FTSE/ATHEX </a:t>
            </a:r>
            <a:r>
              <a:rPr lang="el-GR" sz="1600" b="1" i="0" u="none" strike="noStrike" baseline="0" dirty="0">
                <a:solidFill>
                  <a:srgbClr val="000000"/>
                </a:solidFill>
                <a:latin typeface="Calibri"/>
                <a:cs typeface="Calibri"/>
              </a:rPr>
              <a:t>Τεχνολογία                                                          </a:t>
            </a:r>
            <a:r>
              <a:rPr lang="el-GR" sz="1600" b="1" i="0" u="none" strike="noStrike" baseline="0" dirty="0" smtClean="0">
                <a:solidFill>
                  <a:srgbClr val="000000"/>
                </a:solidFill>
                <a:latin typeface="Calibri"/>
                <a:cs typeface="Calibri"/>
              </a:rPr>
              <a:t>                              </a:t>
            </a:r>
            <a:endParaRPr lang="en-GB" sz="1600" b="1" i="0" u="none" strike="noStrike" baseline="0" dirty="0">
              <a:solidFill>
                <a:srgbClr val="000000"/>
              </a:solidFill>
              <a:latin typeface="Calibri"/>
              <a:cs typeface="Calibri"/>
            </a:endParaRPr>
          </a:p>
        </c:rich>
      </c:tx>
      <c:layout>
        <c:manualLayout>
          <c:xMode val="edge"/>
          <c:yMode val="edge"/>
          <c:x val="0.36148944239442382"/>
          <c:y val="4.4074415254829902E-3"/>
        </c:manualLayout>
      </c:layout>
      <c:overlay val="0"/>
    </c:title>
    <c:autoTitleDeleted val="0"/>
    <c:plotArea>
      <c:layout>
        <c:manualLayout>
          <c:layoutTarget val="inner"/>
          <c:xMode val="edge"/>
          <c:yMode val="edge"/>
          <c:x val="7.2157743527092227E-2"/>
          <c:y val="0.16815068059442784"/>
          <c:w val="0.87944127017235418"/>
          <c:h val="0.69345224165851294"/>
        </c:manualLayout>
      </c:layout>
      <c:barChart>
        <c:barDir val="col"/>
        <c:grouping val="clustered"/>
        <c:varyColors val="0"/>
        <c:ser>
          <c:idx val="0"/>
          <c:order val="0"/>
          <c:tx>
            <c:strRef>
              <c:f>Sheet1!$A$10</c:f>
              <c:strCache>
                <c:ptCount val="1"/>
                <c:pt idx="0">
                  <c:v>FTSE/Athex Τεχνολογία</c:v>
                </c:pt>
              </c:strCache>
            </c:strRef>
          </c:tx>
          <c:invertIfNegative val="0"/>
          <c:dLbls>
            <c:spPr>
              <a:noFill/>
              <a:ln w="25400">
                <a:noFill/>
              </a:ln>
            </c:spPr>
            <c:txPr>
              <a:bodyPr wrap="square" lIns="38100" tIns="19050" rIns="38100" bIns="19050" anchor="ctr">
                <a:spAutoFit/>
              </a:bodyPr>
              <a:lstStyle/>
              <a:p>
                <a:pPr>
                  <a:defRPr sz="1050" b="1">
                    <a:solidFill>
                      <a:schemeClr val="tx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Sheet1!$B$6:$L$6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formatCode="[$-408]mmm\-yy;@">
                  <c:v>43983</c:v>
                </c:pt>
              </c:numCache>
            </c:numRef>
          </c:cat>
          <c:val>
            <c:numRef>
              <c:f>Sheet1!$B$10:$L$10</c:f>
              <c:numCache>
                <c:formatCode>General</c:formatCode>
                <c:ptCount val="11"/>
                <c:pt idx="0">
                  <c:v>630.58000000000004</c:v>
                </c:pt>
                <c:pt idx="1">
                  <c:v>268.41000000000003</c:v>
                </c:pt>
                <c:pt idx="2">
                  <c:v>742.2</c:v>
                </c:pt>
                <c:pt idx="3">
                  <c:v>787.43</c:v>
                </c:pt>
                <c:pt idx="4">
                  <c:v>726.07</c:v>
                </c:pt>
                <c:pt idx="5">
                  <c:v>572.01</c:v>
                </c:pt>
                <c:pt idx="6">
                  <c:v>638.85</c:v>
                </c:pt>
                <c:pt idx="7">
                  <c:v>910.73</c:v>
                </c:pt>
                <c:pt idx="8">
                  <c:v>709.21</c:v>
                </c:pt>
                <c:pt idx="9">
                  <c:v>900.44</c:v>
                </c:pt>
                <c:pt idx="10">
                  <c:v>730.16</c:v>
                </c:pt>
              </c:numCache>
            </c:numRef>
          </c:val>
          <c:extLst xmlns:c16r2="http://schemas.microsoft.com/office/drawing/2015/06/chart">
            <c:ext xmlns:c16="http://schemas.microsoft.com/office/drawing/2014/chart" uri="{C3380CC4-5D6E-409C-BE32-E72D297353CC}">
              <c16:uniqueId val="{00000000-434F-4426-BE9F-1953729C11A6}"/>
            </c:ext>
          </c:extLst>
        </c:ser>
        <c:dLbls>
          <c:showLegendKey val="0"/>
          <c:showVal val="0"/>
          <c:showCatName val="0"/>
          <c:showSerName val="0"/>
          <c:showPercent val="0"/>
          <c:showBubbleSize val="0"/>
        </c:dLbls>
        <c:gapWidth val="150"/>
        <c:axId val="1144308176"/>
        <c:axId val="1144308720"/>
      </c:barChart>
      <c:lineChart>
        <c:grouping val="standard"/>
        <c:varyColors val="0"/>
        <c:ser>
          <c:idx val="1"/>
          <c:order val="1"/>
          <c:tx>
            <c:strRef>
              <c:f>Sheet1!$A$11</c:f>
              <c:strCache>
                <c:ptCount val="1"/>
                <c:pt idx="0">
                  <c:v>% Ετήσια Απόδοση</c:v>
                </c:pt>
              </c:strCache>
            </c:strRef>
          </c:tx>
          <c:spPr>
            <a:ln>
              <a:noFill/>
            </a:ln>
          </c:spPr>
          <c:dLbls>
            <c:dLbl>
              <c:idx val="0"/>
              <c:spPr>
                <a:noFill/>
                <a:ln>
                  <a:noFill/>
                </a:ln>
                <a:effectLst/>
              </c:spPr>
              <c:txPr>
                <a:bodyPr wrap="square" lIns="38100" tIns="19050" rIns="38100" bIns="19050" anchor="ctr">
                  <a:spAutoFit/>
                </a:bodyPr>
                <a:lstStyle/>
                <a:p>
                  <a:pPr>
                    <a:defRPr sz="1000" b="1">
                      <a:solidFill>
                        <a:srgbClr val="FF0000"/>
                      </a:solidFill>
                    </a:defRPr>
                  </a:pPr>
                  <a:endParaRPr lang="el-GR"/>
                </a:p>
              </c:txPr>
              <c:dLblPos val="t"/>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000" b="1">
                      <a:solidFill>
                        <a:srgbClr val="FF0000"/>
                      </a:solidFill>
                    </a:defRPr>
                  </a:pPr>
                  <a:endParaRPr lang="el-GR"/>
                </a:p>
              </c:txPr>
              <c:dLblPos val="t"/>
              <c:showLegendKey val="0"/>
              <c:showVal val="1"/>
              <c:showCatName val="0"/>
              <c:showSerName val="0"/>
              <c:showPercent val="0"/>
              <c:showBubbleSize val="0"/>
            </c:dLbl>
            <c:dLbl>
              <c:idx val="2"/>
              <c:spPr>
                <a:noFill/>
                <a:ln>
                  <a:noFill/>
                </a:ln>
                <a:effectLst/>
              </c:spPr>
              <c:txPr>
                <a:bodyPr wrap="square" lIns="38100" tIns="19050" rIns="38100" bIns="19050" anchor="ctr">
                  <a:spAutoFit/>
                </a:bodyPr>
                <a:lstStyle/>
                <a:p>
                  <a:pPr>
                    <a:defRPr sz="1000" b="1">
                      <a:solidFill>
                        <a:schemeClr val="accent3">
                          <a:lumMod val="50000"/>
                        </a:schemeClr>
                      </a:solidFill>
                    </a:defRPr>
                  </a:pPr>
                  <a:endParaRPr lang="el-GR"/>
                </a:p>
              </c:txPr>
              <c:dLblPos val="t"/>
              <c:showLegendKey val="0"/>
              <c:showVal val="1"/>
              <c:showCatName val="0"/>
              <c:showSerName val="0"/>
              <c:showPercent val="0"/>
              <c:showBubbleSize val="0"/>
            </c:dLbl>
            <c:dLbl>
              <c:idx val="3"/>
              <c:spPr>
                <a:noFill/>
                <a:ln>
                  <a:noFill/>
                </a:ln>
                <a:effectLst/>
              </c:spPr>
              <c:txPr>
                <a:bodyPr wrap="square" lIns="38100" tIns="19050" rIns="38100" bIns="19050" anchor="ctr">
                  <a:spAutoFit/>
                </a:bodyPr>
                <a:lstStyle/>
                <a:p>
                  <a:pPr>
                    <a:defRPr sz="1000" b="1">
                      <a:solidFill>
                        <a:schemeClr val="accent3">
                          <a:lumMod val="50000"/>
                        </a:schemeClr>
                      </a:solidFill>
                    </a:defRPr>
                  </a:pPr>
                  <a:endParaRPr lang="el-GR"/>
                </a:p>
              </c:txPr>
              <c:dLblPos val="t"/>
              <c:showLegendKey val="0"/>
              <c:showVal val="1"/>
              <c:showCatName val="0"/>
              <c:showSerName val="0"/>
              <c:showPercent val="0"/>
              <c:showBubbleSize val="0"/>
            </c:dLbl>
            <c:dLbl>
              <c:idx val="4"/>
              <c:spPr>
                <a:noFill/>
                <a:ln>
                  <a:noFill/>
                </a:ln>
                <a:effectLst/>
              </c:spPr>
              <c:txPr>
                <a:bodyPr wrap="square" lIns="38100" tIns="19050" rIns="38100" bIns="19050" anchor="ctr">
                  <a:spAutoFit/>
                </a:bodyPr>
                <a:lstStyle/>
                <a:p>
                  <a:pPr>
                    <a:defRPr sz="1000" b="1">
                      <a:solidFill>
                        <a:srgbClr val="FF0000"/>
                      </a:solidFill>
                    </a:defRPr>
                  </a:pPr>
                  <a:endParaRPr lang="el-GR"/>
                </a:p>
              </c:txPr>
              <c:dLblPos val="t"/>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sz="1000" b="1">
                      <a:solidFill>
                        <a:srgbClr val="FF0000"/>
                      </a:solidFill>
                    </a:defRPr>
                  </a:pPr>
                  <a:endParaRPr lang="el-GR"/>
                </a:p>
              </c:txPr>
              <c:dLblPos val="t"/>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1000" b="1">
                      <a:solidFill>
                        <a:schemeClr val="accent3">
                          <a:lumMod val="50000"/>
                        </a:schemeClr>
                      </a:solidFill>
                    </a:defRPr>
                  </a:pPr>
                  <a:endParaRPr lang="el-GR"/>
                </a:p>
              </c:txPr>
              <c:dLblPos val="t"/>
              <c:showLegendKey val="0"/>
              <c:showVal val="1"/>
              <c:showCatName val="0"/>
              <c:showSerName val="0"/>
              <c:showPercent val="0"/>
              <c:showBubbleSize val="0"/>
            </c:dLbl>
            <c:dLbl>
              <c:idx val="7"/>
              <c:spPr>
                <a:noFill/>
                <a:ln>
                  <a:noFill/>
                </a:ln>
                <a:effectLst/>
              </c:spPr>
              <c:txPr>
                <a:bodyPr wrap="square" lIns="38100" tIns="19050" rIns="38100" bIns="19050" anchor="ctr">
                  <a:spAutoFit/>
                </a:bodyPr>
                <a:lstStyle/>
                <a:p>
                  <a:pPr>
                    <a:defRPr sz="1000" b="1">
                      <a:solidFill>
                        <a:schemeClr val="accent3">
                          <a:lumMod val="50000"/>
                        </a:schemeClr>
                      </a:solidFill>
                    </a:defRPr>
                  </a:pPr>
                  <a:endParaRPr lang="el-GR"/>
                </a:p>
              </c:txPr>
              <c:dLblPos val="t"/>
              <c:showLegendKey val="0"/>
              <c:showVal val="1"/>
              <c:showCatName val="0"/>
              <c:showSerName val="0"/>
              <c:showPercent val="0"/>
              <c:showBubbleSize val="0"/>
            </c:dLbl>
            <c:dLbl>
              <c:idx val="8"/>
              <c:spPr>
                <a:noFill/>
                <a:ln>
                  <a:noFill/>
                </a:ln>
                <a:effectLst/>
              </c:spPr>
              <c:txPr>
                <a:bodyPr wrap="square" lIns="38100" tIns="19050" rIns="38100" bIns="19050" anchor="ctr">
                  <a:spAutoFit/>
                </a:bodyPr>
                <a:lstStyle/>
                <a:p>
                  <a:pPr>
                    <a:defRPr sz="1000" b="1">
                      <a:solidFill>
                        <a:srgbClr val="FF0000"/>
                      </a:solidFill>
                    </a:defRPr>
                  </a:pPr>
                  <a:endParaRPr lang="el-GR"/>
                </a:p>
              </c:txPr>
              <c:dLblPos val="t"/>
              <c:showLegendKey val="0"/>
              <c:showVal val="1"/>
              <c:showCatName val="0"/>
              <c:showSerName val="0"/>
              <c:showPercent val="0"/>
              <c:showBubbleSize val="0"/>
            </c:dLbl>
            <c:dLbl>
              <c:idx val="9"/>
              <c:spPr>
                <a:noFill/>
                <a:ln>
                  <a:noFill/>
                </a:ln>
                <a:effectLst/>
              </c:spPr>
              <c:txPr>
                <a:bodyPr wrap="square" lIns="38100" tIns="19050" rIns="38100" bIns="19050" anchor="ctr">
                  <a:spAutoFit/>
                </a:bodyPr>
                <a:lstStyle/>
                <a:p>
                  <a:pPr>
                    <a:defRPr sz="1000" b="1">
                      <a:solidFill>
                        <a:schemeClr val="accent3">
                          <a:lumMod val="50000"/>
                        </a:schemeClr>
                      </a:solidFill>
                    </a:defRPr>
                  </a:pPr>
                  <a:endParaRPr lang="el-GR"/>
                </a:p>
              </c:txPr>
              <c:dLblPos val="t"/>
              <c:showLegendKey val="0"/>
              <c:showVal val="1"/>
              <c:showCatName val="0"/>
              <c:showSerName val="0"/>
              <c:showPercent val="0"/>
              <c:showBubbleSize val="0"/>
            </c:dLbl>
            <c:dLbl>
              <c:idx val="10"/>
              <c:spPr>
                <a:noFill/>
                <a:ln>
                  <a:noFill/>
                </a:ln>
                <a:effectLst/>
              </c:spPr>
              <c:txPr>
                <a:bodyPr wrap="square" lIns="38100" tIns="19050" rIns="38100" bIns="19050" anchor="ctr">
                  <a:spAutoFit/>
                </a:bodyPr>
                <a:lstStyle/>
                <a:p>
                  <a:pPr>
                    <a:defRPr sz="1000" b="1">
                      <a:solidFill>
                        <a:srgbClr val="FF0000"/>
                      </a:solidFill>
                    </a:defRPr>
                  </a:pPr>
                  <a:endParaRPr lang="el-GR"/>
                </a:p>
              </c:txPr>
              <c:dLblPos val="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000" b="1"/>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Sheet1!$B$6:$L$6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formatCode="[$-408]mmm\-yy;@">
                  <c:v>43983</c:v>
                </c:pt>
              </c:numCache>
            </c:numRef>
          </c:cat>
          <c:val>
            <c:numRef>
              <c:f>Sheet1!$B$11:$L$11</c:f>
              <c:numCache>
                <c:formatCode>0.00%</c:formatCode>
                <c:ptCount val="11"/>
                <c:pt idx="0">
                  <c:v>-0.49564494069281029</c:v>
                </c:pt>
                <c:pt idx="1">
                  <c:v>-0.57434425449586091</c:v>
                </c:pt>
                <c:pt idx="2">
                  <c:v>1.7651726835810886</c:v>
                </c:pt>
                <c:pt idx="3">
                  <c:v>6.0940447318781864E-2</c:v>
                </c:pt>
                <c:pt idx="4">
                  <c:v>-7.7924386929631717E-2</c:v>
                </c:pt>
                <c:pt idx="5">
                  <c:v>-0.2121833982949303</c:v>
                </c:pt>
                <c:pt idx="6">
                  <c:v>0.11685110400167835</c:v>
                </c:pt>
                <c:pt idx="7">
                  <c:v>0.42557720904750723</c:v>
                </c:pt>
                <c:pt idx="8">
                  <c:v>-0.22127304470040515</c:v>
                </c:pt>
                <c:pt idx="9">
                  <c:v>0.26963804796886676</c:v>
                </c:pt>
                <c:pt idx="10">
                  <c:v>-0.18910754742126079</c:v>
                </c:pt>
              </c:numCache>
            </c:numRef>
          </c:val>
          <c:smooth val="0"/>
          <c:extLst xmlns:c16r2="http://schemas.microsoft.com/office/drawing/2015/06/chart">
            <c:ext xmlns:c16="http://schemas.microsoft.com/office/drawing/2014/chart" uri="{C3380CC4-5D6E-409C-BE32-E72D297353CC}">
              <c16:uniqueId val="{0000000C-434F-4426-BE9F-1953729C11A6}"/>
            </c:ext>
          </c:extLst>
        </c:ser>
        <c:dLbls>
          <c:showLegendKey val="0"/>
          <c:showVal val="0"/>
          <c:showCatName val="0"/>
          <c:showSerName val="0"/>
          <c:showPercent val="0"/>
          <c:showBubbleSize val="0"/>
        </c:dLbls>
        <c:marker val="1"/>
        <c:smooth val="0"/>
        <c:axId val="1144311440"/>
        <c:axId val="1144298384"/>
      </c:lineChart>
      <c:catAx>
        <c:axId val="1144308176"/>
        <c:scaling>
          <c:orientation val="minMax"/>
        </c:scaling>
        <c:delete val="0"/>
        <c:axPos val="b"/>
        <c:numFmt formatCode="General" sourceLinked="1"/>
        <c:majorTickMark val="none"/>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144308720"/>
        <c:crosses val="autoZero"/>
        <c:auto val="1"/>
        <c:lblAlgn val="ctr"/>
        <c:lblOffset val="100"/>
        <c:noMultiLvlLbl val="0"/>
      </c:catAx>
      <c:valAx>
        <c:axId val="1144308720"/>
        <c:scaling>
          <c:orientation val="minMax"/>
        </c:scaling>
        <c:delete val="0"/>
        <c:axPos val="l"/>
        <c:majorGridlines/>
        <c:minorGridlines/>
        <c:numFmt formatCode="General" sourceLinked="1"/>
        <c:majorTickMark val="none"/>
        <c:minorTickMark val="none"/>
        <c:tickLblPos val="nextTo"/>
        <c:spPr>
          <a:noFill/>
          <a:ln w="25400">
            <a:noFill/>
          </a:ln>
          <a:effectLst>
            <a:outerShdw blurRad="40000" dist="23000" dir="5400000" rotWithShape="0">
              <a:srgbClr val="000000">
                <a:alpha val="35000"/>
              </a:srgbClr>
            </a:outerShdw>
          </a:effectLst>
        </c:spPr>
        <c:txPr>
          <a:bodyPr rot="0" vert="horz"/>
          <a:lstStyle/>
          <a:p>
            <a:pPr>
              <a:defRPr sz="900" b="1" i="0" u="none" strike="noStrike" baseline="0">
                <a:solidFill>
                  <a:srgbClr val="000000"/>
                </a:solidFill>
                <a:latin typeface="Calibri"/>
                <a:ea typeface="Calibri"/>
                <a:cs typeface="Calibri"/>
              </a:defRPr>
            </a:pPr>
            <a:endParaRPr lang="el-GR"/>
          </a:p>
        </c:txPr>
        <c:crossAx val="1144308176"/>
        <c:crosses val="autoZero"/>
        <c:crossBetween val="between"/>
      </c:valAx>
      <c:valAx>
        <c:axId val="1144298384"/>
        <c:scaling>
          <c:orientation val="minMax"/>
        </c:scaling>
        <c:delete val="0"/>
        <c:axPos val="r"/>
        <c:numFmt formatCode="0.00%" sourceLinked="1"/>
        <c:majorTickMark val="out"/>
        <c:minorTickMark val="none"/>
        <c:tickLblPos val="nextTo"/>
        <c:txPr>
          <a:bodyPr/>
          <a:lstStyle/>
          <a:p>
            <a:pPr>
              <a:defRPr sz="900" b="1"/>
            </a:pPr>
            <a:endParaRPr lang="el-GR"/>
          </a:p>
        </c:txPr>
        <c:crossAx val="1144311440"/>
        <c:crosses val="max"/>
        <c:crossBetween val="between"/>
      </c:valAx>
      <c:catAx>
        <c:axId val="1144311440"/>
        <c:scaling>
          <c:orientation val="minMax"/>
        </c:scaling>
        <c:delete val="1"/>
        <c:axPos val="b"/>
        <c:numFmt formatCode="General" sourceLinked="1"/>
        <c:majorTickMark val="out"/>
        <c:minorTickMark val="none"/>
        <c:tickLblPos val="nextTo"/>
        <c:crossAx val="1144298384"/>
        <c:crosses val="autoZero"/>
        <c:auto val="1"/>
        <c:lblAlgn val="ctr"/>
        <c:lblOffset val="100"/>
        <c:noMultiLvlLbl val="0"/>
      </c:catAx>
      <c:spPr>
        <a:solidFill>
          <a:schemeClr val="lt1"/>
        </a:solidFill>
        <a:ln w="25400" cap="flat" cmpd="sng" algn="ctr">
          <a:solidFill>
            <a:schemeClr val="accent6">
              <a:alpha val="98000"/>
            </a:schemeClr>
          </a:solidFill>
          <a:prstDash val="solid"/>
        </a:ln>
        <a:effectLst/>
      </c:spPr>
    </c:plotArea>
    <c:legend>
      <c:legendPos val="b"/>
      <c:layout>
        <c:manualLayout>
          <c:xMode val="edge"/>
          <c:yMode val="edge"/>
          <c:x val="0.24537966379663798"/>
          <c:y val="0.9402158322105264"/>
          <c:w val="0.50892116239485052"/>
          <c:h val="4.5111214911695362E-2"/>
        </c:manualLayout>
      </c:layout>
      <c:overlay val="0"/>
      <c:spPr>
        <a:solidFill>
          <a:schemeClr val="lt1"/>
        </a:solidFill>
        <a:ln w="25400" cap="flat" cmpd="sng" algn="ctr">
          <a:solidFill>
            <a:schemeClr val="dk1"/>
          </a:solidFill>
          <a:prstDash val="solid"/>
        </a:ln>
        <a:effectLst/>
      </c:spPr>
      <c:txPr>
        <a:bodyPr/>
        <a:lstStyle/>
        <a:p>
          <a:pPr>
            <a:defRPr sz="825" b="1" i="0" u="none" strike="noStrike" baseline="0">
              <a:solidFill>
                <a:srgbClr val="000000"/>
              </a:solidFill>
              <a:latin typeface="Calibri"/>
              <a:ea typeface="Calibri"/>
              <a:cs typeface="Calibri"/>
            </a:defRPr>
          </a:pPr>
          <a:endParaRPr lang="el-GR"/>
        </a:p>
      </c:txPr>
    </c:legend>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dirty="0">
                <a:solidFill>
                  <a:srgbClr val="000000"/>
                </a:solidFill>
                <a:latin typeface="Calibri"/>
                <a:cs typeface="Calibri"/>
              </a:rPr>
              <a:t>ΣΥΝΟΛΙΚΟΣ ΔΑΝΕΙΣΜΟΣ                                                                                           TOTAL DEBT                                                                                   </a:t>
            </a:r>
          </a:p>
        </c:rich>
      </c:tx>
      <c:layout>
        <c:manualLayout>
          <c:xMode val="edge"/>
          <c:yMode val="edge"/>
          <c:x val="0.38156018219616039"/>
          <c:y val="2.3302369230614815E-2"/>
        </c:manualLayout>
      </c:layout>
      <c:overlay val="1"/>
    </c:title>
    <c:autoTitleDeleted val="0"/>
    <c:plotArea>
      <c:layout>
        <c:manualLayout>
          <c:layoutTarget val="inner"/>
          <c:xMode val="edge"/>
          <c:yMode val="edge"/>
          <c:x val="8.1822679462909956E-2"/>
          <c:y val="0.1746379040375797"/>
          <c:w val="0.87923533018783195"/>
          <c:h val="0.62983784415612021"/>
        </c:manualLayout>
      </c:layout>
      <c:barChart>
        <c:barDir val="col"/>
        <c:grouping val="clustered"/>
        <c:varyColors val="0"/>
        <c:ser>
          <c:idx val="0"/>
          <c:order val="0"/>
          <c:tx>
            <c:strRef>
              <c:f>'LT Debt'!$D$45</c:f>
              <c:strCache>
                <c:ptCount val="1"/>
                <c:pt idx="0">
                  <c:v>"MAIN" </c:v>
                </c:pt>
              </c:strCache>
            </c:strRef>
          </c:tx>
          <c:spPr>
            <a:solidFill>
              <a:srgbClr val="0070C0"/>
            </a:solidFill>
          </c:spPr>
          <c:invertIfNegative val="0"/>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1-C723-4A54-A75B-F72FF3848CE4}"/>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3-C723-4A54-A75B-F72FF3848CE4}"/>
              </c:ext>
            </c:extLst>
          </c:dPt>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5-C723-4A54-A75B-F72FF3848CE4}"/>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7-C723-4A54-A75B-F72FF3848CE4}"/>
              </c:ext>
            </c:extLst>
          </c:dPt>
          <c:dPt>
            <c:idx val="5"/>
            <c:invertIfNegative val="0"/>
            <c:bubble3D val="0"/>
            <c:spPr>
              <a:solidFill>
                <a:srgbClr val="0070C0"/>
              </a:solidFill>
            </c:spPr>
            <c:extLst xmlns:c16r2="http://schemas.microsoft.com/office/drawing/2015/06/chart">
              <c:ext xmlns:c16="http://schemas.microsoft.com/office/drawing/2014/chart" uri="{C3380CC4-5D6E-409C-BE32-E72D297353CC}">
                <c16:uniqueId val="{00000009-C723-4A54-A75B-F72FF3848CE4}"/>
              </c:ext>
            </c:extLst>
          </c:dPt>
          <c:dPt>
            <c:idx val="6"/>
            <c:invertIfNegative val="0"/>
            <c:bubble3D val="0"/>
            <c:spPr>
              <a:solidFill>
                <a:srgbClr val="0070C0"/>
              </a:solidFill>
            </c:spPr>
            <c:extLst xmlns:c16r2="http://schemas.microsoft.com/office/drawing/2015/06/chart">
              <c:ext xmlns:c16="http://schemas.microsoft.com/office/drawing/2014/chart" uri="{C3380CC4-5D6E-409C-BE32-E72D297353CC}">
                <c16:uniqueId val="{0000000B-C723-4A54-A75B-F72FF3848CE4}"/>
              </c:ext>
            </c:extLst>
          </c:dPt>
          <c:dPt>
            <c:idx val="7"/>
            <c:invertIfNegative val="0"/>
            <c:bubble3D val="0"/>
            <c:spPr>
              <a:solidFill>
                <a:srgbClr val="0070C0"/>
              </a:solidFill>
            </c:spPr>
            <c:extLst xmlns:c16r2="http://schemas.microsoft.com/office/drawing/2015/06/chart">
              <c:ext xmlns:c16="http://schemas.microsoft.com/office/drawing/2014/chart" uri="{C3380CC4-5D6E-409C-BE32-E72D297353CC}">
                <c16:uniqueId val="{0000000D-C723-4A54-A75B-F72FF3848CE4}"/>
              </c:ext>
            </c:extLst>
          </c:dPt>
          <c:dPt>
            <c:idx val="8"/>
            <c:invertIfNegative val="0"/>
            <c:bubble3D val="0"/>
            <c:spPr>
              <a:solidFill>
                <a:srgbClr val="0070C0"/>
              </a:solidFill>
            </c:spPr>
            <c:extLst xmlns:c16r2="http://schemas.microsoft.com/office/drawing/2015/06/chart">
              <c:ext xmlns:c16="http://schemas.microsoft.com/office/drawing/2014/chart" uri="{C3380CC4-5D6E-409C-BE32-E72D297353CC}">
                <c16:uniqueId val="{0000000F-C723-4A54-A75B-F72FF3848CE4}"/>
              </c:ext>
            </c:extLst>
          </c:dPt>
          <c:dPt>
            <c:idx val="9"/>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1-C723-4A54-A75B-F72FF3848CE4}"/>
              </c:ext>
            </c:extLst>
          </c:dPt>
          <c:dPt>
            <c:idx val="10"/>
            <c:invertIfNegative val="0"/>
            <c:bubble3D val="0"/>
            <c:spPr>
              <a:solidFill>
                <a:srgbClr val="0070C0"/>
              </a:solidFill>
            </c:spPr>
            <c:extLst xmlns:c16r2="http://schemas.microsoft.com/office/drawing/2015/06/chart">
              <c:ext xmlns:c16="http://schemas.microsoft.com/office/drawing/2014/chart" uri="{C3380CC4-5D6E-409C-BE32-E72D297353CC}">
                <c16:uniqueId val="{00000013-C723-4A54-A75B-F72FF3848CE4}"/>
              </c:ext>
            </c:extLst>
          </c:dPt>
          <c:dPt>
            <c:idx val="11"/>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5-C723-4A54-A75B-F72FF3848CE4}"/>
              </c:ext>
            </c:extLst>
          </c:dPt>
          <c:dLbls>
            <c:spPr>
              <a:noFill/>
              <a:ln w="25400">
                <a:noFill/>
              </a:ln>
            </c:spPr>
            <c:txPr>
              <a:bodyPr wrap="square" lIns="38100" tIns="19050" rIns="38100" bIns="19050" anchor="ctr">
                <a:spAutoFit/>
              </a:bodyPr>
              <a:lstStyle/>
              <a:p>
                <a:pPr>
                  <a:defRPr sz="1100" b="1" i="0" u="none" strike="noStrike" baseline="0">
                    <a:solidFill>
                      <a:srgbClr val="000000"/>
                    </a:solidFill>
                    <a:latin typeface="Calibri"/>
                    <a:ea typeface="Calibri"/>
                    <a:cs typeface="Calibri"/>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'LT Debt'!$J$43:$S$43</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'LT Debt'!$J$45:$S$45</c:f>
              <c:numCache>
                <c:formatCode>#,##0.00</c:formatCode>
                <c:ptCount val="10"/>
                <c:pt idx="0">
                  <c:v>45373.653999999995</c:v>
                </c:pt>
                <c:pt idx="1">
                  <c:v>74882.101999999999</c:v>
                </c:pt>
                <c:pt idx="2">
                  <c:v>53478.628000000004</c:v>
                </c:pt>
                <c:pt idx="3">
                  <c:v>65272.752999999997</c:v>
                </c:pt>
                <c:pt idx="4">
                  <c:v>58570.026000000005</c:v>
                </c:pt>
                <c:pt idx="5">
                  <c:v>99385.132000000012</c:v>
                </c:pt>
                <c:pt idx="6">
                  <c:v>69405.831999999995</c:v>
                </c:pt>
                <c:pt idx="7">
                  <c:v>74279.950999999986</c:v>
                </c:pt>
                <c:pt idx="8">
                  <c:v>67024.633999999991</c:v>
                </c:pt>
                <c:pt idx="9">
                  <c:v>81207.318999999989</c:v>
                </c:pt>
              </c:numCache>
            </c:numRef>
          </c:val>
          <c:extLst xmlns:c16r2="http://schemas.microsoft.com/office/drawing/2015/06/chart">
            <c:ext xmlns:c16="http://schemas.microsoft.com/office/drawing/2014/chart" uri="{C3380CC4-5D6E-409C-BE32-E72D297353CC}">
              <c16:uniqueId val="{00000016-C723-4A54-A75B-F72FF3848CE4}"/>
            </c:ext>
          </c:extLst>
        </c:ser>
        <c:dLbls>
          <c:showLegendKey val="0"/>
          <c:showVal val="0"/>
          <c:showCatName val="0"/>
          <c:showSerName val="0"/>
          <c:showPercent val="0"/>
          <c:showBubbleSize val="0"/>
        </c:dLbls>
        <c:gapWidth val="16"/>
        <c:axId val="1253731648"/>
        <c:axId val="1253720224"/>
      </c:barChart>
      <c:catAx>
        <c:axId val="1253731648"/>
        <c:scaling>
          <c:orientation val="minMax"/>
        </c:scaling>
        <c:delete val="0"/>
        <c:axPos val="b"/>
        <c:title>
          <c:tx>
            <c:rich>
              <a:bodyPr/>
              <a:lstStyle/>
              <a:p>
                <a:pPr>
                  <a:defRPr sz="1400" b="0" i="0" u="none" strike="noStrike" baseline="0">
                    <a:solidFill>
                      <a:schemeClr val="tx1"/>
                    </a:solidFill>
                    <a:latin typeface="+mn-lt"/>
                    <a:ea typeface="Calibri"/>
                    <a:cs typeface="Calibri"/>
                  </a:defRPr>
                </a:pPr>
                <a:r>
                  <a:rPr lang="el-GR" sz="1400" b="1" i="0" u="none" strike="noStrike" baseline="0">
                    <a:solidFill>
                      <a:schemeClr val="tx1"/>
                    </a:solidFill>
                    <a:latin typeface="+mn-lt"/>
                    <a:cs typeface="Arial"/>
                  </a:rPr>
                  <a:t>ΕΤΑΙΡΙΕΣ ΤΕΧΝΟΛΟΓΙΑΣ</a:t>
                </a:r>
                <a:endParaRPr lang="en-GB" sz="1400" b="1" i="0" u="none" strike="noStrike" baseline="0">
                  <a:solidFill>
                    <a:schemeClr val="tx1"/>
                  </a:solidFill>
                  <a:latin typeface="+mn-lt"/>
                  <a:cs typeface="Calibri"/>
                </a:endParaRPr>
              </a:p>
            </c:rich>
          </c:tx>
          <c:layout>
            <c:manualLayout>
              <c:xMode val="edge"/>
              <c:yMode val="edge"/>
              <c:x val="0.40853916929022932"/>
              <c:y val="0.91411953046978123"/>
            </c:manualLayout>
          </c:layout>
          <c:overlay val="0"/>
        </c:title>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0224"/>
        <c:crosses val="autoZero"/>
        <c:auto val="1"/>
        <c:lblAlgn val="ctr"/>
        <c:lblOffset val="100"/>
        <c:noMultiLvlLbl val="0"/>
      </c:catAx>
      <c:valAx>
        <c:axId val="1253720224"/>
        <c:scaling>
          <c:orientation val="minMax"/>
          <c:min val="0"/>
        </c:scaling>
        <c:delete val="0"/>
        <c:axPos val="l"/>
        <c:minorGridlines/>
        <c:numFmt formatCode="#,##0.0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31648"/>
        <c:crosses val="autoZero"/>
        <c:crossBetween val="between"/>
        <c:dispUnits>
          <c:builtInUnit val="thousands"/>
          <c:dispUnitsLbl>
            <c:layout>
              <c:manualLayout>
                <c:xMode val="edge"/>
                <c:yMode val="edge"/>
                <c:x val="2.0603034897350225E-2"/>
                <c:y val="0.89423722178727216"/>
              </c:manualLayout>
            </c:layout>
            <c:tx>
              <c:rich>
                <a:bodyPr rot="0" vert="horz"/>
                <a:lstStyle/>
                <a:p>
                  <a:pPr algn="ctr">
                    <a:defRPr sz="1000" b="1" i="0" u="none" strike="noStrike" baseline="0">
                      <a:solidFill>
                        <a:srgbClr val="FFFFFF"/>
                      </a:solidFill>
                      <a:latin typeface="Calibri"/>
                      <a:ea typeface="Calibri"/>
                      <a:cs typeface="Calibri"/>
                    </a:defRPr>
                  </a:pPr>
                  <a:r>
                    <a:rPr lang="el-GR"/>
                    <a:t>σε</a:t>
                  </a:r>
                  <a:r>
                    <a:rPr lang="el-GR" baseline="0"/>
                    <a:t> εκατ. €</a:t>
                  </a:r>
                  <a:endParaRPr lang="en-GB"/>
                </a:p>
              </c:rich>
            </c:t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dispUnitsLbl>
        </c:dispUnits>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a:solidFill>
                  <a:srgbClr val="000000"/>
                </a:solidFill>
                <a:latin typeface="Calibri"/>
                <a:cs typeface="Calibri"/>
              </a:rPr>
              <a:t>ΔΑΝΕΙΣΜΟΣ / ΚΑΘΑΡΗ ΘΕΣΗ                                                                        DEBT to EQUITY                                                                                                 </a:t>
            </a:r>
            <a:r>
              <a:rPr lang="el-GR" sz="1200" b="1" i="0" u="none" strike="noStrike" baseline="0">
                <a:solidFill>
                  <a:srgbClr val="000000"/>
                </a:solidFill>
                <a:latin typeface="Calibri"/>
                <a:cs typeface="Calibri"/>
              </a:rPr>
              <a:t>ΕΤΑΙΡΙΑΣ ΤΕΧΝΟΛΟΓΙΑΣ</a:t>
            </a:r>
            <a:endParaRPr lang="en-GB" sz="1200" b="1" i="0" u="none" strike="noStrike" baseline="0">
              <a:solidFill>
                <a:srgbClr val="000000"/>
              </a:solidFill>
              <a:latin typeface="Calibri"/>
              <a:cs typeface="Calibri"/>
            </a:endParaRPr>
          </a:p>
        </c:rich>
      </c:tx>
      <c:layout>
        <c:manualLayout>
          <c:xMode val="edge"/>
          <c:yMode val="edge"/>
          <c:x val="0.3405847266970336"/>
          <c:y val="4.3897278411851419E-2"/>
        </c:manualLayout>
      </c:layout>
      <c:overlay val="1"/>
    </c:title>
    <c:autoTitleDeleted val="0"/>
    <c:plotArea>
      <c:layout>
        <c:manualLayout>
          <c:layoutTarget val="inner"/>
          <c:xMode val="edge"/>
          <c:yMode val="edge"/>
          <c:x val="5.5065018582078955E-2"/>
          <c:y val="0.24087176978629177"/>
          <c:w val="0.93354906491389533"/>
          <c:h val="0.63289939458970434"/>
        </c:manualLayout>
      </c:layout>
      <c:barChart>
        <c:barDir val="col"/>
        <c:grouping val="clustered"/>
        <c:varyColors val="0"/>
        <c:ser>
          <c:idx val="0"/>
          <c:order val="0"/>
          <c:tx>
            <c:strRef>
              <c:f>'Debt to Equity'!$E$22</c:f>
              <c:strCache>
                <c:ptCount val="1"/>
                <c:pt idx="0">
                  <c:v>"MAIN" (ex-Banks)</c:v>
                </c:pt>
              </c:strCache>
            </c:strRef>
          </c:tx>
          <c:spPr>
            <a:solidFill>
              <a:srgbClr val="0070C0"/>
            </a:solidFill>
          </c:spPr>
          <c:invertIfNegative val="0"/>
          <c:dPt>
            <c:idx val="9"/>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A927-4281-9D3A-28731A1DD303}"/>
              </c:ext>
            </c:extLst>
          </c:dPt>
          <c:dLbls>
            <c:spPr>
              <a:noFill/>
              <a:ln w="25400">
                <a:noFill/>
              </a:ln>
            </c:spPr>
            <c:txPr>
              <a:bodyPr wrap="square" lIns="38100" tIns="19050" rIns="38100" bIns="19050" anchor="ctr">
                <a:spAutoFit/>
              </a:bodyPr>
              <a:lstStyle/>
              <a:p>
                <a:pPr>
                  <a:defRPr sz="1100" b="1" i="0" u="none" strike="noStrike" baseline="0">
                    <a:solidFill>
                      <a:srgbClr val="000000"/>
                    </a:solidFill>
                    <a:latin typeface="+mn-lt"/>
                    <a:ea typeface="Arial"/>
                    <a:cs typeface="Arial"/>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'Debt to Equity'!$J$21:$S$21</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'Debt to Equity'!$J$22:$S$22</c:f>
              <c:numCache>
                <c:formatCode>#,##0.000</c:formatCode>
                <c:ptCount val="10"/>
                <c:pt idx="0">
                  <c:v>0.1541929888986488</c:v>
                </c:pt>
                <c:pt idx="1">
                  <c:v>0.26195067794696486</c:v>
                </c:pt>
                <c:pt idx="2">
                  <c:v>0.20259248280097042</c:v>
                </c:pt>
                <c:pt idx="3">
                  <c:v>0.26511214069097572</c:v>
                </c:pt>
                <c:pt idx="4">
                  <c:v>0.23110085325932511</c:v>
                </c:pt>
                <c:pt idx="5">
                  <c:v>0.39205345912921008</c:v>
                </c:pt>
                <c:pt idx="6">
                  <c:v>0.27559070653919449</c:v>
                </c:pt>
                <c:pt idx="7">
                  <c:v>0.34224877071421961</c:v>
                </c:pt>
                <c:pt idx="8">
                  <c:v>0.2924445557982045</c:v>
                </c:pt>
                <c:pt idx="9">
                  <c:v>0.34561337941181519</c:v>
                </c:pt>
              </c:numCache>
            </c:numRef>
          </c:val>
          <c:extLst xmlns:c16r2="http://schemas.microsoft.com/office/drawing/2015/06/chart">
            <c:ext xmlns:c16="http://schemas.microsoft.com/office/drawing/2014/chart" uri="{C3380CC4-5D6E-409C-BE32-E72D297353CC}">
              <c16:uniqueId val="{00000002-A927-4281-9D3A-28731A1DD303}"/>
            </c:ext>
          </c:extLst>
        </c:ser>
        <c:dLbls>
          <c:showLegendKey val="0"/>
          <c:showVal val="0"/>
          <c:showCatName val="0"/>
          <c:showSerName val="0"/>
          <c:showPercent val="0"/>
          <c:showBubbleSize val="0"/>
        </c:dLbls>
        <c:gapWidth val="16"/>
        <c:axId val="1253725664"/>
        <c:axId val="1253725120"/>
      </c:barChart>
      <c:catAx>
        <c:axId val="1253725664"/>
        <c:scaling>
          <c:orientation val="minMax"/>
        </c:scaling>
        <c:delete val="0"/>
        <c:axPos val="b"/>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5120"/>
        <c:crosses val="autoZero"/>
        <c:auto val="1"/>
        <c:lblAlgn val="ctr"/>
        <c:lblOffset val="100"/>
        <c:noMultiLvlLbl val="0"/>
      </c:catAx>
      <c:valAx>
        <c:axId val="1253725120"/>
        <c:scaling>
          <c:orientation val="minMax"/>
          <c:min val="0"/>
        </c:scaling>
        <c:delete val="0"/>
        <c:axPos val="l"/>
        <c:majorGridlines/>
        <c:minorGridlines/>
        <c:numFmt formatCode="#,##0.00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5664"/>
        <c:crosses val="autoZero"/>
        <c:crossBetween val="between"/>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GB" dirty="0"/>
              <a:t>EBITDA Margin                                        </a:t>
            </a:r>
            <a:r>
              <a:rPr lang="el-GR" dirty="0" smtClean="0"/>
              <a:t>                                                                  </a:t>
            </a:r>
            <a:r>
              <a:rPr lang="el-GR" sz="1200" dirty="0"/>
              <a:t>ΕΤΑΙΡΙΕΣ</a:t>
            </a:r>
            <a:r>
              <a:rPr lang="el-GR" sz="1200" baseline="0" dirty="0"/>
              <a:t> ΤΕΧΝΟΛΟΓΙΑΣ</a:t>
            </a:r>
            <a:endParaRPr lang="en-GB" sz="1200" dirty="0"/>
          </a:p>
        </c:rich>
      </c:tx>
      <c:layout>
        <c:manualLayout>
          <c:xMode val="edge"/>
          <c:yMode val="edge"/>
          <c:x val="0.4285416246046167"/>
          <c:y val="2.5208168280812949E-2"/>
        </c:manualLayout>
      </c:layout>
      <c:overlay val="1"/>
    </c:title>
    <c:autoTitleDeleted val="0"/>
    <c:plotArea>
      <c:layout>
        <c:manualLayout>
          <c:layoutTarget val="inner"/>
          <c:xMode val="edge"/>
          <c:yMode val="edge"/>
          <c:x val="7.2475591548207485E-2"/>
          <c:y val="0.17283707093081538"/>
          <c:w val="0.91613849194776575"/>
          <c:h val="0.70093426463375852"/>
        </c:manualLayout>
      </c:layout>
      <c:barChart>
        <c:barDir val="col"/>
        <c:grouping val="clustered"/>
        <c:varyColors val="0"/>
        <c:ser>
          <c:idx val="0"/>
          <c:order val="0"/>
          <c:tx>
            <c:strRef>
              <c:f>'ebitda margin'!$E$22</c:f>
              <c:strCache>
                <c:ptCount val="1"/>
                <c:pt idx="0">
                  <c:v>"MAIN" (ex-Banks)</c:v>
                </c:pt>
              </c:strCache>
            </c:strRef>
          </c:tx>
          <c:spPr>
            <a:solidFill>
              <a:srgbClr val="0070C0"/>
            </a:solidFill>
          </c:spPr>
          <c:invertIfNegative val="0"/>
          <c:dPt>
            <c:idx val="9"/>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FE2A-493F-812C-8A1A6F8A2FB9}"/>
              </c:ext>
            </c:extLst>
          </c:dPt>
          <c:dLbls>
            <c:spPr>
              <a:noFill/>
              <a:ln w="25400">
                <a:noFill/>
              </a:ln>
            </c:spPr>
            <c:txPr>
              <a:bodyPr wrap="square" lIns="38100" tIns="19050" rIns="38100" bIns="19050" anchor="ctr">
                <a:spAutoFit/>
              </a:bodyPr>
              <a:lstStyle/>
              <a:p>
                <a:pPr>
                  <a:defRPr sz="1100" b="1" i="0" u="none" strike="noStrike" baseline="0">
                    <a:solidFill>
                      <a:srgbClr val="000000"/>
                    </a:solidFill>
                    <a:latin typeface="+mn-lt"/>
                    <a:ea typeface="Arial"/>
                    <a:cs typeface="Arial"/>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'ebitda margin'!$J$21:$S$21</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'ebitda margin'!$J$22:$S$22</c:f>
              <c:numCache>
                <c:formatCode>#,##0.000</c:formatCode>
                <c:ptCount val="10"/>
                <c:pt idx="0">
                  <c:v>4.6844137748480619E-2</c:v>
                </c:pt>
                <c:pt idx="1">
                  <c:v>5.8927457105542605E-2</c:v>
                </c:pt>
                <c:pt idx="2">
                  <c:v>4.8048867309881005E-2</c:v>
                </c:pt>
                <c:pt idx="3">
                  <c:v>6.1970570275588811E-2</c:v>
                </c:pt>
                <c:pt idx="4">
                  <c:v>7.9063478914190105E-2</c:v>
                </c:pt>
                <c:pt idx="5">
                  <c:v>6.6034769714016062E-2</c:v>
                </c:pt>
                <c:pt idx="6">
                  <c:v>8.5716987407764358E-2</c:v>
                </c:pt>
                <c:pt idx="7">
                  <c:v>9.5481160921811387E-2</c:v>
                </c:pt>
                <c:pt idx="8">
                  <c:v>7.7685640550199192E-2</c:v>
                </c:pt>
                <c:pt idx="9">
                  <c:v>0.10756715601170057</c:v>
                </c:pt>
              </c:numCache>
            </c:numRef>
          </c:val>
          <c:extLst xmlns:c16r2="http://schemas.microsoft.com/office/drawing/2015/06/chart">
            <c:ext xmlns:c16="http://schemas.microsoft.com/office/drawing/2014/chart" uri="{C3380CC4-5D6E-409C-BE32-E72D297353CC}">
              <c16:uniqueId val="{00000002-FE2A-493F-812C-8A1A6F8A2FB9}"/>
            </c:ext>
          </c:extLst>
        </c:ser>
        <c:dLbls>
          <c:showLegendKey val="0"/>
          <c:showVal val="0"/>
          <c:showCatName val="0"/>
          <c:showSerName val="0"/>
          <c:showPercent val="0"/>
          <c:showBubbleSize val="0"/>
        </c:dLbls>
        <c:gapWidth val="16"/>
        <c:axId val="1253728384"/>
        <c:axId val="1253732192"/>
      </c:barChart>
      <c:catAx>
        <c:axId val="1253728384"/>
        <c:scaling>
          <c:orientation val="minMax"/>
        </c:scaling>
        <c:delete val="0"/>
        <c:axPos val="b"/>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32192"/>
        <c:crosses val="autoZero"/>
        <c:auto val="1"/>
        <c:lblAlgn val="ctr"/>
        <c:lblOffset val="100"/>
        <c:noMultiLvlLbl val="0"/>
      </c:catAx>
      <c:valAx>
        <c:axId val="1253732192"/>
        <c:scaling>
          <c:orientation val="minMax"/>
          <c:min val="0"/>
        </c:scaling>
        <c:delete val="0"/>
        <c:axPos val="l"/>
        <c:majorGridlines/>
        <c:minorGridlines/>
        <c:numFmt formatCode="#,##0.00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8384"/>
        <c:crosses val="autoZero"/>
        <c:crossBetween val="between"/>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a:solidFill>
                  <a:srgbClr val="000000"/>
                </a:solidFill>
                <a:latin typeface="Calibri"/>
                <a:cs typeface="Calibri"/>
              </a:rPr>
              <a:t>ΑΡΙΘΜΟΣ ΠΡΟΣΩΠΙΚΟΥ                                                                                       NO of PERSONNEL                                                                                         </a:t>
            </a:r>
          </a:p>
        </c:rich>
      </c:tx>
      <c:layout>
        <c:manualLayout>
          <c:xMode val="edge"/>
          <c:yMode val="edge"/>
          <c:x val="0.38432428842364713"/>
          <c:y val="3.6613660597112865E-2"/>
        </c:manualLayout>
      </c:layout>
      <c:overlay val="1"/>
    </c:title>
    <c:autoTitleDeleted val="0"/>
    <c:plotArea>
      <c:layout>
        <c:manualLayout>
          <c:layoutTarget val="inner"/>
          <c:xMode val="edge"/>
          <c:yMode val="edge"/>
          <c:x val="7.8680391947245992E-2"/>
          <c:y val="0.20138973546263561"/>
          <c:w val="0.88864267672091324"/>
          <c:h val="0.61016167979002622"/>
        </c:manualLayout>
      </c:layout>
      <c:barChart>
        <c:barDir val="col"/>
        <c:grouping val="clustered"/>
        <c:varyColors val="0"/>
        <c:ser>
          <c:idx val="0"/>
          <c:order val="0"/>
          <c:tx>
            <c:strRef>
              <c:f>Personnel!$D$17</c:f>
              <c:strCache>
                <c:ptCount val="1"/>
                <c:pt idx="0">
                  <c:v>"MAIN" (ex-Banks)</c:v>
                </c:pt>
              </c:strCache>
            </c:strRef>
          </c:tx>
          <c:spPr>
            <a:solidFill>
              <a:srgbClr val="0070C0"/>
            </a:solidFill>
            <a:scene3d>
              <a:camera prst="orthographicFront"/>
              <a:lightRig rig="threePt" dir="t"/>
            </a:scene3d>
            <a:sp3d>
              <a:bevelT w="12700"/>
            </a:sp3d>
          </c:spPr>
          <c:invertIfNegative val="0"/>
          <c:dPt>
            <c:idx val="1"/>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1-19B4-4089-B159-C774B8C826AD}"/>
              </c:ext>
            </c:extLst>
          </c:dPt>
          <c:dPt>
            <c:idx val="2"/>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3-19B4-4089-B159-C774B8C826AD}"/>
              </c:ext>
            </c:extLst>
          </c:dPt>
          <c:dPt>
            <c:idx val="3"/>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5-19B4-4089-B159-C774B8C826AD}"/>
              </c:ext>
            </c:extLst>
          </c:dPt>
          <c:dPt>
            <c:idx val="4"/>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7-19B4-4089-B159-C774B8C826AD}"/>
              </c:ext>
            </c:extLst>
          </c:dPt>
          <c:dPt>
            <c:idx val="5"/>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9-19B4-4089-B159-C774B8C826AD}"/>
              </c:ext>
            </c:extLst>
          </c:dPt>
          <c:dPt>
            <c:idx val="6"/>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B-19B4-4089-B159-C774B8C826AD}"/>
              </c:ext>
            </c:extLst>
          </c:dPt>
          <c:dPt>
            <c:idx val="7"/>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D-19B4-4089-B159-C774B8C826AD}"/>
              </c:ext>
            </c:extLst>
          </c:dPt>
          <c:dPt>
            <c:idx val="8"/>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0F-19B4-4089-B159-C774B8C826AD}"/>
              </c:ext>
            </c:extLst>
          </c:dPt>
          <c:dPt>
            <c:idx val="9"/>
            <c:invertIfNegative val="0"/>
            <c:bubble3D val="0"/>
            <c:spPr>
              <a:solidFill>
                <a:schemeClr val="accent6">
                  <a:lumMod val="75000"/>
                </a:schemeClr>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11-19B4-4089-B159-C774B8C826AD}"/>
              </c:ext>
            </c:extLst>
          </c:dPt>
          <c:dPt>
            <c:idx val="10"/>
            <c:invertIfNegative val="0"/>
            <c:bubble3D val="0"/>
            <c:spPr>
              <a:solidFill>
                <a:srgbClr val="0070C0"/>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13-19B4-4089-B159-C774B8C826AD}"/>
              </c:ext>
            </c:extLst>
          </c:dPt>
          <c:dPt>
            <c:idx val="11"/>
            <c:invertIfNegative val="0"/>
            <c:bubble3D val="0"/>
            <c:spPr>
              <a:solidFill>
                <a:schemeClr val="accent6">
                  <a:lumMod val="75000"/>
                </a:schemeClr>
              </a:solidFill>
              <a:scene3d>
                <a:camera prst="orthographicFront"/>
                <a:lightRig rig="threePt" dir="t"/>
              </a:scene3d>
              <a:sp3d>
                <a:bevelT w="12700"/>
              </a:sp3d>
            </c:spPr>
            <c:extLst xmlns:c16r2="http://schemas.microsoft.com/office/drawing/2015/06/chart">
              <c:ext xmlns:c16="http://schemas.microsoft.com/office/drawing/2014/chart" uri="{C3380CC4-5D6E-409C-BE32-E72D297353CC}">
                <c16:uniqueId val="{00000015-19B4-4089-B159-C774B8C826AD}"/>
              </c:ext>
            </c:extLst>
          </c:dPt>
          <c:dLbls>
            <c:dLbl>
              <c:idx val="10"/>
              <c:numFmt formatCode="#,##0" sourceLinked="0"/>
              <c:spPr>
                <a:solidFill>
                  <a:srgbClr val="0070C0"/>
                </a:solidFill>
                <a:ln w="25400">
                  <a:noFill/>
                </a:ln>
              </c:spPr>
              <c:txPr>
                <a:bodyPr/>
                <a:lstStyle/>
                <a:p>
                  <a:pPr>
                    <a:defRPr sz="1100" b="1" i="0" u="none" strike="noStrike" baseline="0">
                      <a:solidFill>
                        <a:srgbClr val="000000"/>
                      </a:solidFill>
                      <a:latin typeface="Calibri"/>
                      <a:ea typeface="Calibri"/>
                      <a:cs typeface="Calibri"/>
                    </a:defRPr>
                  </a:pPr>
                  <a:endParaRPr lang="el-GR"/>
                </a:p>
              </c:txPr>
              <c:dLblPos val="outEnd"/>
              <c:showLegendKey val="0"/>
              <c:showVal val="1"/>
              <c:showCatName val="0"/>
              <c:showSerName val="0"/>
              <c:showPercent val="0"/>
              <c:showBubbleSize val="0"/>
            </c:dLbl>
            <c:numFmt formatCode="#,##0" sourceLinked="0"/>
            <c:spPr>
              <a:noFill/>
              <a:ln w="25400">
                <a:noFill/>
              </a:ln>
            </c:spPr>
            <c:txPr>
              <a:bodyPr wrap="square" lIns="38100" tIns="19050" rIns="38100" bIns="19050" anchor="ctr">
                <a:spAutoFit/>
              </a:bodyPr>
              <a:lstStyle/>
              <a:p>
                <a:pPr>
                  <a:defRPr sz="1100" b="1" i="0" u="none" strike="noStrike" baseline="0">
                    <a:solidFill>
                      <a:srgbClr val="000000"/>
                    </a:solidFill>
                    <a:latin typeface="Calibri"/>
                    <a:ea typeface="Calibri"/>
                    <a:cs typeface="Calibri"/>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Personnel!$I$16:$R$16</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Personnel!$I$17:$R$17</c:f>
              <c:numCache>
                <c:formatCode>#,##0</c:formatCode>
                <c:ptCount val="10"/>
                <c:pt idx="0">
                  <c:v>2259</c:v>
                </c:pt>
                <c:pt idx="1">
                  <c:v>2133</c:v>
                </c:pt>
                <c:pt idx="2">
                  <c:v>2028</c:v>
                </c:pt>
                <c:pt idx="3">
                  <c:v>2091</c:v>
                </c:pt>
                <c:pt idx="4">
                  <c:v>2350</c:v>
                </c:pt>
                <c:pt idx="5">
                  <c:v>2398</c:v>
                </c:pt>
                <c:pt idx="6">
                  <c:v>2649</c:v>
                </c:pt>
                <c:pt idx="7">
                  <c:v>2806</c:v>
                </c:pt>
                <c:pt idx="8">
                  <c:v>3085</c:v>
                </c:pt>
                <c:pt idx="9">
                  <c:v>3311</c:v>
                </c:pt>
              </c:numCache>
            </c:numRef>
          </c:val>
          <c:extLst xmlns:c16r2="http://schemas.microsoft.com/office/drawing/2015/06/chart">
            <c:ext xmlns:c16="http://schemas.microsoft.com/office/drawing/2014/chart" uri="{C3380CC4-5D6E-409C-BE32-E72D297353CC}">
              <c16:uniqueId val="{00000016-19B4-4089-B159-C774B8C826AD}"/>
            </c:ext>
          </c:extLst>
        </c:ser>
        <c:dLbls>
          <c:showLegendKey val="0"/>
          <c:showVal val="0"/>
          <c:showCatName val="0"/>
          <c:showSerName val="0"/>
          <c:showPercent val="0"/>
          <c:showBubbleSize val="0"/>
        </c:dLbls>
        <c:gapWidth val="16"/>
        <c:axId val="1253732736"/>
        <c:axId val="1253733280"/>
      </c:barChart>
      <c:catAx>
        <c:axId val="1253732736"/>
        <c:scaling>
          <c:orientation val="minMax"/>
        </c:scaling>
        <c:delete val="0"/>
        <c:axPos val="b"/>
        <c:title>
          <c:tx>
            <c:rich>
              <a:bodyPr/>
              <a:lstStyle/>
              <a:p>
                <a:pPr>
                  <a:defRPr sz="1400" b="0" i="0" u="none" strike="noStrike" baseline="0">
                    <a:solidFill>
                      <a:schemeClr val="tx1"/>
                    </a:solidFill>
                    <a:latin typeface="+mn-lt"/>
                    <a:ea typeface="Calibri"/>
                    <a:cs typeface="Calibri"/>
                  </a:defRPr>
                </a:pPr>
                <a:r>
                  <a:rPr lang="el-GR" sz="1400" b="1" i="0" u="none" strike="noStrike" baseline="0">
                    <a:solidFill>
                      <a:schemeClr val="tx1"/>
                    </a:solidFill>
                    <a:latin typeface="+mn-lt"/>
                    <a:cs typeface="Arial"/>
                  </a:rPr>
                  <a:t>ΕΤΑΙΡΙΕΣ ΤΕΧΝΟΛΟΓΙΑΣ</a:t>
                </a:r>
                <a:endParaRPr lang="en-GB" sz="1400" b="1" i="0" u="none" strike="noStrike" baseline="0">
                  <a:solidFill>
                    <a:schemeClr val="tx1"/>
                  </a:solidFill>
                  <a:latin typeface="+mn-lt"/>
                  <a:cs typeface="Calibri"/>
                </a:endParaRPr>
              </a:p>
            </c:rich>
          </c:tx>
          <c:layout>
            <c:manualLayout>
              <c:xMode val="edge"/>
              <c:yMode val="edge"/>
              <c:x val="0.42318984962868389"/>
              <c:y val="0.91470764640748037"/>
            </c:manualLayout>
          </c:layout>
          <c:overlay val="0"/>
        </c:title>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33280"/>
        <c:crosses val="autoZero"/>
        <c:auto val="1"/>
        <c:lblAlgn val="ctr"/>
        <c:lblOffset val="100"/>
        <c:noMultiLvlLbl val="0"/>
      </c:catAx>
      <c:valAx>
        <c:axId val="1253733280"/>
        <c:scaling>
          <c:orientation val="minMax"/>
        </c:scaling>
        <c:delete val="0"/>
        <c:axPos val="l"/>
        <c:minorGridlines/>
        <c:numFmt formatCode="#,##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32736"/>
        <c:crosses val="autoZero"/>
        <c:crossBetween val="between"/>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ea typeface="Calibri"/>
                <a:cs typeface="Calibri"/>
              </a:defRPr>
            </a:pPr>
            <a:r>
              <a:rPr lang="el-GR" sz="1600" b="1" i="0" u="none" strike="noStrike" kern="1200" cap="none" spc="0" baseline="0" dirty="0">
                <a:solidFill>
                  <a:srgbClr val="000000"/>
                </a:solidFill>
                <a:uFillTx/>
                <a:latin typeface="Calibri"/>
                <a:ea typeface="Calibri"/>
                <a:cs typeface="Calibri"/>
              </a:rPr>
              <a:t>Κεφαλαιοποίηση</a:t>
            </a:r>
            <a:r>
              <a:rPr lang="el-GR" sz="1400" b="1" i="0" u="none" strike="noStrike" kern="1200" cap="none" spc="0" baseline="0" dirty="0">
                <a:solidFill>
                  <a:srgbClr val="000000"/>
                </a:solidFill>
                <a:uFillTx/>
                <a:latin typeface="Calibri"/>
                <a:ea typeface="Calibri"/>
                <a:cs typeface="Calibri"/>
              </a:rPr>
              <a:t>                                          </a:t>
            </a:r>
            <a:r>
              <a:rPr lang="en-GB" sz="1400" b="1" i="0" u="none" strike="noStrike" kern="1200" cap="none" spc="0" baseline="0" dirty="0">
                <a:solidFill>
                  <a:srgbClr val="000000"/>
                </a:solidFill>
                <a:uFillTx/>
                <a:latin typeface="Calibri"/>
                <a:ea typeface="Calibri"/>
                <a:cs typeface="Calibri"/>
              </a:rPr>
              <a:t>                                                                                               </a:t>
            </a:r>
            <a:r>
              <a:rPr lang="el-GR" sz="1400" b="1" i="0" u="none" strike="noStrike" kern="1200" cap="none" spc="0" baseline="0" dirty="0">
                <a:solidFill>
                  <a:srgbClr val="000000"/>
                </a:solidFill>
                <a:uFillTx/>
                <a:latin typeface="Calibri"/>
                <a:ea typeface="Calibri"/>
                <a:cs typeface="Calibri"/>
              </a:rPr>
              <a:t>                                                      </a:t>
            </a:r>
            <a:r>
              <a:rPr lang="el-GR" sz="1200" b="1" i="0" u="none" strike="noStrike" kern="1200" cap="none" spc="0" baseline="0" dirty="0">
                <a:solidFill>
                  <a:srgbClr val="000000"/>
                </a:solidFill>
                <a:uFillTx/>
                <a:latin typeface="Calibri"/>
                <a:ea typeface="Calibri"/>
                <a:cs typeface="Calibri"/>
              </a:rPr>
              <a:t>Εταιρίες </a:t>
            </a:r>
            <a:r>
              <a:rPr lang="el-GR" sz="1200" b="1" i="0" u="none" strike="noStrike" kern="1200" cap="none" spc="0" baseline="0" dirty="0" smtClean="0">
                <a:solidFill>
                  <a:srgbClr val="000000"/>
                </a:solidFill>
                <a:uFillTx/>
                <a:latin typeface="Calibri"/>
                <a:ea typeface="Calibri"/>
                <a:cs typeface="Calibri"/>
              </a:rPr>
              <a:t>Τεχνολογίας</a:t>
            </a:r>
            <a:r>
              <a:rPr lang="el-GR" sz="1000" b="0" i="0" u="none" strike="noStrike" kern="1200" cap="none" spc="0" baseline="0" dirty="0">
                <a:solidFill>
                  <a:srgbClr val="000000"/>
                </a:solidFill>
                <a:uFillTx/>
                <a:latin typeface="Calibri"/>
                <a:ea typeface="Calibri"/>
                <a:cs typeface="Calibri"/>
              </a:rPr>
              <a:t/>
            </a:r>
            <a:br>
              <a:rPr lang="el-GR" sz="1000" b="0" i="0" u="none" strike="noStrike" kern="1200" cap="none" spc="0" baseline="0" dirty="0">
                <a:solidFill>
                  <a:srgbClr val="000000"/>
                </a:solidFill>
                <a:uFillTx/>
                <a:latin typeface="Calibri"/>
                <a:ea typeface="Calibri"/>
                <a:cs typeface="Calibri"/>
              </a:rPr>
            </a:br>
            <a:r>
              <a:rPr lang="el-GR" sz="1000" b="0" i="0" u="none" strike="noStrike" kern="1200" cap="none" spc="0" baseline="0" dirty="0">
                <a:solidFill>
                  <a:srgbClr val="000000"/>
                </a:solidFill>
                <a:uFillTx/>
                <a:latin typeface="Calibri"/>
                <a:ea typeface="Calibri"/>
                <a:cs typeface="Calibri"/>
              </a:rPr>
              <a:t>
</a:t>
            </a:r>
          </a:p>
        </c:rich>
      </c:tx>
      <c:layout>
        <c:manualLayout>
          <c:xMode val="edge"/>
          <c:yMode val="edge"/>
          <c:x val="0.42277557254108106"/>
          <c:y val="2.9117217089436855E-2"/>
        </c:manualLayout>
      </c:layout>
      <c:overlay val="0"/>
      <c:spPr>
        <a:noFill/>
        <a:ln>
          <a:noFill/>
        </a:ln>
      </c:spPr>
    </c:title>
    <c:autoTitleDeleted val="0"/>
    <c:plotArea>
      <c:layout>
        <c:manualLayout>
          <c:layoutTarget val="inner"/>
          <c:xMode val="edge"/>
          <c:yMode val="edge"/>
          <c:x val="8.2492982064341677E-2"/>
          <c:y val="0.16289628122327407"/>
          <c:w val="0.8829733714667185"/>
          <c:h val="0.6972339833925254"/>
        </c:manualLayout>
      </c:layout>
      <c:barChart>
        <c:barDir val="col"/>
        <c:grouping val="clustered"/>
        <c:varyColors val="0"/>
        <c:ser>
          <c:idx val="0"/>
          <c:order val="0"/>
          <c:tx>
            <c:strRef>
              <c:f>'Volume &amp; Cap'!$AE$14</c:f>
              <c:strCache>
                <c:ptCount val="1"/>
                <c:pt idx="0">
                  <c:v>ΚΕΦΑΛΑΙΟΠΟΙΗΣΗ</c:v>
                </c:pt>
              </c:strCache>
            </c:strRef>
          </c:tx>
          <c:spPr>
            <a:solidFill>
              <a:srgbClr val="5B9BD5"/>
            </a:solidFill>
            <a:ln>
              <a:noFill/>
            </a:ln>
          </c:spPr>
          <c:invertIfNegative val="0"/>
          <c:dLbls>
            <c:spPr>
              <a:noFill/>
              <a:ln w="25400">
                <a:noFill/>
              </a:ln>
            </c:spPr>
            <c:txPr>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000000"/>
                    </a:solidFill>
                    <a:latin typeface="Calibri"/>
                    <a:ea typeface="Calibri"/>
                    <a:cs typeface="Calibri"/>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trendline>
            <c:trendlineType val="movingAvg"/>
            <c:period val="2"/>
            <c:dispRSqr val="0"/>
            <c:dispEq val="0"/>
          </c:trendline>
          <c:cat>
            <c:numRef>
              <c:f>'Volume &amp; Cap'!$S$2:$AC$2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formatCode="[$-408]mmm\-yy;@">
                  <c:v>43983</c:v>
                </c:pt>
              </c:numCache>
            </c:numRef>
          </c:cat>
          <c:val>
            <c:numRef>
              <c:f>'Volume &amp; Cap'!$S$14:$AC$14</c:f>
              <c:numCache>
                <c:formatCode>#,##0.00</c:formatCode>
                <c:ptCount val="11"/>
                <c:pt idx="0">
                  <c:v>105005239.52</c:v>
                </c:pt>
                <c:pt idx="1">
                  <c:v>68854812.850999996</c:v>
                </c:pt>
                <c:pt idx="2">
                  <c:v>101948458.67</c:v>
                </c:pt>
                <c:pt idx="3">
                  <c:v>120963945.12099999</c:v>
                </c:pt>
                <c:pt idx="4">
                  <c:v>116878541.98</c:v>
                </c:pt>
                <c:pt idx="5">
                  <c:v>88815607.743000001</c:v>
                </c:pt>
                <c:pt idx="6">
                  <c:v>121484562.24600001</c:v>
                </c:pt>
                <c:pt idx="7">
                  <c:v>170562972.79900002</c:v>
                </c:pt>
                <c:pt idx="8">
                  <c:v>227300941.96700001</c:v>
                </c:pt>
                <c:pt idx="9">
                  <c:v>422704620.72400004</c:v>
                </c:pt>
                <c:pt idx="10">
                  <c:v>417093132.28500003</c:v>
                </c:pt>
              </c:numCache>
            </c:numRef>
          </c:val>
          <c:extLst xmlns:c16r2="http://schemas.microsoft.com/office/drawing/2015/06/chart">
            <c:ext xmlns:c16="http://schemas.microsoft.com/office/drawing/2014/chart" uri="{C3380CC4-5D6E-409C-BE32-E72D297353CC}">
              <c16:uniqueId val="{00000000-F136-4294-890A-E68353596440}"/>
            </c:ext>
          </c:extLst>
        </c:ser>
        <c:dLbls>
          <c:showLegendKey val="0"/>
          <c:showVal val="0"/>
          <c:showCatName val="0"/>
          <c:showSerName val="0"/>
          <c:showPercent val="0"/>
          <c:showBubbleSize val="0"/>
        </c:dLbls>
        <c:gapWidth val="43"/>
        <c:axId val="1144300016"/>
        <c:axId val="1144303824"/>
      </c:barChart>
      <c:catAx>
        <c:axId val="1144300016"/>
        <c:scaling>
          <c:orientation val="minMax"/>
        </c:scaling>
        <c:delete val="0"/>
        <c:axPos val="b"/>
        <c:numFmt formatCode="General" sourceLinked="1"/>
        <c:majorTickMark val="none"/>
        <c:minorTickMark val="none"/>
        <c:tickLblPos val="nextTo"/>
        <c:spPr>
          <a:noFill/>
          <a:ln w="38103">
            <a:solidFill>
              <a:srgbClr val="000000"/>
            </a:solidFill>
            <a:prstDash val="solid"/>
            <a:round/>
          </a:ln>
          <a:effectLst>
            <a:outerShdw dist="22997" dir="5400000" algn="tl">
              <a:srgbClr val="000000">
                <a:alpha val="35000"/>
              </a:srgbClr>
            </a:outerShdw>
          </a:effectLst>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000000"/>
                </a:solidFill>
                <a:latin typeface="Calibri"/>
                <a:ea typeface="Calibri"/>
                <a:cs typeface="Calibri"/>
              </a:defRPr>
            </a:pPr>
            <a:endParaRPr lang="el-GR"/>
          </a:p>
        </c:txPr>
        <c:crossAx val="1144303824"/>
        <c:crosses val="autoZero"/>
        <c:auto val="1"/>
        <c:lblAlgn val="ctr"/>
        <c:lblOffset val="100"/>
        <c:noMultiLvlLbl val="0"/>
      </c:catAx>
      <c:valAx>
        <c:axId val="1144303824"/>
        <c:scaling>
          <c:orientation val="minMax"/>
        </c:scaling>
        <c:delete val="0"/>
        <c:axPos val="l"/>
        <c:majorGridlines>
          <c:spPr>
            <a:ln w="6345">
              <a:solidFill>
                <a:srgbClr val="898989"/>
              </a:solidFill>
              <a:prstDash val="solid"/>
              <a:round/>
            </a:ln>
          </c:spPr>
        </c:majorGridlines>
        <c:minorGridlines>
          <c:spPr>
            <a:ln w="6345">
              <a:solidFill>
                <a:srgbClr val="BCBCBC"/>
              </a:solidFill>
              <a:prstDash val="solid"/>
              <a:round/>
            </a:ln>
          </c:spPr>
        </c:minorGridlines>
        <c:numFmt formatCode="#,##0.00" sourceLinked="1"/>
        <c:majorTickMark val="none"/>
        <c:minorTickMark val="none"/>
        <c:tickLblPos val="nextTo"/>
        <c:spPr>
          <a:noFill/>
          <a:ln>
            <a:noFill/>
          </a:ln>
          <a:effectLst>
            <a:outerShdw dist="22997" dir="5400000" algn="tl">
              <a:srgbClr val="000000">
                <a:alpha val="35000"/>
              </a:srgbClr>
            </a:outerShdw>
          </a:effectLst>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ea typeface="Calibri"/>
                <a:cs typeface="Calibri"/>
              </a:defRPr>
            </a:pPr>
            <a:endParaRPr lang="el-GR"/>
          </a:p>
        </c:txPr>
        <c:crossAx val="1144300016"/>
        <c:crosses val="autoZero"/>
        <c:crossBetween val="between"/>
        <c:dispUnits>
          <c:builtInUnit val="millions"/>
        </c:dispUnits>
      </c:valAx>
      <c:spPr>
        <a:solidFill>
          <a:srgbClr val="FFFFFF"/>
        </a:solidFill>
        <a:ln w="25402">
          <a:solidFill>
            <a:srgbClr val="70AD47">
              <a:alpha val="98000"/>
            </a:srgbClr>
          </a:solidFill>
          <a:prstDash val="solid"/>
        </a:ln>
      </c:spPr>
    </c:plotArea>
    <c:legend>
      <c:legendPos val="r"/>
      <c:legendEntry>
        <c:idx val="1"/>
        <c:delete val="1"/>
      </c:legendEntry>
      <c:layout>
        <c:manualLayout>
          <c:xMode val="edge"/>
          <c:yMode val="edge"/>
          <c:x val="0.4427697852955938"/>
          <c:y val="0.94069189385034735"/>
          <c:w val="0.12222950630713704"/>
          <c:h val="4.2721696304815829E-2"/>
        </c:manualLayout>
      </c:layout>
      <c:overlay val="0"/>
      <c:spPr>
        <a:solidFill>
          <a:srgbClr val="FFFFFF"/>
        </a:solidFill>
        <a:ln w="25402">
          <a:solidFill>
            <a:srgbClr val="000000"/>
          </a:solidFill>
          <a:prstDash val="solid"/>
        </a:ln>
      </c:spPr>
      <c:txPr>
        <a:bodyPr lIns="0" tIns="0" rIns="0" bIns="0"/>
        <a:lstStyle/>
        <a:p>
          <a:pPr marL="0" marR="0" indent="0" defTabSz="914400" fontAlgn="auto" hangingPunct="1">
            <a:lnSpc>
              <a:spcPct val="100000"/>
            </a:lnSpc>
            <a:spcBef>
              <a:spcPts val="0"/>
            </a:spcBef>
            <a:spcAft>
              <a:spcPts val="0"/>
            </a:spcAft>
            <a:tabLst/>
            <a:defRPr sz="825" b="1" i="0" u="none" strike="noStrike" kern="1200" baseline="0">
              <a:solidFill>
                <a:srgbClr val="000000"/>
              </a:solidFill>
              <a:latin typeface="Calibri"/>
              <a:ea typeface="Calibri"/>
              <a:cs typeface="Calibri"/>
            </a:defRPr>
          </a:pPr>
          <a:endParaRPr lang="el-GR"/>
        </a:p>
      </c:txPr>
    </c:legend>
    <c:plotVisOnly val="1"/>
    <c:dispBlanksAs val="gap"/>
    <c:showDLblsOverMax val="0"/>
  </c:chart>
  <c:spPr>
    <a:solidFill>
      <a:srgbClr val="BFBFBF"/>
    </a:solidFill>
    <a:ln>
      <a:noFill/>
    </a:ln>
    <a:effectLst>
      <a:outerShdw dist="38096" dir="18900000" algn="tl">
        <a:srgbClr val="000000">
          <a:alpha val="40000"/>
        </a:srgbClr>
      </a:outerShdw>
    </a:effectLst>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ea typeface="Calibri"/>
          <a:cs typeface="Calibri"/>
        </a:defRPr>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ea typeface="Calibri"/>
                <a:cs typeface="Calibri"/>
              </a:defRPr>
            </a:pPr>
            <a:r>
              <a:rPr lang="el-GR" sz="1600" b="1" i="0" u="none" strike="noStrike" kern="1200" cap="none" spc="0" baseline="0" dirty="0">
                <a:solidFill>
                  <a:srgbClr val="000000"/>
                </a:solidFill>
                <a:uFillTx/>
                <a:latin typeface="Calibri"/>
                <a:ea typeface="Calibri"/>
                <a:cs typeface="Calibri"/>
              </a:rPr>
              <a:t>Όγκος Συναλλαγών                                                                                                     </a:t>
            </a:r>
            <a:r>
              <a:rPr lang="en-GB" sz="1600" b="1" i="0" u="none" strike="noStrike" kern="1200" cap="none" spc="0" baseline="0" dirty="0">
                <a:solidFill>
                  <a:srgbClr val="000000"/>
                </a:solidFill>
                <a:uFillTx/>
                <a:latin typeface="Calibri"/>
                <a:ea typeface="Calibri"/>
                <a:cs typeface="Calibri"/>
              </a:rPr>
              <a:t>                                                                                        </a:t>
            </a:r>
            <a:r>
              <a:rPr lang="el-GR" sz="1200" b="1" i="0" u="none" strike="noStrike" kern="1200" cap="none" spc="0" baseline="0" dirty="0">
                <a:solidFill>
                  <a:srgbClr val="000000"/>
                </a:solidFill>
                <a:uFillTx/>
                <a:latin typeface="Calibri"/>
                <a:ea typeface="Calibri"/>
                <a:cs typeface="Calibri"/>
              </a:rPr>
              <a:t>Εταιρίες </a:t>
            </a:r>
            <a:r>
              <a:rPr lang="el-GR" sz="1200" b="1" i="0" u="none" strike="noStrike" kern="1200" cap="none" spc="0" baseline="0" dirty="0" smtClean="0">
                <a:solidFill>
                  <a:srgbClr val="000000"/>
                </a:solidFill>
                <a:uFillTx/>
                <a:latin typeface="Calibri"/>
                <a:ea typeface="Calibri"/>
                <a:cs typeface="Calibri"/>
              </a:rPr>
              <a:t>Τεχνολογίας</a:t>
            </a:r>
            <a:r>
              <a:rPr lang="el-GR" sz="1000" b="0" i="0" u="none" strike="noStrike" kern="1200" cap="none" spc="0" baseline="0" dirty="0">
                <a:solidFill>
                  <a:srgbClr val="000000"/>
                </a:solidFill>
                <a:uFillTx/>
                <a:latin typeface="Calibri"/>
                <a:ea typeface="Calibri"/>
                <a:cs typeface="Calibri"/>
              </a:rPr>
              <a:t/>
            </a:r>
            <a:br>
              <a:rPr lang="el-GR" sz="1000" b="0" i="0" u="none" strike="noStrike" kern="1200" cap="none" spc="0" baseline="0" dirty="0">
                <a:solidFill>
                  <a:srgbClr val="000000"/>
                </a:solidFill>
                <a:uFillTx/>
                <a:latin typeface="Calibri"/>
                <a:ea typeface="Calibri"/>
                <a:cs typeface="Calibri"/>
              </a:rPr>
            </a:br>
            <a:r>
              <a:rPr lang="el-GR" sz="1000" b="0" i="0" u="none" strike="noStrike" kern="1200" cap="none" spc="0" baseline="0" dirty="0">
                <a:solidFill>
                  <a:srgbClr val="000000"/>
                </a:solidFill>
                <a:uFillTx/>
                <a:latin typeface="Calibri"/>
                <a:ea typeface="Calibri"/>
                <a:cs typeface="Calibri"/>
              </a:rPr>
              <a:t>
</a:t>
            </a:r>
          </a:p>
        </c:rich>
      </c:tx>
      <c:layout>
        <c:manualLayout>
          <c:xMode val="edge"/>
          <c:yMode val="edge"/>
          <c:x val="0.42277556720000753"/>
          <c:y val="2.9117217089436855E-2"/>
        </c:manualLayout>
      </c:layout>
      <c:overlay val="0"/>
      <c:spPr>
        <a:noFill/>
        <a:ln>
          <a:noFill/>
        </a:ln>
      </c:spPr>
    </c:title>
    <c:autoTitleDeleted val="0"/>
    <c:plotArea>
      <c:layout>
        <c:manualLayout>
          <c:layoutTarget val="inner"/>
          <c:xMode val="edge"/>
          <c:yMode val="edge"/>
          <c:x val="8.9246551031654853E-2"/>
          <c:y val="0.15858916511840515"/>
          <c:w val="0.8890240143469611"/>
          <c:h val="0.69886587210306572"/>
        </c:manualLayout>
      </c:layout>
      <c:barChart>
        <c:barDir val="col"/>
        <c:grouping val="clustered"/>
        <c:varyColors val="0"/>
        <c:ser>
          <c:idx val="0"/>
          <c:order val="0"/>
          <c:tx>
            <c:strRef>
              <c:f>'Volume &amp; Cap'!$N$14</c:f>
              <c:strCache>
                <c:ptCount val="1"/>
                <c:pt idx="0">
                  <c:v>Όγκος Συναλλαγών</c:v>
                </c:pt>
              </c:strCache>
            </c:strRef>
          </c:tx>
          <c:invertIfNegative val="0"/>
          <c:dLbls>
            <c:spPr>
              <a:noFill/>
              <a:ln w="25400">
                <a:noFill/>
              </a:ln>
            </c:spPr>
            <c:txPr>
              <a:bodyPr wrap="square" lIns="38100" tIns="19050" rIns="38100" bIns="19050" anchor="ctr">
                <a:spAutoFit/>
              </a:bodyPr>
              <a:lstStyle/>
              <a:p>
                <a:pPr>
                  <a:defRPr b="1">
                    <a:solidFill>
                      <a:schemeClr val="tx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'Volume &amp; Cap'!$B$2:$L$2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formatCode="[$-408]mmm\-yy;@">
                  <c:v>43983</c:v>
                </c:pt>
              </c:numCache>
            </c:numRef>
          </c:cat>
          <c:val>
            <c:numRef>
              <c:f>'Volume &amp; Cap'!$B$14:$L$14</c:f>
              <c:numCache>
                <c:formatCode>#,##0</c:formatCode>
                <c:ptCount val="11"/>
                <c:pt idx="0">
                  <c:v>31182536</c:v>
                </c:pt>
                <c:pt idx="1">
                  <c:v>4652561</c:v>
                </c:pt>
                <c:pt idx="2">
                  <c:v>8340807</c:v>
                </c:pt>
                <c:pt idx="3">
                  <c:v>12353672</c:v>
                </c:pt>
                <c:pt idx="4">
                  <c:v>10317744</c:v>
                </c:pt>
                <c:pt idx="5">
                  <c:v>2466756</c:v>
                </c:pt>
                <c:pt idx="6">
                  <c:v>2758539</c:v>
                </c:pt>
                <c:pt idx="7">
                  <c:v>14123355</c:v>
                </c:pt>
                <c:pt idx="8">
                  <c:v>17641882</c:v>
                </c:pt>
                <c:pt idx="9">
                  <c:v>38010494</c:v>
                </c:pt>
                <c:pt idx="10">
                  <c:v>18151673</c:v>
                </c:pt>
              </c:numCache>
            </c:numRef>
          </c:val>
          <c:extLst xmlns:c16r2="http://schemas.microsoft.com/office/drawing/2015/06/chart">
            <c:ext xmlns:c16="http://schemas.microsoft.com/office/drawing/2014/chart" uri="{C3380CC4-5D6E-409C-BE32-E72D297353CC}">
              <c16:uniqueId val="{00000000-5A5B-4FDD-B3E5-534826EF6928}"/>
            </c:ext>
          </c:extLst>
        </c:ser>
        <c:dLbls>
          <c:showLegendKey val="0"/>
          <c:showVal val="0"/>
          <c:showCatName val="0"/>
          <c:showSerName val="0"/>
          <c:showPercent val="0"/>
          <c:showBubbleSize val="0"/>
        </c:dLbls>
        <c:gapWidth val="43"/>
        <c:axId val="1144301648"/>
        <c:axId val="1144300560"/>
      </c:barChart>
      <c:catAx>
        <c:axId val="1144301648"/>
        <c:scaling>
          <c:orientation val="minMax"/>
        </c:scaling>
        <c:delete val="0"/>
        <c:axPos val="b"/>
        <c:numFmt formatCode="General" sourceLinked="1"/>
        <c:majorTickMark val="none"/>
        <c:minorTickMark val="none"/>
        <c:tickLblPos val="nextTo"/>
        <c:spPr>
          <a:noFill/>
          <a:ln w="38103">
            <a:solidFill>
              <a:srgbClr val="000000"/>
            </a:solidFill>
            <a:prstDash val="solid"/>
            <a:round/>
          </a:ln>
          <a:effectLst>
            <a:outerShdw dist="22997" dir="5400000" algn="tl">
              <a:srgbClr val="000000">
                <a:alpha val="35000"/>
              </a:srgbClr>
            </a:outerShdw>
          </a:effectLst>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000000"/>
                </a:solidFill>
                <a:latin typeface="Calibri"/>
                <a:ea typeface="Calibri"/>
                <a:cs typeface="Calibri"/>
              </a:defRPr>
            </a:pPr>
            <a:endParaRPr lang="el-GR"/>
          </a:p>
        </c:txPr>
        <c:crossAx val="1144300560"/>
        <c:crosses val="autoZero"/>
        <c:auto val="1"/>
        <c:lblAlgn val="ctr"/>
        <c:lblOffset val="100"/>
        <c:noMultiLvlLbl val="0"/>
      </c:catAx>
      <c:valAx>
        <c:axId val="1144300560"/>
        <c:scaling>
          <c:orientation val="minMax"/>
        </c:scaling>
        <c:delete val="0"/>
        <c:axPos val="l"/>
        <c:majorGridlines>
          <c:spPr>
            <a:ln w="6345">
              <a:solidFill>
                <a:srgbClr val="898989"/>
              </a:solidFill>
              <a:prstDash val="solid"/>
              <a:round/>
            </a:ln>
          </c:spPr>
        </c:majorGridlines>
        <c:minorGridlines>
          <c:spPr>
            <a:ln w="6345">
              <a:solidFill>
                <a:srgbClr val="BCBCBC"/>
              </a:solidFill>
              <a:prstDash val="solid"/>
              <a:round/>
            </a:ln>
          </c:spPr>
        </c:minorGridlines>
        <c:numFmt formatCode="#,##0" sourceLinked="1"/>
        <c:majorTickMark val="none"/>
        <c:minorTickMark val="none"/>
        <c:tickLblPos val="nextTo"/>
        <c:spPr>
          <a:noFill/>
          <a:ln>
            <a:noFill/>
          </a:ln>
          <a:effectLst>
            <a:outerShdw dist="22997" dir="5400000" algn="tl">
              <a:srgbClr val="000000">
                <a:alpha val="35000"/>
              </a:srgbClr>
            </a:outerShdw>
          </a:effectLst>
        </c:spPr>
        <c:txPr>
          <a:bodyPr lIns="0" tIns="0" rIns="0" bIns="0"/>
          <a:lstStyle/>
          <a:p>
            <a:pPr marL="0" marR="0" indent="0" defTabSz="914400" fontAlgn="auto" hangingPunct="1">
              <a:lnSpc>
                <a:spcPct val="100000"/>
              </a:lnSpc>
              <a:spcBef>
                <a:spcPts val="0"/>
              </a:spcBef>
              <a:spcAft>
                <a:spcPts val="0"/>
              </a:spcAft>
              <a:tabLst/>
              <a:defRPr sz="900" b="1" i="0" u="none" strike="noStrike" kern="1200" baseline="0">
                <a:solidFill>
                  <a:srgbClr val="000000"/>
                </a:solidFill>
                <a:latin typeface="Calibri"/>
                <a:ea typeface="Calibri"/>
                <a:cs typeface="Calibri"/>
              </a:defRPr>
            </a:pPr>
            <a:endParaRPr lang="el-GR"/>
          </a:p>
        </c:txPr>
        <c:crossAx val="1144301648"/>
        <c:crosses val="autoZero"/>
        <c:crossBetween val="between"/>
      </c:valAx>
      <c:spPr>
        <a:solidFill>
          <a:srgbClr val="FFFFFF"/>
        </a:solidFill>
        <a:ln w="25402">
          <a:solidFill>
            <a:srgbClr val="70AD47">
              <a:alpha val="98000"/>
            </a:srgbClr>
          </a:solidFill>
          <a:prstDash val="solid"/>
        </a:ln>
      </c:spPr>
    </c:plotArea>
    <c:legend>
      <c:legendPos val="r"/>
      <c:legendEntry>
        <c:idx val="1"/>
        <c:delete val="1"/>
      </c:legendEntry>
      <c:layout>
        <c:manualLayout>
          <c:xMode val="edge"/>
          <c:yMode val="edge"/>
          <c:x val="0.44124494447090912"/>
          <c:y val="0.93801666645601889"/>
          <c:w val="0.12133468303116912"/>
          <c:h val="4.2721696304815815E-2"/>
        </c:manualLayout>
      </c:layout>
      <c:overlay val="0"/>
      <c:spPr>
        <a:solidFill>
          <a:srgbClr val="FFFFFF"/>
        </a:solidFill>
        <a:ln w="25402">
          <a:solidFill>
            <a:srgbClr val="000000"/>
          </a:solidFill>
          <a:prstDash val="solid"/>
        </a:ln>
      </c:spPr>
      <c:txPr>
        <a:bodyPr lIns="0" tIns="0" rIns="0" bIns="0"/>
        <a:lstStyle/>
        <a:p>
          <a:pPr marL="0" marR="0" indent="0" defTabSz="914400" fontAlgn="auto" hangingPunct="1">
            <a:lnSpc>
              <a:spcPct val="100000"/>
            </a:lnSpc>
            <a:spcBef>
              <a:spcPts val="0"/>
            </a:spcBef>
            <a:spcAft>
              <a:spcPts val="0"/>
            </a:spcAft>
            <a:tabLst/>
            <a:defRPr sz="825" b="1" i="0" u="none" strike="noStrike" kern="1200" baseline="0">
              <a:solidFill>
                <a:srgbClr val="000000"/>
              </a:solidFill>
              <a:latin typeface="Calibri"/>
              <a:ea typeface="Calibri"/>
              <a:cs typeface="Calibri"/>
            </a:defRPr>
          </a:pPr>
          <a:endParaRPr lang="el-GR"/>
        </a:p>
      </c:txPr>
    </c:legend>
    <c:plotVisOnly val="1"/>
    <c:dispBlanksAs val="gap"/>
    <c:showDLblsOverMax val="0"/>
  </c:chart>
  <c:spPr>
    <a:solidFill>
      <a:srgbClr val="BFBFBF"/>
    </a:solidFill>
    <a:ln>
      <a:noFill/>
    </a:ln>
    <a:effectLst>
      <a:outerShdw dist="38096" dir="18900000" algn="tl">
        <a:srgbClr val="000000">
          <a:alpha val="40000"/>
        </a:srgbClr>
      </a:outerShdw>
    </a:effectLst>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ea typeface="Calibri"/>
          <a:cs typeface="Calibri"/>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ea typeface="Calibri"/>
                <a:cs typeface="Calibri"/>
              </a:defRPr>
            </a:pPr>
            <a:r>
              <a:rPr lang="el-GR" sz="1800" b="1" i="0" u="none" strike="noStrike" kern="1200" cap="none" spc="0" baseline="0" dirty="0">
                <a:solidFill>
                  <a:srgbClr val="000000"/>
                </a:solidFill>
                <a:uFillTx/>
                <a:latin typeface="Calibri"/>
                <a:ea typeface="Calibri"/>
                <a:cs typeface="Calibri"/>
              </a:rPr>
              <a:t>Αξία Συναλλαγών                                                                                  </a:t>
            </a:r>
            <a:r>
              <a:rPr lang="en-GB" sz="1800" b="1" i="0" u="none" strike="noStrike" kern="1200" cap="none" spc="0" baseline="0" dirty="0">
                <a:solidFill>
                  <a:srgbClr val="000000"/>
                </a:solidFill>
                <a:uFillTx/>
                <a:latin typeface="Calibri"/>
                <a:ea typeface="Calibri"/>
                <a:cs typeface="Calibri"/>
              </a:rPr>
              <a:t>                                                                                                  </a:t>
            </a:r>
            <a:r>
              <a:rPr lang="el-GR" sz="1800" b="1" i="0" u="none" strike="noStrike" kern="1200" cap="none" spc="0" baseline="0" dirty="0">
                <a:solidFill>
                  <a:srgbClr val="000000"/>
                </a:solidFill>
                <a:uFillTx/>
                <a:latin typeface="Calibri"/>
                <a:ea typeface="Calibri"/>
                <a:cs typeface="Calibri"/>
              </a:rPr>
              <a:t>              </a:t>
            </a:r>
            <a:r>
              <a:rPr lang="el-GR" sz="1200" b="1" i="0" u="none" strike="noStrike" kern="1200" cap="none" spc="0" baseline="0" dirty="0">
                <a:solidFill>
                  <a:srgbClr val="000000"/>
                </a:solidFill>
                <a:uFillTx/>
                <a:latin typeface="Calibri"/>
                <a:ea typeface="Calibri"/>
                <a:cs typeface="Calibri"/>
              </a:rPr>
              <a:t>Εταιρίες </a:t>
            </a:r>
            <a:r>
              <a:rPr lang="el-GR" sz="1200" b="1" i="0" u="none" strike="noStrike" kern="1200" cap="none" spc="0" baseline="0" dirty="0" smtClean="0">
                <a:solidFill>
                  <a:srgbClr val="000000"/>
                </a:solidFill>
                <a:uFillTx/>
                <a:latin typeface="Calibri"/>
                <a:ea typeface="Calibri"/>
                <a:cs typeface="Calibri"/>
              </a:rPr>
              <a:t>Τεχνολογίας</a:t>
            </a:r>
            <a:r>
              <a:rPr lang="el-GR" sz="1000" b="0" i="0" u="none" strike="noStrike" kern="1200" cap="none" spc="0" baseline="0" dirty="0">
                <a:solidFill>
                  <a:srgbClr val="000000"/>
                </a:solidFill>
                <a:uFillTx/>
                <a:latin typeface="Calibri"/>
                <a:ea typeface="Calibri"/>
                <a:cs typeface="Calibri"/>
              </a:rPr>
              <a:t/>
            </a:r>
            <a:br>
              <a:rPr lang="el-GR" sz="1000" b="0" i="0" u="none" strike="noStrike" kern="1200" cap="none" spc="0" baseline="0" dirty="0">
                <a:solidFill>
                  <a:srgbClr val="000000"/>
                </a:solidFill>
                <a:uFillTx/>
                <a:latin typeface="Calibri"/>
                <a:ea typeface="Calibri"/>
                <a:cs typeface="Calibri"/>
              </a:rPr>
            </a:br>
            <a:r>
              <a:rPr lang="el-GR" sz="1000" b="0" i="0" u="none" strike="noStrike" kern="1200" cap="none" spc="0" baseline="0" dirty="0">
                <a:solidFill>
                  <a:srgbClr val="000000"/>
                </a:solidFill>
                <a:uFillTx/>
                <a:latin typeface="Calibri"/>
                <a:ea typeface="Calibri"/>
                <a:cs typeface="Calibri"/>
              </a:rPr>
              <a:t>
</a:t>
            </a:r>
          </a:p>
        </c:rich>
      </c:tx>
      <c:layout>
        <c:manualLayout>
          <c:xMode val="edge"/>
          <c:yMode val="edge"/>
          <c:x val="0.42277557254108106"/>
          <c:y val="2.9117217089436855E-2"/>
        </c:manualLayout>
      </c:layout>
      <c:overlay val="0"/>
      <c:spPr>
        <a:noFill/>
        <a:ln>
          <a:noFill/>
        </a:ln>
      </c:spPr>
    </c:title>
    <c:autoTitleDeleted val="0"/>
    <c:plotArea>
      <c:layout>
        <c:manualLayout>
          <c:xMode val="edge"/>
          <c:yMode val="edge"/>
          <c:x val="1.1242746281244075E-2"/>
          <c:y val="0.14389542599309918"/>
          <c:w val="0.95727331374714697"/>
          <c:h val="0.76720234408901133"/>
        </c:manualLayout>
      </c:layout>
      <c:barChart>
        <c:barDir val="col"/>
        <c:grouping val="clustered"/>
        <c:varyColors val="0"/>
        <c:ser>
          <c:idx val="0"/>
          <c:order val="0"/>
          <c:tx>
            <c:strRef>
              <c:f>Value!$N$17</c:f>
              <c:strCache>
                <c:ptCount val="1"/>
                <c:pt idx="0">
                  <c:v>Αξία Συναλλαγών (€)</c:v>
                </c:pt>
              </c:strCache>
            </c:strRef>
          </c:tx>
          <c:spPr>
            <a:solidFill>
              <a:srgbClr val="5B9BD5"/>
            </a:solidFill>
            <a:ln>
              <a:noFill/>
            </a:ln>
          </c:spPr>
          <c:invertIfNegative val="0"/>
          <c:dLbls>
            <c:spPr>
              <a:noFill/>
              <a:ln w="25400">
                <a:noFill/>
              </a:ln>
            </c:spPr>
            <c:txPr>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000000"/>
                    </a:solidFill>
                    <a:latin typeface="Calibri"/>
                    <a:ea typeface="Calibri"/>
                    <a:cs typeface="Calibri"/>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trendline>
            <c:trendlineType val="movingAvg"/>
            <c:period val="2"/>
            <c:dispRSqr val="0"/>
            <c:dispEq val="0"/>
          </c:trendline>
          <c:cat>
            <c:strRef>
              <c:f>Value!$B$3:$M$3</c:f>
              <c:strCache>
                <c:ptCount val="12"/>
                <c:pt idx="0">
                  <c:v>2010</c:v>
                </c:pt>
                <c:pt idx="1">
                  <c:v>2011</c:v>
                </c:pt>
                <c:pt idx="2">
                  <c:v>2012</c:v>
                </c:pt>
                <c:pt idx="3">
                  <c:v>2013</c:v>
                </c:pt>
                <c:pt idx="4">
                  <c:v>2014</c:v>
                </c:pt>
                <c:pt idx="5">
                  <c:v>2015</c:v>
                </c:pt>
                <c:pt idx="6">
                  <c:v>2016</c:v>
                </c:pt>
                <c:pt idx="7">
                  <c:v>2017</c:v>
                </c:pt>
                <c:pt idx="8">
                  <c:v>2018</c:v>
                </c:pt>
                <c:pt idx="9">
                  <c:v>2019</c:v>
                </c:pt>
                <c:pt idx="10">
                  <c:v>Ιουν-20</c:v>
                </c:pt>
                <c:pt idx="11">
                  <c:v>10-yr</c:v>
                </c:pt>
              </c:strCache>
            </c:strRef>
          </c:cat>
          <c:val>
            <c:numRef>
              <c:f>Value!$B$15:$L$15</c:f>
              <c:numCache>
                <c:formatCode>#,##0.00</c:formatCode>
                <c:ptCount val="11"/>
                <c:pt idx="0">
                  <c:v>27441542.809999999</c:v>
                </c:pt>
                <c:pt idx="1">
                  <c:v>3549400.7900000005</c:v>
                </c:pt>
                <c:pt idx="2">
                  <c:v>4322283.7699999996</c:v>
                </c:pt>
                <c:pt idx="3">
                  <c:v>13625473.239999998</c:v>
                </c:pt>
                <c:pt idx="4">
                  <c:v>7609858.8399999989</c:v>
                </c:pt>
                <c:pt idx="5">
                  <c:v>1390522.73</c:v>
                </c:pt>
                <c:pt idx="6">
                  <c:v>2056592.69</c:v>
                </c:pt>
                <c:pt idx="7">
                  <c:v>12307830.129999999</c:v>
                </c:pt>
                <c:pt idx="8">
                  <c:v>15488244.339999996</c:v>
                </c:pt>
                <c:pt idx="9">
                  <c:v>64515806.370000005</c:v>
                </c:pt>
                <c:pt idx="10">
                  <c:v>39129757.670000002</c:v>
                </c:pt>
              </c:numCache>
            </c:numRef>
          </c:val>
          <c:extLst xmlns:c16r2="http://schemas.microsoft.com/office/drawing/2015/06/chart">
            <c:ext xmlns:c16="http://schemas.microsoft.com/office/drawing/2014/chart" uri="{C3380CC4-5D6E-409C-BE32-E72D297353CC}">
              <c16:uniqueId val="{00000000-9FAA-438A-9D0B-734F4FF11B53}"/>
            </c:ext>
          </c:extLst>
        </c:ser>
        <c:dLbls>
          <c:showLegendKey val="0"/>
          <c:showVal val="0"/>
          <c:showCatName val="0"/>
          <c:showSerName val="0"/>
          <c:showPercent val="0"/>
          <c:showBubbleSize val="0"/>
        </c:dLbls>
        <c:gapWidth val="43"/>
        <c:axId val="1144301104"/>
        <c:axId val="1144302192"/>
      </c:barChart>
      <c:catAx>
        <c:axId val="1144301104"/>
        <c:scaling>
          <c:orientation val="minMax"/>
        </c:scaling>
        <c:delete val="0"/>
        <c:axPos val="b"/>
        <c:numFmt formatCode="General" sourceLinked="1"/>
        <c:majorTickMark val="none"/>
        <c:minorTickMark val="none"/>
        <c:tickLblPos val="nextTo"/>
        <c:spPr>
          <a:noFill/>
          <a:ln w="38103">
            <a:solidFill>
              <a:srgbClr val="000000"/>
            </a:solidFill>
            <a:prstDash val="solid"/>
            <a:round/>
          </a:ln>
          <a:effectLst>
            <a:outerShdw dist="22997" dir="5400000" algn="tl">
              <a:srgbClr val="000000">
                <a:alpha val="35000"/>
              </a:srgbClr>
            </a:outerShdw>
          </a:effectLst>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000000"/>
                </a:solidFill>
                <a:latin typeface="Calibri"/>
                <a:ea typeface="Calibri"/>
                <a:cs typeface="Calibri"/>
              </a:defRPr>
            </a:pPr>
            <a:endParaRPr lang="el-GR"/>
          </a:p>
        </c:txPr>
        <c:crossAx val="1144302192"/>
        <c:crosses val="autoZero"/>
        <c:auto val="1"/>
        <c:lblAlgn val="ctr"/>
        <c:lblOffset val="100"/>
        <c:noMultiLvlLbl val="0"/>
      </c:catAx>
      <c:valAx>
        <c:axId val="1144302192"/>
        <c:scaling>
          <c:orientation val="minMax"/>
        </c:scaling>
        <c:delete val="0"/>
        <c:axPos val="l"/>
        <c:majorGridlines>
          <c:spPr>
            <a:ln w="6345">
              <a:solidFill>
                <a:srgbClr val="898989"/>
              </a:solidFill>
              <a:prstDash val="solid"/>
              <a:round/>
            </a:ln>
          </c:spPr>
        </c:majorGridlines>
        <c:minorGridlines>
          <c:spPr>
            <a:ln w="6345">
              <a:solidFill>
                <a:srgbClr val="BCBCBC"/>
              </a:solidFill>
              <a:prstDash val="solid"/>
              <a:round/>
            </a:ln>
          </c:spPr>
        </c:minorGridlines>
        <c:numFmt formatCode="#,##0.00" sourceLinked="1"/>
        <c:majorTickMark val="none"/>
        <c:minorTickMark val="none"/>
        <c:tickLblPos val="nextTo"/>
        <c:spPr>
          <a:noFill/>
          <a:ln>
            <a:noFill/>
          </a:ln>
          <a:effectLst>
            <a:outerShdw dist="22997" dir="5400000" algn="tl">
              <a:srgbClr val="000000">
                <a:alpha val="35000"/>
              </a:srgbClr>
            </a:outerShdw>
          </a:effectLst>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000000"/>
                </a:solidFill>
                <a:latin typeface="Calibri"/>
                <a:ea typeface="Calibri"/>
                <a:cs typeface="Calibri"/>
              </a:defRPr>
            </a:pPr>
            <a:endParaRPr lang="el-GR"/>
          </a:p>
        </c:txPr>
        <c:crossAx val="1144301104"/>
        <c:crosses val="autoZero"/>
        <c:crossBetween val="between"/>
        <c:dispUnits>
          <c:builtInUnit val="millions"/>
        </c:dispUnits>
      </c:valAx>
      <c:spPr>
        <a:solidFill>
          <a:srgbClr val="FFFFFF"/>
        </a:solidFill>
        <a:ln w="25402">
          <a:solidFill>
            <a:srgbClr val="70AD47">
              <a:alpha val="98000"/>
            </a:srgbClr>
          </a:solidFill>
          <a:prstDash val="solid"/>
        </a:ln>
      </c:spPr>
    </c:plotArea>
    <c:legend>
      <c:legendPos val="r"/>
      <c:legendEntry>
        <c:idx val="1"/>
        <c:delete val="1"/>
      </c:legendEntry>
      <c:layout>
        <c:manualLayout>
          <c:xMode val="edge"/>
          <c:yMode val="edge"/>
          <c:x val="0.43209579932426107"/>
          <c:y val="0.94069189385034735"/>
          <c:w val="0.13303304493159765"/>
          <c:h val="4.2721696304815829E-2"/>
        </c:manualLayout>
      </c:layout>
      <c:overlay val="0"/>
      <c:spPr>
        <a:solidFill>
          <a:srgbClr val="FFFFFF"/>
        </a:solidFill>
        <a:ln w="25402">
          <a:solidFill>
            <a:srgbClr val="000000"/>
          </a:solidFill>
          <a:prstDash val="solid"/>
        </a:ln>
      </c:spPr>
      <c:txPr>
        <a:bodyPr lIns="0" tIns="0" rIns="0" bIns="0"/>
        <a:lstStyle/>
        <a:p>
          <a:pPr marL="0" marR="0" indent="0" defTabSz="914400" fontAlgn="auto" hangingPunct="1">
            <a:lnSpc>
              <a:spcPct val="100000"/>
            </a:lnSpc>
            <a:spcBef>
              <a:spcPts val="0"/>
            </a:spcBef>
            <a:spcAft>
              <a:spcPts val="0"/>
            </a:spcAft>
            <a:tabLst/>
            <a:defRPr sz="825" b="1" i="0" u="none" strike="noStrike" kern="1200" baseline="0">
              <a:solidFill>
                <a:srgbClr val="000000"/>
              </a:solidFill>
              <a:latin typeface="Calibri"/>
              <a:ea typeface="Calibri"/>
              <a:cs typeface="Calibri"/>
            </a:defRPr>
          </a:pPr>
          <a:endParaRPr lang="el-GR"/>
        </a:p>
      </c:txPr>
    </c:legend>
    <c:plotVisOnly val="1"/>
    <c:dispBlanksAs val="gap"/>
    <c:showDLblsOverMax val="0"/>
  </c:chart>
  <c:spPr>
    <a:solidFill>
      <a:srgbClr val="BFBFBF"/>
    </a:solidFill>
    <a:ln>
      <a:noFill/>
    </a:ln>
    <a:effectLst>
      <a:outerShdw dist="38096" dir="18900000" algn="tl">
        <a:srgbClr val="000000">
          <a:alpha val="40000"/>
        </a:srgbClr>
      </a:outerShdw>
    </a:effectLst>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ea typeface="Calibri"/>
          <a:cs typeface="Calibri"/>
        </a:defRPr>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l-GR" sz="1600" b="1" dirty="0"/>
              <a:t>Αξία Συναλλαγών                                                    </a:t>
            </a:r>
            <a:r>
              <a:rPr lang="el-GR" sz="1600" b="1" dirty="0" smtClean="0"/>
              <a:t>                                                                   </a:t>
            </a:r>
            <a:r>
              <a:rPr lang="el-GR" sz="1200" b="1" dirty="0"/>
              <a:t>10ετίας </a:t>
            </a:r>
            <a:r>
              <a:rPr lang="el-GR" sz="1200" b="1" dirty="0" smtClean="0"/>
              <a:t>                                                                                                                 </a:t>
            </a:r>
            <a:endParaRPr lang="el-GR" sz="1200" b="1" dirty="0"/>
          </a:p>
        </c:rich>
      </c:tx>
      <c:layout>
        <c:manualLayout>
          <c:xMode val="edge"/>
          <c:yMode val="edge"/>
          <c:x val="0.41618014665037212"/>
          <c:y val="1.4316266446585299E-2"/>
        </c:manualLayout>
      </c:layout>
      <c:overlay val="0"/>
      <c:spPr>
        <a:noFill/>
        <a:ln>
          <a:noFill/>
        </a:ln>
      </c:spPr>
    </c:title>
    <c:autoTitleDeleted val="0"/>
    <c:plotArea>
      <c:layout>
        <c:manualLayout>
          <c:layoutTarget val="inner"/>
          <c:xMode val="edge"/>
          <c:yMode val="edge"/>
          <c:x val="8.9446321497095568E-2"/>
          <c:y val="0.15855079534366562"/>
          <c:w val="0.81696107176904809"/>
          <c:h val="0.69946693442858543"/>
        </c:manualLayout>
      </c:layout>
      <c:barChart>
        <c:barDir val="col"/>
        <c:grouping val="clustered"/>
        <c:varyColors val="0"/>
        <c:ser>
          <c:idx val="0"/>
          <c:order val="0"/>
          <c:tx>
            <c:strRef>
              <c:f>Value!$N$17</c:f>
              <c:strCache>
                <c:ptCount val="1"/>
                <c:pt idx="0">
                  <c:v>Αξία Συναλλαγών (€)</c:v>
                </c:pt>
              </c:strCache>
            </c:strRef>
          </c:tx>
          <c:spPr>
            <a:solidFill>
              <a:srgbClr val="0070C0"/>
            </a:solidFill>
            <a:ln>
              <a:noFill/>
            </a:ln>
          </c:spPr>
          <c:invertIfNegative val="0"/>
          <c:dLbls>
            <c:spPr>
              <a:noFill/>
              <a:ln w="25400">
                <a:noFill/>
              </a:ln>
            </c:spPr>
            <c:txPr>
              <a:bodyPr/>
              <a:lstStyle/>
              <a:p>
                <a:pPr algn="ctr">
                  <a:defRPr b="1"/>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Value!$A$4:$A$14</c:f>
              <c:strCache>
                <c:ptCount val="11"/>
                <c:pt idx="0">
                  <c:v>BYTE</c:v>
                </c:pt>
                <c:pt idx="1">
                  <c:v>CPI</c:v>
                </c:pt>
                <c:pt idx="2">
                  <c:v>ΕΠΣΙΛ</c:v>
                </c:pt>
                <c:pt idx="3">
                  <c:v>ΙΝΤΕΚ</c:v>
                </c:pt>
                <c:pt idx="4">
                  <c:v>ΙΛΥΔΑ</c:v>
                </c:pt>
                <c:pt idx="5">
                  <c:v>ΛΟΓΟΣ</c:v>
                </c:pt>
                <c:pt idx="6">
                  <c:v>ΠΡΟΦ</c:v>
                </c:pt>
                <c:pt idx="7">
                  <c:v>ΚΟΥΑΛ</c:v>
                </c:pt>
                <c:pt idx="8">
                  <c:v>ΚΟΥΕΣ</c:v>
                </c:pt>
                <c:pt idx="9">
                  <c:v>ΕΝΤΕΡ</c:v>
                </c:pt>
                <c:pt idx="10">
                  <c:v>ΠΕΡΦ</c:v>
                </c:pt>
              </c:strCache>
            </c:strRef>
          </c:cat>
          <c:val>
            <c:numRef>
              <c:f>Value!$M$4:$M$14</c:f>
              <c:numCache>
                <c:formatCode>#,##0.00</c:formatCode>
                <c:ptCount val="11"/>
                <c:pt idx="0">
                  <c:v>10240104.970000003</c:v>
                </c:pt>
                <c:pt idx="1">
                  <c:v>700356.23</c:v>
                </c:pt>
                <c:pt idx="2">
                  <c:v>2278879.67</c:v>
                </c:pt>
                <c:pt idx="3">
                  <c:v>1402960.44</c:v>
                </c:pt>
                <c:pt idx="4">
                  <c:v>21819052.500000004</c:v>
                </c:pt>
                <c:pt idx="5">
                  <c:v>1723536.9500000002</c:v>
                </c:pt>
                <c:pt idx="6">
                  <c:v>50786858.979999989</c:v>
                </c:pt>
                <c:pt idx="7">
                  <c:v>19411192.690000005</c:v>
                </c:pt>
                <c:pt idx="8">
                  <c:v>81399267.920000002</c:v>
                </c:pt>
                <c:pt idx="9">
                  <c:v>1675103.0299999998</c:v>
                </c:pt>
                <c:pt idx="10">
                  <c:v>1838663.8499999996</c:v>
                </c:pt>
              </c:numCache>
            </c:numRef>
          </c:val>
          <c:extLst xmlns:c16r2="http://schemas.microsoft.com/office/drawing/2015/06/chart">
            <c:ext xmlns:c16="http://schemas.microsoft.com/office/drawing/2014/chart" uri="{C3380CC4-5D6E-409C-BE32-E72D297353CC}">
              <c16:uniqueId val="{00000000-A061-473B-856D-035B836A9993}"/>
            </c:ext>
          </c:extLst>
        </c:ser>
        <c:dLbls>
          <c:showLegendKey val="0"/>
          <c:showVal val="0"/>
          <c:showCatName val="0"/>
          <c:showSerName val="0"/>
          <c:showPercent val="0"/>
          <c:showBubbleSize val="0"/>
        </c:dLbls>
        <c:gapWidth val="43"/>
        <c:axId val="1144297840"/>
        <c:axId val="1141056512"/>
      </c:barChart>
      <c:lineChart>
        <c:grouping val="stacked"/>
        <c:varyColors val="0"/>
        <c:ser>
          <c:idx val="1"/>
          <c:order val="1"/>
          <c:tx>
            <c:strRef>
              <c:f>Value!$N$18</c:f>
              <c:strCache>
                <c:ptCount val="1"/>
                <c:pt idx="0">
                  <c:v>% ανά Εταιρία</c:v>
                </c:pt>
              </c:strCache>
            </c:strRef>
          </c:tx>
          <c:spPr>
            <a:ln>
              <a:noFill/>
            </a:ln>
          </c:spPr>
          <c:marker>
            <c:spPr>
              <a:solidFill>
                <a:schemeClr val="accent6">
                  <a:lumMod val="50000"/>
                </a:schemeClr>
              </a:solidFill>
              <a:ln>
                <a:solidFill>
                  <a:srgbClr val="70AD47"/>
                </a:solidFill>
              </a:ln>
            </c:spPr>
          </c:marker>
          <c:dLbls>
            <c:dLbl>
              <c:idx val="0"/>
              <c:layout>
                <c:manualLayout>
                  <c:x val="-3.1751326143701374E-2"/>
                  <c:y val="-5.64540833692619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61-473B-856D-035B836A9993}"/>
                </c:ext>
                <c:ext xmlns:c15="http://schemas.microsoft.com/office/drawing/2012/chart" uri="{CE6537A1-D6FC-4f65-9D91-7224C49458BB}"/>
              </c:extLst>
            </c:dLbl>
            <c:dLbl>
              <c:idx val="1"/>
              <c:layout>
                <c:manualLayout>
                  <c:x val="-3.1751326143701387E-2"/>
                  <c:y val="-7.08633052712791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061-473B-856D-035B836A9993}"/>
                </c:ext>
                <c:ext xmlns:c15="http://schemas.microsoft.com/office/drawing/2012/chart" uri="{CE6537A1-D6FC-4f65-9D91-7224C49458BB}"/>
              </c:extLst>
            </c:dLbl>
            <c:dLbl>
              <c:idx val="2"/>
              <c:layout>
                <c:manualLayout>
                  <c:x val="-3.3276181282463208E-2"/>
                  <c:y val="-6.12571573366009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061-473B-856D-035B836A9993}"/>
                </c:ext>
                <c:ext xmlns:c15="http://schemas.microsoft.com/office/drawing/2012/chart" uri="{CE6537A1-D6FC-4f65-9D91-7224C49458BB}"/>
              </c:extLst>
            </c:dLbl>
            <c:dLbl>
              <c:idx val="3"/>
              <c:layout>
                <c:manualLayout>
                  <c:x val="-3.3276181282463263E-2"/>
                  <c:y val="-6.12571573366009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061-473B-856D-035B836A9993}"/>
                </c:ext>
                <c:ext xmlns:c15="http://schemas.microsoft.com/office/drawing/2012/chart" uri="{CE6537A1-D6FC-4f65-9D91-7224C49458BB}"/>
              </c:extLst>
            </c:dLbl>
            <c:dLbl>
              <c:idx val="4"/>
              <c:layout>
                <c:manualLayout>
                  <c:x val="-3.5227995860078333E-2"/>
                  <c:y val="-5.64540833692618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061-473B-856D-035B836A9993}"/>
                </c:ext>
                <c:ext xmlns:c15="http://schemas.microsoft.com/office/drawing/2012/chart" uri="{CE6537A1-D6FC-4f65-9D91-7224C49458BB}"/>
              </c:extLst>
            </c:dLbl>
            <c:dLbl>
              <c:idx val="5"/>
              <c:layout>
                <c:manualLayout>
                  <c:x val="-3.0226471004939515E-2"/>
                  <c:y val="-6.36586943202705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061-473B-856D-035B836A9993}"/>
                </c:ext>
                <c:ext xmlns:c15="http://schemas.microsoft.com/office/drawing/2012/chart" uri="{CE6537A1-D6FC-4f65-9D91-7224C49458BB}"/>
              </c:extLst>
            </c:dLbl>
            <c:dLbl>
              <c:idx val="6"/>
              <c:layout>
                <c:manualLayout>
                  <c:x val="-3.6752850998840146E-2"/>
                  <c:y val="-4.68479354345836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061-473B-856D-035B836A9993}"/>
                </c:ext>
                <c:ext xmlns:c15="http://schemas.microsoft.com/office/drawing/2012/chart" uri="{CE6537A1-D6FC-4f65-9D91-7224C49458BB}"/>
              </c:extLst>
            </c:dLbl>
            <c:dLbl>
              <c:idx val="7"/>
              <c:layout>
                <c:manualLayout>
                  <c:x val="-3.6752850998840146E-2"/>
                  <c:y val="-6.36586943202704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061-473B-856D-035B836A9993}"/>
                </c:ext>
                <c:ext xmlns:c15="http://schemas.microsoft.com/office/drawing/2012/chart" uri="{CE6537A1-D6FC-4f65-9D91-7224C49458BB}"/>
              </c:extLst>
            </c:dLbl>
            <c:dLbl>
              <c:idx val="8"/>
              <c:layout>
                <c:manualLayout>
                  <c:x val="-3.3703140721316513E-2"/>
                  <c:y val="-2.76356395652272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061-473B-856D-035B836A9993}"/>
                </c:ext>
                <c:ext xmlns:c15="http://schemas.microsoft.com/office/drawing/2012/chart" uri="{CE6537A1-D6FC-4f65-9D91-7224C49458BB}"/>
              </c:extLst>
            </c:dLbl>
            <c:dLbl>
              <c:idx val="9"/>
              <c:layout>
                <c:manualLayout>
                  <c:x val="-3.1751326143701387E-2"/>
                  <c:y val="-4.92494724182533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061-473B-856D-035B836A9993}"/>
                </c:ext>
                <c:ext xmlns:c15="http://schemas.microsoft.com/office/drawing/2012/chart" uri="{CE6537A1-D6FC-4f65-9D91-7224C49458BB}"/>
              </c:extLst>
            </c:dLbl>
            <c:dLbl>
              <c:idx val="10"/>
              <c:layout>
                <c:manualLayout>
                  <c:x val="-3.1751326143701498E-2"/>
                  <c:y val="-3.9643324483575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061-473B-856D-035B836A9993}"/>
                </c:ext>
                <c:ext xmlns:c15="http://schemas.microsoft.com/office/drawing/2012/chart" uri="{CE6537A1-D6FC-4f65-9D91-7224C49458BB}"/>
              </c:extLst>
            </c:dLbl>
            <c:spPr>
              <a:noFill/>
              <a:ln w="25400">
                <a:noFill/>
              </a:ln>
            </c:spPr>
            <c:txPr>
              <a:bodyPr/>
              <a:lstStyle/>
              <a:p>
                <a:pPr>
                  <a:defRPr b="1">
                    <a:solidFill>
                      <a:schemeClr val="accent6">
                        <a:lumMod val="50000"/>
                      </a:schemeClr>
                    </a:solidFill>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Value!$A$4:$A$14</c:f>
              <c:strCache>
                <c:ptCount val="11"/>
                <c:pt idx="0">
                  <c:v>BYTE</c:v>
                </c:pt>
                <c:pt idx="1">
                  <c:v>CPI</c:v>
                </c:pt>
                <c:pt idx="2">
                  <c:v>ΕΠΣΙΛ</c:v>
                </c:pt>
                <c:pt idx="3">
                  <c:v>ΙΝΤΕΚ</c:v>
                </c:pt>
                <c:pt idx="4">
                  <c:v>ΙΛΥΔΑ</c:v>
                </c:pt>
                <c:pt idx="5">
                  <c:v>ΛΟΓΟΣ</c:v>
                </c:pt>
                <c:pt idx="6">
                  <c:v>ΠΡΟΦ</c:v>
                </c:pt>
                <c:pt idx="7">
                  <c:v>ΚΟΥΑΛ</c:v>
                </c:pt>
                <c:pt idx="8">
                  <c:v>ΚΟΥΕΣ</c:v>
                </c:pt>
                <c:pt idx="9">
                  <c:v>ΕΝΤΕΡ</c:v>
                </c:pt>
                <c:pt idx="10">
                  <c:v>ΠΕΡΦ</c:v>
                </c:pt>
              </c:strCache>
            </c:strRef>
          </c:cat>
          <c:val>
            <c:numRef>
              <c:f>Value!$N$4:$N$14</c:f>
              <c:numCache>
                <c:formatCode>0.00%</c:formatCode>
                <c:ptCount val="11"/>
                <c:pt idx="0">
                  <c:v>5.2981778267322858E-2</c:v>
                </c:pt>
                <c:pt idx="1">
                  <c:v>3.6236072378853902E-3</c:v>
                </c:pt>
                <c:pt idx="2">
                  <c:v>1.1790806610632806E-2</c:v>
                </c:pt>
                <c:pt idx="3">
                  <c:v>7.2588454090725682E-3</c:v>
                </c:pt>
                <c:pt idx="4">
                  <c:v>0.11289065931890309</c:v>
                </c:pt>
                <c:pt idx="5">
                  <c:v>8.9174918409491571E-3</c:v>
                </c:pt>
                <c:pt idx="6">
                  <c:v>0.26276860532730978</c:v>
                </c:pt>
                <c:pt idx="7">
                  <c:v>0.10043251607467246</c:v>
                </c:pt>
                <c:pt idx="8">
                  <c:v>0.42115564017112272</c:v>
                </c:pt>
                <c:pt idx="9">
                  <c:v>8.6668972213065736E-3</c:v>
                </c:pt>
                <c:pt idx="10">
                  <c:v>9.5131525208224637E-3</c:v>
                </c:pt>
              </c:numCache>
            </c:numRef>
          </c:val>
          <c:smooth val="0"/>
          <c:extLst xmlns:c16r2="http://schemas.microsoft.com/office/drawing/2015/06/chart">
            <c:ext xmlns:c16="http://schemas.microsoft.com/office/drawing/2014/chart" uri="{C3380CC4-5D6E-409C-BE32-E72D297353CC}">
              <c16:uniqueId val="{0000000C-A061-473B-856D-035B836A9993}"/>
            </c:ext>
          </c:extLst>
        </c:ser>
        <c:dLbls>
          <c:showLegendKey val="0"/>
          <c:showVal val="0"/>
          <c:showCatName val="0"/>
          <c:showSerName val="0"/>
          <c:showPercent val="0"/>
          <c:showBubbleSize val="0"/>
        </c:dLbls>
        <c:marker val="1"/>
        <c:smooth val="0"/>
        <c:axId val="1144296752"/>
        <c:axId val="1144297296"/>
      </c:lineChart>
      <c:catAx>
        <c:axId val="1144296752"/>
        <c:scaling>
          <c:orientation val="minMax"/>
        </c:scaling>
        <c:delete val="0"/>
        <c:axPos val="b"/>
        <c:numFmt formatCode="General" sourceLinked="1"/>
        <c:majorTickMark val="out"/>
        <c:minorTickMark val="none"/>
        <c:tickLblPos val="nextTo"/>
        <c:txPr>
          <a:bodyPr/>
          <a:lstStyle/>
          <a:p>
            <a:pPr>
              <a:defRPr b="1"/>
            </a:pPr>
            <a:endParaRPr lang="el-GR"/>
          </a:p>
        </c:txPr>
        <c:crossAx val="1144297296"/>
        <c:crosses val="autoZero"/>
        <c:auto val="1"/>
        <c:lblAlgn val="ctr"/>
        <c:lblOffset val="100"/>
        <c:tickMarkSkip val="1"/>
        <c:noMultiLvlLbl val="0"/>
      </c:catAx>
      <c:valAx>
        <c:axId val="1144297296"/>
        <c:scaling>
          <c:orientation val="minMax"/>
        </c:scaling>
        <c:delete val="0"/>
        <c:axPos val="r"/>
        <c:numFmt formatCode="0.00%" sourceLinked="1"/>
        <c:majorTickMark val="out"/>
        <c:minorTickMark val="none"/>
        <c:tickLblPos val="nextTo"/>
        <c:txPr>
          <a:bodyPr/>
          <a:lstStyle/>
          <a:p>
            <a:pPr>
              <a:defRPr b="1"/>
            </a:pPr>
            <a:endParaRPr lang="el-GR"/>
          </a:p>
        </c:txPr>
        <c:crossAx val="1144296752"/>
        <c:crosses val="max"/>
        <c:crossBetween val="between"/>
      </c:valAx>
      <c:catAx>
        <c:axId val="1144297840"/>
        <c:scaling>
          <c:orientation val="minMax"/>
        </c:scaling>
        <c:delete val="1"/>
        <c:axPos val="b"/>
        <c:numFmt formatCode="General" sourceLinked="1"/>
        <c:majorTickMark val="out"/>
        <c:minorTickMark val="none"/>
        <c:tickLblPos val="nextTo"/>
        <c:crossAx val="1141056512"/>
        <c:crosses val="autoZero"/>
        <c:auto val="1"/>
        <c:lblAlgn val="ctr"/>
        <c:lblOffset val="100"/>
        <c:noMultiLvlLbl val="0"/>
      </c:catAx>
      <c:valAx>
        <c:axId val="1141056512"/>
        <c:scaling>
          <c:orientation val="minMax"/>
        </c:scaling>
        <c:delete val="0"/>
        <c:axPos val="l"/>
        <c:majorGridlines/>
        <c:minorGridlines/>
        <c:numFmt formatCode="#,##0.00" sourceLinked="1"/>
        <c:majorTickMark val="out"/>
        <c:minorTickMark val="none"/>
        <c:tickLblPos val="nextTo"/>
        <c:txPr>
          <a:bodyPr/>
          <a:lstStyle/>
          <a:p>
            <a:pPr>
              <a:defRPr sz="900" b="1"/>
            </a:pPr>
            <a:endParaRPr lang="el-GR"/>
          </a:p>
        </c:txPr>
        <c:crossAx val="1144297840"/>
        <c:crosses val="autoZero"/>
        <c:crossBetween val="between"/>
        <c:dispUnits>
          <c:builtInUnit val="thousands"/>
        </c:dispUnits>
      </c:valAx>
      <c:spPr>
        <a:solidFill>
          <a:srgbClr val="FFFFFF"/>
        </a:solidFill>
        <a:ln w="25402">
          <a:solidFill>
            <a:srgbClr val="70AD47">
              <a:alpha val="98000"/>
            </a:srgbClr>
          </a:solidFill>
          <a:prstDash val="solid"/>
        </a:ln>
      </c:spPr>
    </c:plotArea>
    <c:legend>
      <c:legendPos val="r"/>
      <c:layout>
        <c:manualLayout>
          <c:xMode val="edge"/>
          <c:yMode val="edge"/>
          <c:x val="0.43362065446302289"/>
          <c:y val="0.92655627160437803"/>
          <c:w val="0.19154942091524929"/>
          <c:h val="5.6632969509935238E-2"/>
        </c:manualLayout>
      </c:layout>
      <c:overlay val="0"/>
      <c:spPr>
        <a:solidFill>
          <a:srgbClr val="FFFFFF"/>
        </a:solidFill>
        <a:ln w="25402">
          <a:solidFill>
            <a:srgbClr val="000000"/>
          </a:solidFill>
          <a:prstDash val="solid"/>
        </a:ln>
      </c:spPr>
    </c:legend>
    <c:plotVisOnly val="1"/>
    <c:dispBlanksAs val="gap"/>
    <c:showDLblsOverMax val="0"/>
  </c:chart>
  <c:spPr>
    <a:solidFill>
      <a:srgbClr val="BFBFBF"/>
    </a:solidFill>
    <a:ln>
      <a:noFill/>
    </a:ln>
    <a:effectLst>
      <a:outerShdw dist="38096" dir="18900000" algn="tl">
        <a:srgbClr val="000000">
          <a:alpha val="40000"/>
        </a:srgbClr>
      </a:outerShdw>
    </a:effectLst>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ln>
            <a:noFill/>
          </a:ln>
          <a:solidFill>
            <a:srgbClr val="000000"/>
          </a:solidFill>
          <a:latin typeface="Calibri"/>
          <a:ea typeface="Calibri"/>
          <a:cs typeface="Calibri"/>
        </a:defRPr>
      </a:pPr>
      <a:endParaRPr lang="el-G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a:solidFill>
                  <a:srgbClr val="000000"/>
                </a:solidFill>
                <a:latin typeface="Calibri"/>
                <a:cs typeface="Calibri"/>
              </a:rPr>
              <a:t>ΠΩΛΗΣΕΙΣ                                                                                                 REVENUES</a:t>
            </a:r>
          </a:p>
        </c:rich>
      </c:tx>
      <c:layout>
        <c:manualLayout>
          <c:xMode val="edge"/>
          <c:yMode val="edge"/>
          <c:x val="0.43603716594803593"/>
          <c:y val="1.5048457434116676E-2"/>
        </c:manualLayout>
      </c:layout>
      <c:overlay val="1"/>
    </c:title>
    <c:autoTitleDeleted val="0"/>
    <c:plotArea>
      <c:layout>
        <c:manualLayout>
          <c:layoutTarget val="inner"/>
          <c:xMode val="edge"/>
          <c:yMode val="edge"/>
          <c:x val="8.4968555910709245E-2"/>
          <c:y val="0.18428775948460988"/>
          <c:w val="0.87923533018783195"/>
          <c:h val="0.63422104415165925"/>
        </c:manualLayout>
      </c:layout>
      <c:barChart>
        <c:barDir val="col"/>
        <c:grouping val="clustered"/>
        <c:varyColors val="0"/>
        <c:ser>
          <c:idx val="0"/>
          <c:order val="0"/>
          <c:tx>
            <c:strRef>
              <c:f>Revenues!$D$22</c:f>
              <c:strCache>
                <c:ptCount val="1"/>
                <c:pt idx="0">
                  <c:v>Εταιρίες Τεχνολογίας</c:v>
                </c:pt>
              </c:strCache>
            </c:strRef>
          </c:tx>
          <c:spPr>
            <a:solidFill>
              <a:srgbClr val="0070C0"/>
            </a:solidFill>
          </c:spPr>
          <c:invertIfNegative val="0"/>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1-245D-4548-B2F1-BA18BEE6BAE5}"/>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3-245D-4548-B2F1-BA18BEE6BAE5}"/>
              </c:ext>
            </c:extLst>
          </c:dPt>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5-245D-4548-B2F1-BA18BEE6BAE5}"/>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7-245D-4548-B2F1-BA18BEE6BAE5}"/>
              </c:ext>
            </c:extLst>
          </c:dPt>
          <c:dPt>
            <c:idx val="5"/>
            <c:invertIfNegative val="0"/>
            <c:bubble3D val="0"/>
            <c:spPr>
              <a:solidFill>
                <a:srgbClr val="0070C0"/>
              </a:solidFill>
            </c:spPr>
            <c:extLst xmlns:c16r2="http://schemas.microsoft.com/office/drawing/2015/06/chart">
              <c:ext xmlns:c16="http://schemas.microsoft.com/office/drawing/2014/chart" uri="{C3380CC4-5D6E-409C-BE32-E72D297353CC}">
                <c16:uniqueId val="{00000009-245D-4548-B2F1-BA18BEE6BAE5}"/>
              </c:ext>
            </c:extLst>
          </c:dPt>
          <c:dPt>
            <c:idx val="6"/>
            <c:invertIfNegative val="0"/>
            <c:bubble3D val="0"/>
            <c:spPr>
              <a:solidFill>
                <a:srgbClr val="0070C0"/>
              </a:solidFill>
            </c:spPr>
            <c:extLst xmlns:c16r2="http://schemas.microsoft.com/office/drawing/2015/06/chart">
              <c:ext xmlns:c16="http://schemas.microsoft.com/office/drawing/2014/chart" uri="{C3380CC4-5D6E-409C-BE32-E72D297353CC}">
                <c16:uniqueId val="{0000000B-245D-4548-B2F1-BA18BEE6BAE5}"/>
              </c:ext>
            </c:extLst>
          </c:dPt>
          <c:dPt>
            <c:idx val="7"/>
            <c:invertIfNegative val="0"/>
            <c:bubble3D val="0"/>
            <c:spPr>
              <a:solidFill>
                <a:srgbClr val="0070C0"/>
              </a:solidFill>
            </c:spPr>
            <c:extLst xmlns:c16r2="http://schemas.microsoft.com/office/drawing/2015/06/chart">
              <c:ext xmlns:c16="http://schemas.microsoft.com/office/drawing/2014/chart" uri="{C3380CC4-5D6E-409C-BE32-E72D297353CC}">
                <c16:uniqueId val="{0000000D-245D-4548-B2F1-BA18BEE6BAE5}"/>
              </c:ext>
            </c:extLst>
          </c:dPt>
          <c:dPt>
            <c:idx val="8"/>
            <c:invertIfNegative val="0"/>
            <c:bubble3D val="0"/>
            <c:spPr>
              <a:solidFill>
                <a:srgbClr val="0070C0"/>
              </a:solidFill>
            </c:spPr>
            <c:extLst xmlns:c16r2="http://schemas.microsoft.com/office/drawing/2015/06/chart">
              <c:ext xmlns:c16="http://schemas.microsoft.com/office/drawing/2014/chart" uri="{C3380CC4-5D6E-409C-BE32-E72D297353CC}">
                <c16:uniqueId val="{0000000F-245D-4548-B2F1-BA18BEE6BAE5}"/>
              </c:ext>
            </c:extLst>
          </c:dPt>
          <c:dPt>
            <c:idx val="9"/>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1-245D-4548-B2F1-BA18BEE6BAE5}"/>
              </c:ext>
            </c:extLst>
          </c:dPt>
          <c:dPt>
            <c:idx val="10"/>
            <c:invertIfNegative val="0"/>
            <c:bubble3D val="0"/>
            <c:spPr>
              <a:solidFill>
                <a:srgbClr val="0070C0"/>
              </a:solidFill>
            </c:spPr>
            <c:extLst xmlns:c16r2="http://schemas.microsoft.com/office/drawing/2015/06/chart">
              <c:ext xmlns:c16="http://schemas.microsoft.com/office/drawing/2014/chart" uri="{C3380CC4-5D6E-409C-BE32-E72D297353CC}">
                <c16:uniqueId val="{00000013-245D-4548-B2F1-BA18BEE6BAE5}"/>
              </c:ext>
            </c:extLst>
          </c:dPt>
          <c:dPt>
            <c:idx val="11"/>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5-245D-4548-B2F1-BA18BEE6BAE5}"/>
              </c:ext>
            </c:extLst>
          </c:dPt>
          <c:dLbls>
            <c:spPr>
              <a:noFill/>
              <a:ln w="25400">
                <a:noFill/>
              </a:ln>
            </c:spPr>
            <c:txPr>
              <a:bodyPr wrap="square" lIns="38100" tIns="19050" rIns="38100" bIns="19050" anchor="ctr">
                <a:spAutoFit/>
              </a:bodyPr>
              <a:lstStyle/>
              <a:p>
                <a:pPr>
                  <a:defRPr sz="1100" b="1" i="0" u="none" strike="noStrike" baseline="0">
                    <a:solidFill>
                      <a:srgbClr val="000000"/>
                    </a:solidFill>
                    <a:latin typeface="Calibri"/>
                    <a:ea typeface="Calibri"/>
                    <a:cs typeface="Calibri"/>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Revenues!$I$21:$R$21</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Revenues!$I$22:$R$22</c:f>
              <c:numCache>
                <c:formatCode>#,##0.00</c:formatCode>
                <c:ptCount val="10"/>
                <c:pt idx="0">
                  <c:v>471199.62199999997</c:v>
                </c:pt>
                <c:pt idx="1">
                  <c:v>426623.53400000004</c:v>
                </c:pt>
                <c:pt idx="2">
                  <c:v>390529.53900000005</c:v>
                </c:pt>
                <c:pt idx="3">
                  <c:v>399747.81399999995</c:v>
                </c:pt>
                <c:pt idx="4">
                  <c:v>441057.87500000006</c:v>
                </c:pt>
                <c:pt idx="5">
                  <c:v>470843.33199999994</c:v>
                </c:pt>
                <c:pt idx="6">
                  <c:v>491215.71199999994</c:v>
                </c:pt>
                <c:pt idx="7">
                  <c:v>540767.40899999999</c:v>
                </c:pt>
                <c:pt idx="8">
                  <c:v>627443.32999999984</c:v>
                </c:pt>
                <c:pt idx="9">
                  <c:v>747311.76299999992</c:v>
                </c:pt>
              </c:numCache>
            </c:numRef>
          </c:val>
          <c:extLst xmlns:c16r2="http://schemas.microsoft.com/office/drawing/2015/06/chart">
            <c:ext xmlns:c16="http://schemas.microsoft.com/office/drawing/2014/chart" uri="{C3380CC4-5D6E-409C-BE32-E72D297353CC}">
              <c16:uniqueId val="{00000016-245D-4548-B2F1-BA18BEE6BAE5}"/>
            </c:ext>
          </c:extLst>
        </c:ser>
        <c:dLbls>
          <c:showLegendKey val="0"/>
          <c:showVal val="0"/>
          <c:showCatName val="0"/>
          <c:showSerName val="0"/>
          <c:showPercent val="0"/>
          <c:showBubbleSize val="0"/>
        </c:dLbls>
        <c:gapWidth val="16"/>
        <c:axId val="1141059776"/>
        <c:axId val="1253731104"/>
      </c:barChart>
      <c:catAx>
        <c:axId val="1141059776"/>
        <c:scaling>
          <c:orientation val="minMax"/>
        </c:scaling>
        <c:delete val="0"/>
        <c:axPos val="b"/>
        <c:title>
          <c:tx>
            <c:rich>
              <a:bodyPr/>
              <a:lstStyle/>
              <a:p>
                <a:pPr>
                  <a:defRPr sz="1400" b="0" i="0" u="none" strike="noStrike" baseline="0">
                    <a:solidFill>
                      <a:schemeClr val="tx1"/>
                    </a:solidFill>
                    <a:latin typeface="+mn-lt"/>
                    <a:ea typeface="Calibri"/>
                    <a:cs typeface="Calibri"/>
                  </a:defRPr>
                </a:pPr>
                <a:r>
                  <a:rPr lang="el-GR" sz="1400" b="1" i="0" u="none" strike="noStrike" baseline="0">
                    <a:solidFill>
                      <a:schemeClr val="tx1"/>
                    </a:solidFill>
                    <a:latin typeface="+mn-lt"/>
                    <a:cs typeface="Arial"/>
                  </a:rPr>
                  <a:t>ΕΤΑΙΡΙΕΣ ΤΕΧΝΟΛΟΓΙΑΣ</a:t>
                </a:r>
                <a:endParaRPr lang="en-GB" sz="1400" b="1" i="0" u="none" strike="noStrike" baseline="0">
                  <a:solidFill>
                    <a:schemeClr val="tx1"/>
                  </a:solidFill>
                  <a:latin typeface="+mn-lt"/>
                  <a:cs typeface="Calibri"/>
                </a:endParaRPr>
              </a:p>
            </c:rich>
          </c:tx>
          <c:layout>
            <c:manualLayout>
              <c:xMode val="edge"/>
              <c:yMode val="edge"/>
              <c:x val="0.40757382353595994"/>
              <c:y val="0.9079768196286877"/>
            </c:manualLayout>
          </c:layout>
          <c:overlay val="0"/>
        </c:title>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Arial"/>
                <a:ea typeface="Arial"/>
                <a:cs typeface="Arial"/>
              </a:defRPr>
            </a:pPr>
            <a:endParaRPr lang="el-GR"/>
          </a:p>
        </c:txPr>
        <c:crossAx val="1253731104"/>
        <c:crosses val="autoZero"/>
        <c:auto val="1"/>
        <c:lblAlgn val="ctr"/>
        <c:lblOffset val="100"/>
        <c:noMultiLvlLbl val="0"/>
      </c:catAx>
      <c:valAx>
        <c:axId val="1253731104"/>
        <c:scaling>
          <c:orientation val="minMax"/>
          <c:min val="0"/>
        </c:scaling>
        <c:delete val="0"/>
        <c:axPos val="l"/>
        <c:minorGridlines/>
        <c:title>
          <c:tx>
            <c:rich>
              <a:bodyPr rot="0" vert="horz"/>
              <a:lstStyle/>
              <a:p>
                <a:pPr algn="ctr">
                  <a:defRPr sz="1000" b="1" i="0" u="none" strike="noStrike" baseline="0">
                    <a:solidFill>
                      <a:srgbClr val="FFFFFF"/>
                    </a:solidFill>
                    <a:latin typeface="Calibri"/>
                    <a:ea typeface="Calibri"/>
                    <a:cs typeface="Calibri"/>
                  </a:defRPr>
                </a:pPr>
                <a:r>
                  <a:rPr lang="el-GR"/>
                  <a:t>σε εκατ. €</a:t>
                </a:r>
              </a:p>
            </c:rich>
          </c:tx>
          <c:layout>
            <c:manualLayout>
              <c:xMode val="edge"/>
              <c:yMode val="edge"/>
              <c:x val="7.8395066309454014E-3"/>
              <c:y val="0.90865075617965541"/>
            </c:manualLayout>
          </c:layout>
          <c:overlay val="0"/>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title>
        <c:numFmt formatCode="#,##0.0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141059776"/>
        <c:crosses val="autoZero"/>
        <c:crossBetween val="between"/>
        <c:dispUnits>
          <c:builtInUnit val="thousands"/>
        </c:dispUnits>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dirty="0">
                <a:solidFill>
                  <a:srgbClr val="000000"/>
                </a:solidFill>
                <a:latin typeface="Calibri"/>
                <a:cs typeface="Calibri"/>
              </a:rPr>
              <a:t>ΚΕΡΔΟΦΟΡΙΑ</a:t>
            </a:r>
            <a:r>
              <a:rPr lang="en-GB" sz="1400" b="1" i="0" u="none" strike="noStrike" baseline="0" dirty="0">
                <a:solidFill>
                  <a:srgbClr val="003366"/>
                </a:solidFill>
                <a:latin typeface="Arial"/>
                <a:cs typeface="Arial"/>
              </a:rPr>
              <a:t>                      </a:t>
            </a:r>
            <a:r>
              <a:rPr lang="el-GR" sz="1400" b="1" i="0" u="none" strike="noStrike" baseline="0" dirty="0" smtClean="0">
                <a:solidFill>
                  <a:srgbClr val="003366"/>
                </a:solidFill>
                <a:latin typeface="Arial"/>
                <a:cs typeface="Arial"/>
              </a:rPr>
              <a:t>        </a:t>
            </a:r>
            <a:r>
              <a:rPr lang="en-GB" sz="1400" b="1" i="0" u="none" strike="noStrike" baseline="0" dirty="0" smtClean="0">
                <a:solidFill>
                  <a:srgbClr val="003366"/>
                </a:solidFill>
                <a:latin typeface="Arial"/>
                <a:cs typeface="Arial"/>
              </a:rPr>
              <a:t>                                                                               </a:t>
            </a:r>
            <a:r>
              <a:rPr lang="el-GR" sz="1200" b="1" i="0" u="none" strike="noStrike" baseline="0" dirty="0">
                <a:solidFill>
                  <a:srgbClr val="000000"/>
                </a:solidFill>
                <a:latin typeface="Calibri"/>
                <a:cs typeface="Calibri"/>
              </a:rPr>
              <a:t>Εταιρίες Τεχνολογίας</a:t>
            </a:r>
            <a:endParaRPr lang="en-GB" sz="1200" b="1" i="0" u="none" strike="noStrike" baseline="0" dirty="0">
              <a:solidFill>
                <a:srgbClr val="000000"/>
              </a:solidFill>
              <a:latin typeface="Calibri"/>
              <a:cs typeface="Calibri"/>
            </a:endParaRPr>
          </a:p>
          <a:p>
            <a:pPr>
              <a:defRPr sz="1000" b="0" i="0" u="none" strike="noStrike" baseline="0">
                <a:solidFill>
                  <a:srgbClr val="000000"/>
                </a:solidFill>
                <a:latin typeface="Calibri"/>
                <a:ea typeface="Calibri"/>
                <a:cs typeface="Calibri"/>
              </a:defRPr>
            </a:pPr>
            <a:r>
              <a:rPr lang="en-GB" sz="1400" b="1" i="0" u="none" strike="noStrike" baseline="0" dirty="0">
                <a:solidFill>
                  <a:srgbClr val="003366"/>
                </a:solidFill>
                <a:latin typeface="Arial"/>
                <a:cs typeface="Arial"/>
              </a:rPr>
              <a:t> </a:t>
            </a:r>
          </a:p>
        </c:rich>
      </c:tx>
      <c:layout>
        <c:manualLayout>
          <c:xMode val="edge"/>
          <c:yMode val="edge"/>
          <c:x val="0.44085171092100883"/>
          <c:y val="2.3852449230350858E-2"/>
        </c:manualLayout>
      </c:layout>
      <c:overlay val="0"/>
    </c:title>
    <c:autoTitleDeleted val="0"/>
    <c:plotArea>
      <c:layout>
        <c:manualLayout>
          <c:layoutTarget val="inner"/>
          <c:xMode val="edge"/>
          <c:yMode val="edge"/>
          <c:x val="7.6874428338503123E-2"/>
          <c:y val="0.1842981003779022"/>
          <c:w val="0.89795481885786999"/>
          <c:h val="0.64372964615378137"/>
        </c:manualLayout>
      </c:layout>
      <c:lineChart>
        <c:grouping val="standard"/>
        <c:varyColors val="0"/>
        <c:ser>
          <c:idx val="0"/>
          <c:order val="0"/>
          <c:tx>
            <c:strRef>
              <c:f>'Gross Profits'!$B$45</c:f>
              <c:strCache>
                <c:ptCount val="1"/>
                <c:pt idx="0">
                  <c:v>Μικτό Κέρδος</c:v>
                </c:pt>
              </c:strCache>
            </c:strRef>
          </c:tx>
          <c:dLbls>
            <c:spPr>
              <a:noFill/>
              <a:ln w="25400">
                <a:noFill/>
              </a:ln>
            </c:spPr>
            <c:txPr>
              <a:bodyPr wrap="square" lIns="38100" tIns="19050" rIns="38100" bIns="19050" anchor="ctr">
                <a:spAutoFit/>
              </a:bodyPr>
              <a:lstStyle/>
              <a:p>
                <a:pPr>
                  <a:defRPr sz="1050" b="1">
                    <a:solidFill>
                      <a:srgbClr val="0070C0"/>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'Gross Profits'!$E$44:$N$44</c:f>
              <c:numCache>
                <c:formatCode>General</c:formatCode>
                <c:ptCount val="10"/>
                <c:pt idx="0" formatCode="0">
                  <c:v>2010</c:v>
                </c:pt>
                <c:pt idx="1">
                  <c:v>2011</c:v>
                </c:pt>
                <c:pt idx="2" formatCode="0">
                  <c:v>2012</c:v>
                </c:pt>
                <c:pt idx="3">
                  <c:v>2013</c:v>
                </c:pt>
                <c:pt idx="4">
                  <c:v>2014</c:v>
                </c:pt>
                <c:pt idx="5">
                  <c:v>2015</c:v>
                </c:pt>
                <c:pt idx="6">
                  <c:v>2016</c:v>
                </c:pt>
                <c:pt idx="7" formatCode="0">
                  <c:v>2017</c:v>
                </c:pt>
                <c:pt idx="8" formatCode="0">
                  <c:v>2018</c:v>
                </c:pt>
                <c:pt idx="9" formatCode="0">
                  <c:v>2019</c:v>
                </c:pt>
              </c:numCache>
            </c:numRef>
          </c:cat>
          <c:val>
            <c:numRef>
              <c:f>'Gross Profits'!$E$45:$N$45</c:f>
              <c:numCache>
                <c:formatCode>#,##0.00</c:formatCode>
                <c:ptCount val="10"/>
                <c:pt idx="0">
                  <c:v>90354.115000000005</c:v>
                </c:pt>
                <c:pt idx="1">
                  <c:v>82249.476999999999</c:v>
                </c:pt>
                <c:pt idx="2">
                  <c:v>75076.453999999998</c:v>
                </c:pt>
                <c:pt idx="3">
                  <c:v>80544.027000000002</c:v>
                </c:pt>
                <c:pt idx="4">
                  <c:v>90246.301000000007</c:v>
                </c:pt>
                <c:pt idx="5">
                  <c:v>88689.595000000001</c:v>
                </c:pt>
                <c:pt idx="6">
                  <c:v>98036.291999999987</c:v>
                </c:pt>
                <c:pt idx="7">
                  <c:v>114115.649</c:v>
                </c:pt>
                <c:pt idx="8">
                  <c:v>115270.74099999999</c:v>
                </c:pt>
                <c:pt idx="9">
                  <c:v>151908.90599999999</c:v>
                </c:pt>
              </c:numCache>
            </c:numRef>
          </c:val>
          <c:smooth val="0"/>
          <c:extLst xmlns:c16r2="http://schemas.microsoft.com/office/drawing/2015/06/chart">
            <c:ext xmlns:c16="http://schemas.microsoft.com/office/drawing/2014/chart" uri="{C3380CC4-5D6E-409C-BE32-E72D297353CC}">
              <c16:uniqueId val="{00000000-7656-434E-ACED-26B8476D3792}"/>
            </c:ext>
          </c:extLst>
        </c:ser>
        <c:ser>
          <c:idx val="1"/>
          <c:order val="1"/>
          <c:tx>
            <c:strRef>
              <c:f>'Gross Profits'!$B$46</c:f>
              <c:strCache>
                <c:ptCount val="1"/>
                <c:pt idx="0">
                  <c:v>EBITDA</c:v>
                </c:pt>
              </c:strCache>
            </c:strRef>
          </c:tx>
          <c:spPr>
            <a:ln>
              <a:solidFill>
                <a:schemeClr val="accent3">
                  <a:lumMod val="50000"/>
                </a:schemeClr>
              </a:solidFill>
            </a:ln>
          </c:spPr>
          <c:dLbls>
            <c:spPr>
              <a:noFill/>
              <a:ln w="25400">
                <a:noFill/>
              </a:ln>
            </c:spPr>
            <c:txPr>
              <a:bodyPr wrap="square" lIns="38100" tIns="19050" rIns="38100" bIns="19050" anchor="ctr">
                <a:spAutoFit/>
              </a:bodyPr>
              <a:lstStyle/>
              <a:p>
                <a:pPr>
                  <a:defRPr sz="1050" b="1">
                    <a:solidFill>
                      <a:schemeClr val="accent3">
                        <a:lumMod val="50000"/>
                      </a:schemeClr>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'Gross Profits'!$E$44:$N$44</c:f>
              <c:numCache>
                <c:formatCode>General</c:formatCode>
                <c:ptCount val="10"/>
                <c:pt idx="0" formatCode="0">
                  <c:v>2010</c:v>
                </c:pt>
                <c:pt idx="1">
                  <c:v>2011</c:v>
                </c:pt>
                <c:pt idx="2" formatCode="0">
                  <c:v>2012</c:v>
                </c:pt>
                <c:pt idx="3">
                  <c:v>2013</c:v>
                </c:pt>
                <c:pt idx="4">
                  <c:v>2014</c:v>
                </c:pt>
                <c:pt idx="5">
                  <c:v>2015</c:v>
                </c:pt>
                <c:pt idx="6">
                  <c:v>2016</c:v>
                </c:pt>
                <c:pt idx="7" formatCode="0">
                  <c:v>2017</c:v>
                </c:pt>
                <c:pt idx="8" formatCode="0">
                  <c:v>2018</c:v>
                </c:pt>
                <c:pt idx="9" formatCode="0">
                  <c:v>2019</c:v>
                </c:pt>
              </c:numCache>
            </c:numRef>
          </c:cat>
          <c:val>
            <c:numRef>
              <c:f>'Gross Profits'!$E$46:$N$46</c:f>
              <c:numCache>
                <c:formatCode>#,##0.00</c:formatCode>
                <c:ptCount val="10"/>
                <c:pt idx="0">
                  <c:v>22072.94</c:v>
                </c:pt>
                <c:pt idx="1">
                  <c:v>25139.84</c:v>
                </c:pt>
                <c:pt idx="2">
                  <c:v>18764.502</c:v>
                </c:pt>
                <c:pt idx="3">
                  <c:v>24772.600000000002</c:v>
                </c:pt>
                <c:pt idx="4">
                  <c:v>34871.57</c:v>
                </c:pt>
                <c:pt idx="5">
                  <c:v>31092.031000000003</c:v>
                </c:pt>
                <c:pt idx="6">
                  <c:v>42105.530999999995</c:v>
                </c:pt>
                <c:pt idx="7">
                  <c:v>51633.099999999991</c:v>
                </c:pt>
                <c:pt idx="8">
                  <c:v>48743.337</c:v>
                </c:pt>
                <c:pt idx="9">
                  <c:v>80386.200999999986</c:v>
                </c:pt>
              </c:numCache>
            </c:numRef>
          </c:val>
          <c:smooth val="0"/>
          <c:extLst xmlns:c16r2="http://schemas.microsoft.com/office/drawing/2015/06/chart">
            <c:ext xmlns:c16="http://schemas.microsoft.com/office/drawing/2014/chart" uri="{C3380CC4-5D6E-409C-BE32-E72D297353CC}">
              <c16:uniqueId val="{00000001-7656-434E-ACED-26B8476D3792}"/>
            </c:ext>
          </c:extLst>
        </c:ser>
        <c:ser>
          <c:idx val="2"/>
          <c:order val="2"/>
          <c:tx>
            <c:strRef>
              <c:f>'Gross Profits'!$B$47</c:f>
              <c:strCache>
                <c:ptCount val="1"/>
                <c:pt idx="0">
                  <c:v>Κέρδη Προ Φόρων</c:v>
                </c:pt>
              </c:strCache>
            </c:strRef>
          </c:tx>
          <c:spPr>
            <a:ln>
              <a:solidFill>
                <a:srgbClr val="002060"/>
              </a:solidFill>
            </a:ln>
          </c:spPr>
          <c:dLbls>
            <c:spPr>
              <a:noFill/>
              <a:ln w="25400">
                <a:noFill/>
              </a:ln>
            </c:spPr>
            <c:txPr>
              <a:bodyPr wrap="square" lIns="38100" tIns="19050" rIns="38100" bIns="19050" anchor="ctr">
                <a:spAutoFit/>
              </a:bodyPr>
              <a:lstStyle/>
              <a:p>
                <a:pPr>
                  <a:defRPr sz="1050" b="1">
                    <a:solidFill>
                      <a:srgbClr val="002060"/>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'Gross Profits'!$E$44:$N$44</c:f>
              <c:numCache>
                <c:formatCode>General</c:formatCode>
                <c:ptCount val="10"/>
                <c:pt idx="0" formatCode="0">
                  <c:v>2010</c:v>
                </c:pt>
                <c:pt idx="1">
                  <c:v>2011</c:v>
                </c:pt>
                <c:pt idx="2" formatCode="0">
                  <c:v>2012</c:v>
                </c:pt>
                <c:pt idx="3">
                  <c:v>2013</c:v>
                </c:pt>
                <c:pt idx="4">
                  <c:v>2014</c:v>
                </c:pt>
                <c:pt idx="5">
                  <c:v>2015</c:v>
                </c:pt>
                <c:pt idx="6">
                  <c:v>2016</c:v>
                </c:pt>
                <c:pt idx="7" formatCode="0">
                  <c:v>2017</c:v>
                </c:pt>
                <c:pt idx="8" formatCode="0">
                  <c:v>2018</c:v>
                </c:pt>
                <c:pt idx="9" formatCode="0">
                  <c:v>2019</c:v>
                </c:pt>
              </c:numCache>
            </c:numRef>
          </c:cat>
          <c:val>
            <c:numRef>
              <c:f>'Gross Profits'!$E$47:$N$47</c:f>
              <c:numCache>
                <c:formatCode>#,##0.00</c:formatCode>
                <c:ptCount val="10"/>
                <c:pt idx="0">
                  <c:v>3639.92</c:v>
                </c:pt>
                <c:pt idx="1">
                  <c:v>3485.971</c:v>
                </c:pt>
                <c:pt idx="2">
                  <c:v>-2507.9479999999999</c:v>
                </c:pt>
                <c:pt idx="3">
                  <c:v>3284.2339999999995</c:v>
                </c:pt>
                <c:pt idx="4">
                  <c:v>7445.6030000000001</c:v>
                </c:pt>
                <c:pt idx="5">
                  <c:v>1656.6660000000002</c:v>
                </c:pt>
                <c:pt idx="6">
                  <c:v>18725.423999999999</c:v>
                </c:pt>
                <c:pt idx="7">
                  <c:v>18005.094999999998</c:v>
                </c:pt>
                <c:pt idx="8">
                  <c:v>29220.989000000001</c:v>
                </c:pt>
                <c:pt idx="9">
                  <c:v>37153.526000000005</c:v>
                </c:pt>
              </c:numCache>
            </c:numRef>
          </c:val>
          <c:smooth val="0"/>
          <c:extLst xmlns:c16r2="http://schemas.microsoft.com/office/drawing/2015/06/chart">
            <c:ext xmlns:c16="http://schemas.microsoft.com/office/drawing/2014/chart" uri="{C3380CC4-5D6E-409C-BE32-E72D297353CC}">
              <c16:uniqueId val="{00000002-7656-434E-ACED-26B8476D3792}"/>
            </c:ext>
          </c:extLst>
        </c:ser>
        <c:ser>
          <c:idx val="4"/>
          <c:order val="3"/>
          <c:tx>
            <c:strRef>
              <c:f>'Gross Profits'!$B$48</c:f>
              <c:strCache>
                <c:ptCount val="1"/>
                <c:pt idx="0">
                  <c:v>Κέρδη Μετά Φόρων</c:v>
                </c:pt>
              </c:strCache>
            </c:strRef>
          </c:tx>
          <c:spPr>
            <a:ln>
              <a:solidFill>
                <a:srgbClr val="FF0000"/>
              </a:solidFill>
            </a:ln>
          </c:spPr>
          <c:dLbls>
            <c:dLbl>
              <c:idx val="4"/>
              <c:layout>
                <c:manualLayout>
                  <c:x val="-2.9801956573610174E-2"/>
                  <c:y val="4.39004815409308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656-434E-ACED-26B8476D3792}"/>
                </c:ext>
                <c:ext xmlns:c15="http://schemas.microsoft.com/office/drawing/2012/chart" uri="{CE6537A1-D6FC-4f65-9D91-7224C49458BB}"/>
              </c:extLst>
            </c:dLbl>
            <c:dLbl>
              <c:idx val="5"/>
              <c:layout>
                <c:manualLayout>
                  <c:x val="-2.9801956573610115E-2"/>
                  <c:y val="3.05243445692883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656-434E-ACED-26B8476D3792}"/>
                </c:ext>
                <c:ext xmlns:c15="http://schemas.microsoft.com/office/drawing/2012/chart" uri="{CE6537A1-D6FC-4f65-9D91-7224C49458BB}"/>
              </c:extLst>
            </c:dLbl>
            <c:dLbl>
              <c:idx val="9"/>
              <c:layout>
                <c:manualLayout>
                  <c:x val="-2.9801956573610115E-2"/>
                  <c:y val="2.51738897806312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656-434E-ACED-26B8476D3792}"/>
                </c:ext>
                <c:ext xmlns:c15="http://schemas.microsoft.com/office/drawing/2012/chart" uri="{CE6537A1-D6FC-4f65-9D91-7224C49458BB}"/>
              </c:extLst>
            </c:dLbl>
            <c:spPr>
              <a:noFill/>
              <a:ln w="25400">
                <a:noFill/>
              </a:ln>
            </c:spPr>
            <c:txPr>
              <a:bodyPr wrap="square" lIns="38100" tIns="19050" rIns="38100" bIns="19050" anchor="ctr">
                <a:spAutoFit/>
              </a:bodyPr>
              <a:lstStyle/>
              <a:p>
                <a:pPr>
                  <a:defRPr sz="1050" b="1">
                    <a:solidFill>
                      <a:srgbClr val="FF0000"/>
                    </a:solidFill>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'Gross Profits'!$E$44:$N$44</c:f>
              <c:numCache>
                <c:formatCode>General</c:formatCode>
                <c:ptCount val="10"/>
                <c:pt idx="0" formatCode="0">
                  <c:v>2010</c:v>
                </c:pt>
                <c:pt idx="1">
                  <c:v>2011</c:v>
                </c:pt>
                <c:pt idx="2" formatCode="0">
                  <c:v>2012</c:v>
                </c:pt>
                <c:pt idx="3">
                  <c:v>2013</c:v>
                </c:pt>
                <c:pt idx="4">
                  <c:v>2014</c:v>
                </c:pt>
                <c:pt idx="5">
                  <c:v>2015</c:v>
                </c:pt>
                <c:pt idx="6">
                  <c:v>2016</c:v>
                </c:pt>
                <c:pt idx="7" formatCode="0">
                  <c:v>2017</c:v>
                </c:pt>
                <c:pt idx="8" formatCode="0">
                  <c:v>2018</c:v>
                </c:pt>
                <c:pt idx="9" formatCode="0">
                  <c:v>2019</c:v>
                </c:pt>
              </c:numCache>
            </c:numRef>
          </c:cat>
          <c:val>
            <c:numRef>
              <c:f>'Gross Profits'!$E$48:$N$48</c:f>
              <c:numCache>
                <c:formatCode>#,##0.00</c:formatCode>
                <c:ptCount val="10"/>
                <c:pt idx="0">
                  <c:v>-3300.0459999999994</c:v>
                </c:pt>
                <c:pt idx="1">
                  <c:v>-1525.4570000000001</c:v>
                </c:pt>
                <c:pt idx="2">
                  <c:v>-9750.2620000000006</c:v>
                </c:pt>
                <c:pt idx="3">
                  <c:v>-1733.7290000000005</c:v>
                </c:pt>
                <c:pt idx="4">
                  <c:v>5386.6480000000001</c:v>
                </c:pt>
                <c:pt idx="5">
                  <c:v>-645.89300000000048</c:v>
                </c:pt>
                <c:pt idx="6">
                  <c:v>7642.8270000000002</c:v>
                </c:pt>
                <c:pt idx="7">
                  <c:v>7894.9137599999995</c:v>
                </c:pt>
                <c:pt idx="8">
                  <c:v>22709.162</c:v>
                </c:pt>
                <c:pt idx="9">
                  <c:v>12898.814999999997</c:v>
                </c:pt>
              </c:numCache>
            </c:numRef>
          </c:val>
          <c:smooth val="0"/>
          <c:extLst xmlns:c16r2="http://schemas.microsoft.com/office/drawing/2015/06/chart">
            <c:ext xmlns:c16="http://schemas.microsoft.com/office/drawing/2014/chart" uri="{C3380CC4-5D6E-409C-BE32-E72D297353CC}">
              <c16:uniqueId val="{00000006-7656-434E-ACED-26B8476D3792}"/>
            </c:ext>
          </c:extLst>
        </c:ser>
        <c:dLbls>
          <c:showLegendKey val="0"/>
          <c:showVal val="0"/>
          <c:showCatName val="0"/>
          <c:showSerName val="0"/>
          <c:showPercent val="0"/>
          <c:showBubbleSize val="0"/>
        </c:dLbls>
        <c:marker val="1"/>
        <c:smooth val="0"/>
        <c:axId val="1253720768"/>
        <c:axId val="1253728928"/>
      </c:lineChart>
      <c:catAx>
        <c:axId val="1253720768"/>
        <c:scaling>
          <c:orientation val="minMax"/>
        </c:scaling>
        <c:delete val="0"/>
        <c:axPos val="b"/>
        <c:numFmt formatCode="0" sourceLinked="1"/>
        <c:majorTickMark val="none"/>
        <c:minorTickMark val="none"/>
        <c:tickLblPos val="low"/>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8928"/>
        <c:crosses val="autoZero"/>
        <c:auto val="1"/>
        <c:lblAlgn val="ctr"/>
        <c:lblOffset val="100"/>
        <c:noMultiLvlLbl val="0"/>
      </c:catAx>
      <c:valAx>
        <c:axId val="1253728928"/>
        <c:scaling>
          <c:orientation val="minMax"/>
          <c:max val="190000"/>
          <c:min val="-40000"/>
        </c:scaling>
        <c:delete val="0"/>
        <c:axPos val="l"/>
        <c:majorGridlines/>
        <c:minorGridlines/>
        <c:numFmt formatCode="#,##0.00" sourceLinked="1"/>
        <c:majorTickMark val="none"/>
        <c:minorTickMark val="none"/>
        <c:tickLblPos val="nextTo"/>
        <c:spPr>
          <a:noFill/>
          <a:ln w="25400">
            <a:noFill/>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0768"/>
        <c:crosses val="autoZero"/>
        <c:crossBetween val="between"/>
        <c:dispUnits>
          <c:builtInUnit val="thousands"/>
        </c:dispUnits>
      </c:valAx>
      <c:spPr>
        <a:solidFill>
          <a:schemeClr val="lt1"/>
        </a:solidFill>
        <a:ln w="25400" cap="flat" cmpd="sng" algn="ctr">
          <a:solidFill>
            <a:schemeClr val="accent6">
              <a:alpha val="98000"/>
            </a:schemeClr>
          </a:solidFill>
          <a:prstDash val="solid"/>
        </a:ln>
        <a:effectLst/>
      </c:spPr>
    </c:plotArea>
    <c:legend>
      <c:legendPos val="b"/>
      <c:layout>
        <c:manualLayout>
          <c:xMode val="edge"/>
          <c:yMode val="edge"/>
          <c:x val="0.23233976079694582"/>
          <c:y val="0.93266621166736186"/>
          <c:w val="0.57417643462180867"/>
          <c:h val="4.2721696304815815E-2"/>
        </c:manualLayout>
      </c:layout>
      <c:overlay val="0"/>
      <c:spPr>
        <a:solidFill>
          <a:schemeClr val="lt1"/>
        </a:solidFill>
        <a:ln w="25400" cap="flat" cmpd="sng" algn="ctr">
          <a:solidFill>
            <a:schemeClr val="dk1"/>
          </a:solidFill>
          <a:prstDash val="solid"/>
        </a:ln>
        <a:effectLst/>
      </c:spPr>
      <c:txPr>
        <a:bodyPr/>
        <a:lstStyle/>
        <a:p>
          <a:pPr>
            <a:defRPr sz="825" b="1" i="0" u="none" strike="noStrike" baseline="0">
              <a:solidFill>
                <a:srgbClr val="000000"/>
              </a:solidFill>
              <a:latin typeface="Calibri"/>
              <a:ea typeface="Calibri"/>
              <a:cs typeface="Calibri"/>
            </a:defRPr>
          </a:pPr>
          <a:endParaRPr lang="el-GR"/>
        </a:p>
      </c:txPr>
    </c:legend>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dirty="0" smtClean="0">
                <a:solidFill>
                  <a:srgbClr val="000000"/>
                </a:solidFill>
                <a:latin typeface="Calibri"/>
                <a:cs typeface="Calibri"/>
              </a:rPr>
              <a:t>ΔΙΑΘΕΣΙΜΑ                                           </a:t>
            </a:r>
            <a:r>
              <a:rPr lang="el-GR" sz="1800" b="1" i="0" u="none" strike="noStrike" baseline="0" dirty="0" smtClean="0">
                <a:solidFill>
                  <a:srgbClr val="000000"/>
                </a:solidFill>
                <a:latin typeface="Calibri"/>
                <a:cs typeface="Calibri"/>
              </a:rPr>
              <a:t>        </a:t>
            </a:r>
            <a:r>
              <a:rPr lang="en-GB" sz="1800" b="1" i="0" u="none" strike="noStrike" baseline="0" dirty="0" smtClean="0">
                <a:solidFill>
                  <a:srgbClr val="000000"/>
                </a:solidFill>
                <a:latin typeface="Calibri"/>
                <a:cs typeface="Calibri"/>
              </a:rPr>
              <a:t>                                                    CASH</a:t>
            </a:r>
            <a:r>
              <a:rPr lang="en-GB" sz="1400" b="1" i="0" u="none" strike="noStrike" baseline="0" dirty="0" smtClean="0">
                <a:solidFill>
                  <a:srgbClr val="003366"/>
                </a:solidFill>
                <a:latin typeface="Arial"/>
                <a:cs typeface="Arial"/>
              </a:rPr>
              <a:t>                                                                                                                                      </a:t>
            </a:r>
            <a:endParaRPr lang="en-GB" sz="1400" b="1" i="0" u="none" strike="noStrike" baseline="0" dirty="0">
              <a:solidFill>
                <a:srgbClr val="003366"/>
              </a:solidFill>
              <a:latin typeface="Arial"/>
              <a:cs typeface="Arial"/>
            </a:endParaRPr>
          </a:p>
        </c:rich>
      </c:tx>
      <c:layout>
        <c:manualLayout>
          <c:xMode val="edge"/>
          <c:yMode val="edge"/>
          <c:x val="0.43921136037240627"/>
          <c:y val="2.8318788487996058E-2"/>
        </c:manualLayout>
      </c:layout>
      <c:overlay val="1"/>
    </c:title>
    <c:autoTitleDeleted val="0"/>
    <c:plotArea>
      <c:layout>
        <c:manualLayout>
          <c:layoutTarget val="inner"/>
          <c:xMode val="edge"/>
          <c:yMode val="edge"/>
          <c:x val="8.0248434646903094E-2"/>
          <c:y val="0.18301451679548261"/>
          <c:w val="0.87923533018783195"/>
          <c:h val="0.63913546418552369"/>
        </c:manualLayout>
      </c:layout>
      <c:barChart>
        <c:barDir val="col"/>
        <c:grouping val="clustered"/>
        <c:varyColors val="0"/>
        <c:ser>
          <c:idx val="0"/>
          <c:order val="0"/>
          <c:tx>
            <c:strRef>
              <c:f>Cash!$D$22</c:f>
              <c:strCache>
                <c:ptCount val="1"/>
                <c:pt idx="0">
                  <c:v>"MAIN" (ex-Banks)</c:v>
                </c:pt>
              </c:strCache>
            </c:strRef>
          </c:tx>
          <c:spPr>
            <a:solidFill>
              <a:srgbClr val="0070C0"/>
            </a:solidFill>
          </c:spPr>
          <c:invertIfNegative val="0"/>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1-BA70-4F73-975A-EDF6B90ABD55}"/>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3-BA70-4F73-975A-EDF6B90ABD55}"/>
              </c:ext>
            </c:extLst>
          </c:dPt>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5-BA70-4F73-975A-EDF6B90ABD55}"/>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7-BA70-4F73-975A-EDF6B90ABD55}"/>
              </c:ext>
            </c:extLst>
          </c:dPt>
          <c:dPt>
            <c:idx val="5"/>
            <c:invertIfNegative val="0"/>
            <c:bubble3D val="0"/>
            <c:spPr>
              <a:solidFill>
                <a:srgbClr val="0070C0"/>
              </a:solidFill>
            </c:spPr>
            <c:extLst xmlns:c16r2="http://schemas.microsoft.com/office/drawing/2015/06/chart">
              <c:ext xmlns:c16="http://schemas.microsoft.com/office/drawing/2014/chart" uri="{C3380CC4-5D6E-409C-BE32-E72D297353CC}">
                <c16:uniqueId val="{00000009-BA70-4F73-975A-EDF6B90ABD55}"/>
              </c:ext>
            </c:extLst>
          </c:dPt>
          <c:dPt>
            <c:idx val="6"/>
            <c:invertIfNegative val="0"/>
            <c:bubble3D val="0"/>
            <c:spPr>
              <a:solidFill>
                <a:srgbClr val="0070C0"/>
              </a:solidFill>
            </c:spPr>
            <c:extLst xmlns:c16r2="http://schemas.microsoft.com/office/drawing/2015/06/chart">
              <c:ext xmlns:c16="http://schemas.microsoft.com/office/drawing/2014/chart" uri="{C3380CC4-5D6E-409C-BE32-E72D297353CC}">
                <c16:uniqueId val="{0000000B-BA70-4F73-975A-EDF6B90ABD55}"/>
              </c:ext>
            </c:extLst>
          </c:dPt>
          <c:dPt>
            <c:idx val="7"/>
            <c:invertIfNegative val="0"/>
            <c:bubble3D val="0"/>
            <c:spPr>
              <a:solidFill>
                <a:srgbClr val="0070C0"/>
              </a:solidFill>
            </c:spPr>
            <c:extLst xmlns:c16r2="http://schemas.microsoft.com/office/drawing/2015/06/chart">
              <c:ext xmlns:c16="http://schemas.microsoft.com/office/drawing/2014/chart" uri="{C3380CC4-5D6E-409C-BE32-E72D297353CC}">
                <c16:uniqueId val="{0000000D-BA70-4F73-975A-EDF6B90ABD55}"/>
              </c:ext>
            </c:extLst>
          </c:dPt>
          <c:dPt>
            <c:idx val="8"/>
            <c:invertIfNegative val="0"/>
            <c:bubble3D val="0"/>
            <c:spPr>
              <a:solidFill>
                <a:srgbClr val="0070C0"/>
              </a:solidFill>
            </c:spPr>
            <c:extLst xmlns:c16r2="http://schemas.microsoft.com/office/drawing/2015/06/chart">
              <c:ext xmlns:c16="http://schemas.microsoft.com/office/drawing/2014/chart" uri="{C3380CC4-5D6E-409C-BE32-E72D297353CC}">
                <c16:uniqueId val="{0000000F-BA70-4F73-975A-EDF6B90ABD55}"/>
              </c:ext>
            </c:extLst>
          </c:dPt>
          <c:dPt>
            <c:idx val="9"/>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1-BA70-4F73-975A-EDF6B90ABD55}"/>
              </c:ext>
            </c:extLst>
          </c:dPt>
          <c:dPt>
            <c:idx val="10"/>
            <c:invertIfNegative val="0"/>
            <c:bubble3D val="0"/>
            <c:spPr>
              <a:solidFill>
                <a:srgbClr val="0070C0"/>
              </a:solidFill>
            </c:spPr>
            <c:extLst xmlns:c16r2="http://schemas.microsoft.com/office/drawing/2015/06/chart">
              <c:ext xmlns:c16="http://schemas.microsoft.com/office/drawing/2014/chart" uri="{C3380CC4-5D6E-409C-BE32-E72D297353CC}">
                <c16:uniqueId val="{00000013-BA70-4F73-975A-EDF6B90ABD55}"/>
              </c:ext>
            </c:extLst>
          </c:dPt>
          <c:dPt>
            <c:idx val="11"/>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5-BA70-4F73-975A-EDF6B90ABD55}"/>
              </c:ext>
            </c:extLst>
          </c:dPt>
          <c:dLbls>
            <c:spPr>
              <a:noFill/>
              <a:ln w="25400">
                <a:noFill/>
              </a:ln>
            </c:spPr>
            <c:txPr>
              <a:bodyPr wrap="square" lIns="38100" tIns="19050" rIns="38100" bIns="19050" anchor="ctr">
                <a:spAutoFit/>
              </a:bodyPr>
              <a:lstStyle/>
              <a:p>
                <a:pPr>
                  <a:defRPr sz="1100" b="1" i="0" u="none" strike="noStrike" baseline="0">
                    <a:solidFill>
                      <a:srgbClr val="000000"/>
                    </a:solidFill>
                    <a:latin typeface="Calibri"/>
                    <a:ea typeface="Calibri"/>
                    <a:cs typeface="Calibri"/>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Cash!$J$21:$S$21</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Cash!$J$22:$S$22</c:f>
              <c:numCache>
                <c:formatCode>#,##0.00</c:formatCode>
                <c:ptCount val="10"/>
                <c:pt idx="0">
                  <c:v>45269.97</c:v>
                </c:pt>
                <c:pt idx="1">
                  <c:v>70195.058000000005</c:v>
                </c:pt>
                <c:pt idx="2">
                  <c:v>66323.09</c:v>
                </c:pt>
                <c:pt idx="3">
                  <c:v>55583.758999999998</c:v>
                </c:pt>
                <c:pt idx="4">
                  <c:v>43979.466000000008</c:v>
                </c:pt>
                <c:pt idx="5">
                  <c:v>81308.546999999991</c:v>
                </c:pt>
                <c:pt idx="6">
                  <c:v>86761.330000000016</c:v>
                </c:pt>
                <c:pt idx="7">
                  <c:v>68682.915999999997</c:v>
                </c:pt>
                <c:pt idx="8">
                  <c:v>92774.322999999989</c:v>
                </c:pt>
                <c:pt idx="9">
                  <c:v>110135.205</c:v>
                </c:pt>
              </c:numCache>
            </c:numRef>
          </c:val>
          <c:extLst xmlns:c16r2="http://schemas.microsoft.com/office/drawing/2015/06/chart">
            <c:ext xmlns:c16="http://schemas.microsoft.com/office/drawing/2014/chart" uri="{C3380CC4-5D6E-409C-BE32-E72D297353CC}">
              <c16:uniqueId val="{00000016-BA70-4F73-975A-EDF6B90ABD55}"/>
            </c:ext>
          </c:extLst>
        </c:ser>
        <c:dLbls>
          <c:showLegendKey val="0"/>
          <c:showVal val="0"/>
          <c:showCatName val="0"/>
          <c:showSerName val="0"/>
          <c:showPercent val="0"/>
          <c:showBubbleSize val="0"/>
        </c:dLbls>
        <c:gapWidth val="16"/>
        <c:axId val="1253722400"/>
        <c:axId val="1253729472"/>
      </c:barChart>
      <c:catAx>
        <c:axId val="1253722400"/>
        <c:scaling>
          <c:orientation val="minMax"/>
        </c:scaling>
        <c:delete val="0"/>
        <c:axPos val="b"/>
        <c:title>
          <c:tx>
            <c:rich>
              <a:bodyPr/>
              <a:lstStyle/>
              <a:p>
                <a:pPr>
                  <a:defRPr sz="1400" b="0" i="0" u="none" strike="noStrike" baseline="0">
                    <a:solidFill>
                      <a:schemeClr val="tx1"/>
                    </a:solidFill>
                    <a:latin typeface="+mn-lt"/>
                    <a:ea typeface="Calibri"/>
                    <a:cs typeface="Calibri"/>
                  </a:defRPr>
                </a:pPr>
                <a:r>
                  <a:rPr lang="el-GR" sz="1400" b="1" i="0" u="none" strike="noStrike" baseline="0">
                    <a:solidFill>
                      <a:schemeClr val="tx1"/>
                    </a:solidFill>
                    <a:latin typeface="+mn-lt"/>
                    <a:cs typeface="Arial"/>
                  </a:rPr>
                  <a:t>ΕΤΑΙΡΙΕΣ ΤΕΧΝΟΛΟΓΙΑΣ</a:t>
                </a:r>
                <a:endParaRPr lang="en-GB" sz="1400" b="1" i="0" u="none" strike="noStrike" baseline="0">
                  <a:solidFill>
                    <a:schemeClr val="tx1"/>
                  </a:solidFill>
                  <a:latin typeface="+mn-lt"/>
                  <a:cs typeface="Calibri"/>
                </a:endParaRPr>
              </a:p>
            </c:rich>
          </c:tx>
          <c:layout>
            <c:manualLayout>
              <c:xMode val="edge"/>
              <c:yMode val="edge"/>
              <c:x val="0.41380936463130785"/>
              <c:y val="0.91774420363798825"/>
            </c:manualLayout>
          </c:layout>
          <c:overlay val="0"/>
        </c:title>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9472"/>
        <c:crosses val="autoZero"/>
        <c:auto val="1"/>
        <c:lblAlgn val="ctr"/>
        <c:lblOffset val="100"/>
        <c:noMultiLvlLbl val="0"/>
      </c:catAx>
      <c:valAx>
        <c:axId val="1253729472"/>
        <c:scaling>
          <c:orientation val="minMax"/>
        </c:scaling>
        <c:delete val="0"/>
        <c:axPos val="l"/>
        <c:minorGridlines/>
        <c:numFmt formatCode="#,##0.0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22400"/>
        <c:crosses val="autoZero"/>
        <c:crossBetween val="between"/>
        <c:dispUnits>
          <c:builtInUnit val="thousands"/>
          <c:dispUnitsLbl>
            <c:layout>
              <c:manualLayout>
                <c:xMode val="edge"/>
                <c:yMode val="edge"/>
                <c:x val="2.2203539944703928E-2"/>
                <c:y val="0.90976802219498587"/>
              </c:manualLayout>
            </c:layout>
            <c:tx>
              <c:rich>
                <a:bodyPr rot="0" vert="horz"/>
                <a:lstStyle/>
                <a:p>
                  <a:pPr algn="ctr">
                    <a:defRPr sz="1000" b="1" i="0" u="none" strike="noStrike" baseline="0">
                      <a:solidFill>
                        <a:srgbClr val="FFFFFF"/>
                      </a:solidFill>
                      <a:latin typeface="Calibri"/>
                      <a:ea typeface="Calibri"/>
                      <a:cs typeface="Calibri"/>
                    </a:defRPr>
                  </a:pPr>
                  <a:r>
                    <a:rPr lang="el-GR"/>
                    <a:t>σε</a:t>
                  </a:r>
                  <a:r>
                    <a:rPr lang="el-GR" baseline="0"/>
                    <a:t> εκατ. €</a:t>
                  </a:r>
                  <a:endParaRPr lang="en-GB"/>
                </a:p>
              </c:rich>
            </c:t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dispUnitsLbl>
        </c:dispUnits>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GB" sz="1800" b="1" i="0" u="none" strike="noStrike" baseline="0" dirty="0">
                <a:solidFill>
                  <a:srgbClr val="000000"/>
                </a:solidFill>
                <a:latin typeface="Calibri"/>
                <a:cs typeface="Calibri"/>
              </a:rPr>
              <a:t>ΚΑΘΑΡΗ ΘΕΣΗ                                                                          </a:t>
            </a:r>
            <a:r>
              <a:rPr lang="el-GR" sz="1800" b="1" i="0" u="none" strike="noStrike" baseline="0" dirty="0" smtClean="0">
                <a:solidFill>
                  <a:srgbClr val="000000"/>
                </a:solidFill>
                <a:latin typeface="Calibri"/>
                <a:cs typeface="Calibri"/>
              </a:rPr>
              <a:t>  </a:t>
            </a:r>
            <a:r>
              <a:rPr lang="en-GB" sz="1800" b="1" i="0" u="none" strike="noStrike" baseline="0" dirty="0" smtClean="0">
                <a:solidFill>
                  <a:srgbClr val="000000"/>
                </a:solidFill>
                <a:latin typeface="Calibri"/>
                <a:cs typeface="Calibri"/>
              </a:rPr>
              <a:t>                 </a:t>
            </a:r>
            <a:r>
              <a:rPr lang="en-GB" sz="1800" b="1" i="0" u="none" strike="noStrike" baseline="0" dirty="0">
                <a:solidFill>
                  <a:srgbClr val="000000"/>
                </a:solidFill>
                <a:latin typeface="Calibri"/>
                <a:cs typeface="Calibri"/>
              </a:rPr>
              <a:t>EQUITY                                                                                                                                      </a:t>
            </a:r>
          </a:p>
        </c:rich>
      </c:tx>
      <c:layout>
        <c:manualLayout>
          <c:xMode val="edge"/>
          <c:yMode val="edge"/>
          <c:x val="0.42662543950874066"/>
          <c:y val="1.1304174434026135E-2"/>
        </c:manualLayout>
      </c:layout>
      <c:overlay val="1"/>
    </c:title>
    <c:autoTitleDeleted val="0"/>
    <c:plotArea>
      <c:layout>
        <c:manualLayout>
          <c:layoutTarget val="inner"/>
          <c:xMode val="edge"/>
          <c:yMode val="edge"/>
          <c:x val="8.4973726540492289E-2"/>
          <c:y val="0.17202552027203935"/>
          <c:w val="0.87923533018783195"/>
          <c:h val="0.62976481583734312"/>
        </c:manualLayout>
      </c:layout>
      <c:barChart>
        <c:barDir val="col"/>
        <c:grouping val="clustered"/>
        <c:varyColors val="0"/>
        <c:ser>
          <c:idx val="0"/>
          <c:order val="0"/>
          <c:tx>
            <c:strRef>
              <c:f>Equity!$D$21</c:f>
              <c:strCache>
                <c:ptCount val="1"/>
                <c:pt idx="0">
                  <c:v>"MAIN" (ex-Banks)</c:v>
                </c:pt>
              </c:strCache>
            </c:strRef>
          </c:tx>
          <c:spPr>
            <a:solidFill>
              <a:srgbClr val="0070C0"/>
            </a:solidFill>
          </c:spPr>
          <c:invertIfNegative val="0"/>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1-6446-450A-AD39-CA583FE7F2B9}"/>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3-6446-450A-AD39-CA583FE7F2B9}"/>
              </c:ext>
            </c:extLst>
          </c:dPt>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5-6446-450A-AD39-CA583FE7F2B9}"/>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7-6446-450A-AD39-CA583FE7F2B9}"/>
              </c:ext>
            </c:extLst>
          </c:dPt>
          <c:dPt>
            <c:idx val="5"/>
            <c:invertIfNegative val="0"/>
            <c:bubble3D val="0"/>
            <c:spPr>
              <a:solidFill>
                <a:srgbClr val="0070C0"/>
              </a:solidFill>
            </c:spPr>
            <c:extLst xmlns:c16r2="http://schemas.microsoft.com/office/drawing/2015/06/chart">
              <c:ext xmlns:c16="http://schemas.microsoft.com/office/drawing/2014/chart" uri="{C3380CC4-5D6E-409C-BE32-E72D297353CC}">
                <c16:uniqueId val="{00000009-6446-450A-AD39-CA583FE7F2B9}"/>
              </c:ext>
            </c:extLst>
          </c:dPt>
          <c:dPt>
            <c:idx val="6"/>
            <c:invertIfNegative val="0"/>
            <c:bubble3D val="0"/>
            <c:spPr>
              <a:solidFill>
                <a:srgbClr val="0070C0"/>
              </a:solidFill>
            </c:spPr>
            <c:extLst xmlns:c16r2="http://schemas.microsoft.com/office/drawing/2015/06/chart">
              <c:ext xmlns:c16="http://schemas.microsoft.com/office/drawing/2014/chart" uri="{C3380CC4-5D6E-409C-BE32-E72D297353CC}">
                <c16:uniqueId val="{0000000B-6446-450A-AD39-CA583FE7F2B9}"/>
              </c:ext>
            </c:extLst>
          </c:dPt>
          <c:dPt>
            <c:idx val="7"/>
            <c:invertIfNegative val="0"/>
            <c:bubble3D val="0"/>
            <c:spPr>
              <a:solidFill>
                <a:srgbClr val="0070C0"/>
              </a:solidFill>
            </c:spPr>
            <c:extLst xmlns:c16r2="http://schemas.microsoft.com/office/drawing/2015/06/chart">
              <c:ext xmlns:c16="http://schemas.microsoft.com/office/drawing/2014/chart" uri="{C3380CC4-5D6E-409C-BE32-E72D297353CC}">
                <c16:uniqueId val="{0000000D-6446-450A-AD39-CA583FE7F2B9}"/>
              </c:ext>
            </c:extLst>
          </c:dPt>
          <c:dPt>
            <c:idx val="8"/>
            <c:invertIfNegative val="0"/>
            <c:bubble3D val="0"/>
            <c:spPr>
              <a:solidFill>
                <a:srgbClr val="0070C0"/>
              </a:solidFill>
            </c:spPr>
            <c:extLst xmlns:c16r2="http://schemas.microsoft.com/office/drawing/2015/06/chart">
              <c:ext xmlns:c16="http://schemas.microsoft.com/office/drawing/2014/chart" uri="{C3380CC4-5D6E-409C-BE32-E72D297353CC}">
                <c16:uniqueId val="{0000000F-6446-450A-AD39-CA583FE7F2B9}"/>
              </c:ext>
            </c:extLst>
          </c:dPt>
          <c:dPt>
            <c:idx val="9"/>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1-6446-450A-AD39-CA583FE7F2B9}"/>
              </c:ext>
            </c:extLst>
          </c:dPt>
          <c:dPt>
            <c:idx val="10"/>
            <c:invertIfNegative val="0"/>
            <c:bubble3D val="0"/>
            <c:spPr>
              <a:solidFill>
                <a:srgbClr val="0070C0"/>
              </a:solidFill>
            </c:spPr>
            <c:extLst xmlns:c16r2="http://schemas.microsoft.com/office/drawing/2015/06/chart">
              <c:ext xmlns:c16="http://schemas.microsoft.com/office/drawing/2014/chart" uri="{C3380CC4-5D6E-409C-BE32-E72D297353CC}">
                <c16:uniqueId val="{00000013-6446-450A-AD39-CA583FE7F2B9}"/>
              </c:ext>
            </c:extLst>
          </c:dPt>
          <c:dPt>
            <c:idx val="11"/>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15-6446-450A-AD39-CA583FE7F2B9}"/>
              </c:ext>
            </c:extLst>
          </c:dPt>
          <c:dLbls>
            <c:spPr>
              <a:noFill/>
              <a:ln w="25400">
                <a:noFill/>
              </a:ln>
            </c:spPr>
            <c:txPr>
              <a:bodyPr wrap="square" lIns="38100" tIns="19050" rIns="38100" bIns="19050" anchor="ctr">
                <a:spAutoFit/>
              </a:bodyPr>
              <a:lstStyle/>
              <a:p>
                <a:pPr>
                  <a:defRPr sz="1100" b="1" i="0" u="none" strike="noStrike" baseline="0">
                    <a:solidFill>
                      <a:srgbClr val="000000"/>
                    </a:solidFill>
                    <a:latin typeface="Calibri"/>
                    <a:ea typeface="Calibri"/>
                    <a:cs typeface="Calibri"/>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trendlineType val="movingAvg"/>
            <c:period val="2"/>
            <c:dispRSqr val="0"/>
            <c:dispEq val="0"/>
          </c:trendline>
          <c:cat>
            <c:numRef>
              <c:f>Equity!$I$20:$R$20</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Equity!$I$21:$R$21</c:f>
              <c:numCache>
                <c:formatCode>#,##0.00</c:formatCode>
                <c:ptCount val="10"/>
                <c:pt idx="0">
                  <c:v>294265.35100000002</c:v>
                </c:pt>
                <c:pt idx="1">
                  <c:v>285863.36400000006</c:v>
                </c:pt>
                <c:pt idx="2">
                  <c:v>263971.43299999996</c:v>
                </c:pt>
                <c:pt idx="3">
                  <c:v>246208.08700000003</c:v>
                </c:pt>
                <c:pt idx="4">
                  <c:v>253439.24600000001</c:v>
                </c:pt>
                <c:pt idx="5">
                  <c:v>253498.92899999997</c:v>
                </c:pt>
                <c:pt idx="6">
                  <c:v>251843.87700000001</c:v>
                </c:pt>
                <c:pt idx="7">
                  <c:v>217034.96799999999</c:v>
                </c:pt>
                <c:pt idx="8">
                  <c:v>229187.49099999998</c:v>
                </c:pt>
                <c:pt idx="9">
                  <c:v>234965.78499999997</c:v>
                </c:pt>
              </c:numCache>
            </c:numRef>
          </c:val>
          <c:extLst xmlns:c16r2="http://schemas.microsoft.com/office/drawing/2015/06/chart">
            <c:ext xmlns:c16="http://schemas.microsoft.com/office/drawing/2014/chart" uri="{C3380CC4-5D6E-409C-BE32-E72D297353CC}">
              <c16:uniqueId val="{00000016-6446-450A-AD39-CA583FE7F2B9}"/>
            </c:ext>
          </c:extLst>
        </c:ser>
        <c:dLbls>
          <c:showLegendKey val="0"/>
          <c:showVal val="0"/>
          <c:showCatName val="0"/>
          <c:showSerName val="0"/>
          <c:showPercent val="0"/>
          <c:showBubbleSize val="0"/>
        </c:dLbls>
        <c:gapWidth val="16"/>
        <c:axId val="1253730560"/>
        <c:axId val="1253730016"/>
      </c:barChart>
      <c:catAx>
        <c:axId val="1253730560"/>
        <c:scaling>
          <c:orientation val="minMax"/>
        </c:scaling>
        <c:delete val="0"/>
        <c:axPos val="b"/>
        <c:title>
          <c:tx>
            <c:rich>
              <a:bodyPr/>
              <a:lstStyle/>
              <a:p>
                <a:pPr>
                  <a:defRPr sz="1400" b="0" i="0" u="none" strike="noStrike" baseline="0">
                    <a:solidFill>
                      <a:schemeClr val="tx1"/>
                    </a:solidFill>
                    <a:latin typeface="+mn-lt"/>
                    <a:ea typeface="Calibri"/>
                    <a:cs typeface="Calibri"/>
                  </a:defRPr>
                </a:pPr>
                <a:r>
                  <a:rPr lang="el-GR" sz="1400" b="1" i="0" u="none" strike="noStrike" baseline="0">
                    <a:solidFill>
                      <a:schemeClr val="tx1"/>
                    </a:solidFill>
                    <a:latin typeface="+mn-lt"/>
                    <a:cs typeface="Arial"/>
                  </a:rPr>
                  <a:t>ΕΤΑΙΡΙΕΣ ΤΕΧΝΟΛΟΓΙΑΣ</a:t>
                </a:r>
                <a:endParaRPr lang="en-GB" sz="1400" b="1" i="0" u="none" strike="noStrike" baseline="0">
                  <a:solidFill>
                    <a:schemeClr val="tx1"/>
                  </a:solidFill>
                  <a:latin typeface="+mn-lt"/>
                  <a:cs typeface="Calibri"/>
                </a:endParaRPr>
              </a:p>
            </c:rich>
          </c:tx>
          <c:layout>
            <c:manualLayout>
              <c:xMode val="edge"/>
              <c:yMode val="edge"/>
              <c:x val="0.41242064081612434"/>
              <c:y val="0.91285231351381424"/>
            </c:manualLayout>
          </c:layout>
          <c:overlay val="0"/>
        </c:title>
        <c:numFmt formatCode="0" sourceLinked="1"/>
        <c:majorTickMark val="out"/>
        <c:minorTickMark val="none"/>
        <c:tickLblPos val="nextTo"/>
        <c:spPr>
          <a:noFill/>
          <a:ln w="38100" cap="flat" cmpd="sng" algn="ctr">
            <a:solidFill>
              <a:schemeClr val="dk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30016"/>
        <c:crosses val="autoZero"/>
        <c:auto val="1"/>
        <c:lblAlgn val="ctr"/>
        <c:lblOffset val="100"/>
        <c:noMultiLvlLbl val="0"/>
      </c:catAx>
      <c:valAx>
        <c:axId val="1253730016"/>
        <c:scaling>
          <c:orientation val="minMax"/>
          <c:min val="0"/>
        </c:scaling>
        <c:delete val="0"/>
        <c:axPos val="l"/>
        <c:majorGridlines/>
        <c:minorGridlines/>
        <c:numFmt formatCode="#,##0.00" sourceLinked="1"/>
        <c:majorTickMark val="out"/>
        <c:minorTickMark val="none"/>
        <c:tickLblPos val="nextTo"/>
        <c:spPr>
          <a:noFill/>
          <a:ln w="38100" cap="flat" cmpd="sng" algn="ctr">
            <a:solidFill>
              <a:schemeClr val="accent1"/>
            </a:solidFill>
            <a:prstDash val="solid"/>
          </a:ln>
          <a:effectLst>
            <a:outerShdw blurRad="40000" dist="23000" dir="5400000" rotWithShape="0">
              <a:srgbClr val="000000">
                <a:alpha val="35000"/>
              </a:srgbClr>
            </a:outerShdw>
          </a:effectLst>
        </c:spPr>
        <c:txPr>
          <a:bodyPr rot="0" vert="horz"/>
          <a:lstStyle/>
          <a:p>
            <a:pPr>
              <a:defRPr sz="1000" b="1" i="0" u="none" strike="noStrike" baseline="0">
                <a:solidFill>
                  <a:srgbClr val="000000"/>
                </a:solidFill>
                <a:latin typeface="Calibri"/>
                <a:ea typeface="Calibri"/>
                <a:cs typeface="Calibri"/>
              </a:defRPr>
            </a:pPr>
            <a:endParaRPr lang="el-GR"/>
          </a:p>
        </c:txPr>
        <c:crossAx val="1253730560"/>
        <c:crosses val="autoZero"/>
        <c:crossBetween val="between"/>
        <c:dispUnits>
          <c:builtInUnit val="thousands"/>
          <c:dispUnitsLbl>
            <c:layout>
              <c:manualLayout>
                <c:xMode val="edge"/>
                <c:yMode val="edge"/>
                <c:x val="1.7496977022397407E-2"/>
                <c:y val="0.89074537531701692"/>
              </c:manualLayout>
            </c:layout>
            <c:tx>
              <c:rich>
                <a:bodyPr rot="0" vert="horz"/>
                <a:lstStyle/>
                <a:p>
                  <a:pPr algn="ctr">
                    <a:defRPr sz="1000" b="1" i="0" u="none" strike="noStrike" baseline="0">
                      <a:solidFill>
                        <a:srgbClr val="FFFFFF"/>
                      </a:solidFill>
                      <a:latin typeface="Calibri"/>
                      <a:ea typeface="Calibri"/>
                      <a:cs typeface="Calibri"/>
                    </a:defRPr>
                  </a:pPr>
                  <a:r>
                    <a:rPr lang="el-GR"/>
                    <a:t>σε</a:t>
                  </a:r>
                  <a:r>
                    <a:rPr lang="el-GR" baseline="0"/>
                    <a:t> εκατ. €</a:t>
                  </a:r>
                  <a:endParaRPr lang="en-GB"/>
                </a:p>
              </c:rich>
            </c:tx>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c:spPr>
          </c:dispUnitsLbl>
        </c:dispUnits>
      </c:valAx>
      <c:spPr>
        <a:solidFill>
          <a:schemeClr val="lt1"/>
        </a:solidFill>
        <a:ln w="25400" cap="flat" cmpd="sng" algn="ctr">
          <a:solidFill>
            <a:schemeClr val="accent6"/>
          </a:solidFill>
          <a:prstDash val="solid"/>
        </a:ln>
        <a:effectLst/>
      </c:spPr>
    </c:plotArea>
    <c:plotVisOnly val="1"/>
    <c:dispBlanksAs val="gap"/>
    <c:showDLblsOverMax val="0"/>
  </c:chart>
  <c:spPr>
    <a:solidFill>
      <a:schemeClr val="bg1">
        <a:lumMod val="75000"/>
      </a:schemeClr>
    </a:solidFill>
    <a:ln>
      <a:noFill/>
    </a:ln>
    <a:effectLst>
      <a:outerShdw blurRad="50800" dist="38100" dir="18900000" algn="bl" rotWithShape="0">
        <a:prstClr val="black">
          <a:alpha val="40000"/>
        </a:prstClr>
      </a:outerShdw>
    </a:effectLst>
  </c:spPr>
  <c:txPr>
    <a:bodyPr/>
    <a:lstStyle/>
    <a:p>
      <a:pPr>
        <a:defRPr sz="1000" b="0" i="0" u="none" strike="noStrike" baseline="0">
          <a:solidFill>
            <a:srgbClr val="000000"/>
          </a:solidFill>
          <a:latin typeface="Calibri"/>
          <a:ea typeface="Calibri"/>
          <a:cs typeface="Calibri"/>
        </a:defRPr>
      </a:pPr>
      <a:endParaRPr lang="el-G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0.87561</cdr:x>
      <cdr:y>0.61242</cdr:y>
    </cdr:from>
    <cdr:to>
      <cdr:x>0.9695</cdr:x>
      <cdr:y>0.69025</cdr:y>
    </cdr:to>
    <cdr:sp macro="" textlink="">
      <cdr:nvSpPr>
        <cdr:cNvPr id="2" name="TextBox 1"/>
        <cdr:cNvSpPr txBox="1"/>
      </cdr:nvSpPr>
      <cdr:spPr>
        <a:xfrm xmlns:a="http://schemas.openxmlformats.org/drawingml/2006/main">
          <a:off x="7117080" y="2545080"/>
          <a:ext cx="739140" cy="32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0.87857</cdr:x>
      <cdr:y>0.6151</cdr:y>
    </cdr:from>
    <cdr:to>
      <cdr:x>0.97197</cdr:x>
      <cdr:y>0.69245</cdr:y>
    </cdr:to>
    <cdr:sp macro="" textlink="">
      <cdr:nvSpPr>
        <cdr:cNvPr id="2" name="TextBox 1"/>
        <cdr:cNvSpPr txBox="1"/>
      </cdr:nvSpPr>
      <cdr:spPr>
        <a:xfrm xmlns:a="http://schemas.openxmlformats.org/drawingml/2006/main">
          <a:off x="7117080" y="2545080"/>
          <a:ext cx="739140" cy="32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dr:relSizeAnchor xmlns:cdr="http://schemas.openxmlformats.org/drawingml/2006/chartDrawing">
    <cdr:from>
      <cdr:x>0.00522</cdr:x>
      <cdr:y>0.91713</cdr:y>
    </cdr:from>
    <cdr:to>
      <cdr:x>0.08239</cdr:x>
      <cdr:y>0.9679</cdr:y>
    </cdr:to>
    <cdr:sp macro="" textlink="">
      <cdr:nvSpPr>
        <cdr:cNvPr id="10" name="TextBox 9"/>
        <cdr:cNvSpPr txBox="1"/>
      </cdr:nvSpPr>
      <cdr:spPr>
        <a:xfrm xmlns:a="http://schemas.openxmlformats.org/drawingml/2006/main">
          <a:off x="42004" y="4353855"/>
          <a:ext cx="620936" cy="241005"/>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square" rtlCol="0"/>
        <a:lstStyle xmlns:a="http://schemas.openxmlformats.org/drawingml/2006/main"/>
        <a:p xmlns:a="http://schemas.openxmlformats.org/drawingml/2006/main">
          <a:r>
            <a:rPr lang="el-GR" sz="1000" b="1" baseline="0">
              <a:solidFill>
                <a:schemeClr val="bg1"/>
              </a:solidFill>
            </a:rPr>
            <a:t>εκατ. €</a:t>
          </a:r>
          <a:endParaRPr lang="en-GB" sz="1000" b="1">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6" y="7"/>
            <a:ext cx="3082300" cy="511730"/>
          </a:xfrm>
          <a:prstGeom prst="rect">
            <a:avLst/>
          </a:prstGeom>
          <a:noFill/>
          <a:ln w="9525">
            <a:noFill/>
            <a:miter lim="800000"/>
            <a:headEnd/>
            <a:tailEnd/>
          </a:ln>
          <a:effectLst/>
        </p:spPr>
        <p:txBody>
          <a:bodyPr vert="horz" wrap="square" lIns="95022" tIns="47493" rIns="95022" bIns="47493" numCol="1" anchor="t" anchorCtr="0" compatLnSpc="1">
            <a:prstTxWarp prst="textNoShape">
              <a:avLst/>
            </a:prstTxWarp>
          </a:bodyPr>
          <a:lstStyle>
            <a:lvl1pPr algn="l" defTabSz="952271" eaLnBrk="1" hangingPunct="1">
              <a:defRPr sz="1100">
                <a:latin typeface="Times New Roman" pitchFamily="18" charset="0"/>
                <a:cs typeface="+mn-cs"/>
              </a:defRPr>
            </a:lvl1pPr>
          </a:lstStyle>
          <a:p>
            <a:pPr>
              <a:defRPr/>
            </a:pPr>
            <a:endParaRPr lang="el-GR"/>
          </a:p>
        </p:txBody>
      </p:sp>
      <p:sp>
        <p:nvSpPr>
          <p:cNvPr id="41987" name="Rectangle 3"/>
          <p:cNvSpPr>
            <a:spLocks noGrp="1" noChangeArrowheads="1"/>
          </p:cNvSpPr>
          <p:nvPr>
            <p:ph type="dt" sz="quarter" idx="1"/>
          </p:nvPr>
        </p:nvSpPr>
        <p:spPr bwMode="auto">
          <a:xfrm>
            <a:off x="4021769" y="7"/>
            <a:ext cx="3080640" cy="511730"/>
          </a:xfrm>
          <a:prstGeom prst="rect">
            <a:avLst/>
          </a:prstGeom>
          <a:noFill/>
          <a:ln w="9525">
            <a:noFill/>
            <a:miter lim="800000"/>
            <a:headEnd/>
            <a:tailEnd/>
          </a:ln>
          <a:effectLst/>
        </p:spPr>
        <p:txBody>
          <a:bodyPr vert="horz" wrap="square" lIns="95022" tIns="47493" rIns="95022" bIns="47493" numCol="1" anchor="t" anchorCtr="0" compatLnSpc="1">
            <a:prstTxWarp prst="textNoShape">
              <a:avLst/>
            </a:prstTxWarp>
          </a:bodyPr>
          <a:lstStyle>
            <a:lvl1pPr algn="r" defTabSz="952271" eaLnBrk="1" hangingPunct="1">
              <a:defRPr sz="1100">
                <a:latin typeface="Times New Roman" pitchFamily="18" charset="0"/>
                <a:cs typeface="+mn-cs"/>
              </a:defRPr>
            </a:lvl1pPr>
          </a:lstStyle>
          <a:p>
            <a:pPr>
              <a:defRPr/>
            </a:pPr>
            <a:fld id="{24432CD9-B528-4E96-8CAD-8288E2E3FA0C}" type="datetime1">
              <a:rPr lang="el-GR"/>
              <a:pPr>
                <a:defRPr/>
              </a:pPr>
              <a:t>17/7/2020</a:t>
            </a:fld>
            <a:endParaRPr lang="el-GR"/>
          </a:p>
        </p:txBody>
      </p:sp>
      <p:sp>
        <p:nvSpPr>
          <p:cNvPr id="41988" name="Rectangle 4"/>
          <p:cNvSpPr>
            <a:spLocks noGrp="1" noChangeArrowheads="1"/>
          </p:cNvSpPr>
          <p:nvPr>
            <p:ph type="ftr" sz="quarter" idx="2"/>
          </p:nvPr>
        </p:nvSpPr>
        <p:spPr bwMode="auto">
          <a:xfrm>
            <a:off x="6" y="9722891"/>
            <a:ext cx="3082300" cy="510091"/>
          </a:xfrm>
          <a:prstGeom prst="rect">
            <a:avLst/>
          </a:prstGeom>
          <a:noFill/>
          <a:ln w="9525">
            <a:noFill/>
            <a:miter lim="800000"/>
            <a:headEnd/>
            <a:tailEnd/>
          </a:ln>
          <a:effectLst/>
        </p:spPr>
        <p:txBody>
          <a:bodyPr vert="horz" wrap="square" lIns="95022" tIns="47493" rIns="95022" bIns="47493" numCol="1" anchor="b" anchorCtr="0" compatLnSpc="1">
            <a:prstTxWarp prst="textNoShape">
              <a:avLst/>
            </a:prstTxWarp>
          </a:bodyPr>
          <a:lstStyle>
            <a:lvl1pPr algn="l" defTabSz="952271" eaLnBrk="1" hangingPunct="1">
              <a:defRPr sz="1100">
                <a:latin typeface="Times New Roman" pitchFamily="18" charset="0"/>
                <a:cs typeface="+mn-cs"/>
              </a:defRPr>
            </a:lvl1pPr>
          </a:lstStyle>
          <a:p>
            <a:pPr>
              <a:defRPr/>
            </a:pPr>
            <a:endParaRPr lang="el-GR"/>
          </a:p>
        </p:txBody>
      </p:sp>
      <p:sp>
        <p:nvSpPr>
          <p:cNvPr id="41989" name="Rectangle 5"/>
          <p:cNvSpPr>
            <a:spLocks noGrp="1" noChangeArrowheads="1"/>
          </p:cNvSpPr>
          <p:nvPr>
            <p:ph type="sldNum" sz="quarter" idx="3"/>
          </p:nvPr>
        </p:nvSpPr>
        <p:spPr bwMode="auto">
          <a:xfrm>
            <a:off x="4021769" y="9722891"/>
            <a:ext cx="3080640" cy="510091"/>
          </a:xfrm>
          <a:prstGeom prst="rect">
            <a:avLst/>
          </a:prstGeom>
          <a:noFill/>
          <a:ln w="9525">
            <a:noFill/>
            <a:miter lim="800000"/>
            <a:headEnd/>
            <a:tailEnd/>
          </a:ln>
          <a:effectLst/>
        </p:spPr>
        <p:txBody>
          <a:bodyPr vert="horz" wrap="square" lIns="95022" tIns="47493" rIns="95022" bIns="47493" numCol="1" anchor="b" anchorCtr="0" compatLnSpc="1">
            <a:prstTxWarp prst="textNoShape">
              <a:avLst/>
            </a:prstTxWarp>
          </a:bodyPr>
          <a:lstStyle>
            <a:lvl1pPr algn="r" defTabSz="951123" eaLnBrk="1" hangingPunct="1">
              <a:defRPr>
                <a:latin typeface="Times New Roman" pitchFamily="18" charset="0"/>
              </a:defRPr>
            </a:lvl1pPr>
          </a:lstStyle>
          <a:p>
            <a:fld id="{611D2E78-4957-45DD-A930-315C35B78A68}" type="slidenum">
              <a:rPr lang="el-GR"/>
              <a:pPr/>
              <a:t>‹#›</a:t>
            </a:fld>
            <a:endParaRPr lang="el-GR"/>
          </a:p>
        </p:txBody>
      </p:sp>
    </p:spTree>
    <p:extLst>
      <p:ext uri="{BB962C8B-B14F-4D97-AF65-F5344CB8AC3E}">
        <p14:creationId xmlns:p14="http://schemas.microsoft.com/office/powerpoint/2010/main" val="3905204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6" y="7"/>
            <a:ext cx="3082300" cy="511730"/>
          </a:xfrm>
          <a:prstGeom prst="rect">
            <a:avLst/>
          </a:prstGeom>
          <a:noFill/>
          <a:ln w="9525">
            <a:noFill/>
            <a:miter lim="800000"/>
            <a:headEnd/>
            <a:tailEnd/>
          </a:ln>
          <a:effectLst/>
        </p:spPr>
        <p:txBody>
          <a:bodyPr vert="horz" wrap="square" lIns="95022" tIns="47493" rIns="95022" bIns="47493" numCol="1" anchor="t" anchorCtr="0" compatLnSpc="1">
            <a:prstTxWarp prst="textNoShape">
              <a:avLst/>
            </a:prstTxWarp>
          </a:bodyPr>
          <a:lstStyle>
            <a:lvl1pPr algn="l" defTabSz="952271" eaLnBrk="1" hangingPunct="1">
              <a:defRPr sz="1100">
                <a:latin typeface="Times New Roman" pitchFamily="18" charset="0"/>
                <a:cs typeface="+mn-cs"/>
              </a:defRPr>
            </a:lvl1pPr>
          </a:lstStyle>
          <a:p>
            <a:pPr>
              <a:defRPr/>
            </a:pPr>
            <a:endParaRPr lang="el-GR"/>
          </a:p>
        </p:txBody>
      </p:sp>
      <p:sp>
        <p:nvSpPr>
          <p:cNvPr id="39939" name="Rectangle 3"/>
          <p:cNvSpPr>
            <a:spLocks noGrp="1" noChangeArrowheads="1"/>
          </p:cNvSpPr>
          <p:nvPr>
            <p:ph type="dt" idx="1"/>
          </p:nvPr>
        </p:nvSpPr>
        <p:spPr bwMode="auto">
          <a:xfrm>
            <a:off x="4021769" y="7"/>
            <a:ext cx="3080640" cy="511730"/>
          </a:xfrm>
          <a:prstGeom prst="rect">
            <a:avLst/>
          </a:prstGeom>
          <a:noFill/>
          <a:ln w="9525">
            <a:noFill/>
            <a:miter lim="800000"/>
            <a:headEnd/>
            <a:tailEnd/>
          </a:ln>
          <a:effectLst/>
        </p:spPr>
        <p:txBody>
          <a:bodyPr vert="horz" wrap="square" lIns="95022" tIns="47493" rIns="95022" bIns="47493" numCol="1" anchor="t" anchorCtr="0" compatLnSpc="1">
            <a:prstTxWarp prst="textNoShape">
              <a:avLst/>
            </a:prstTxWarp>
          </a:bodyPr>
          <a:lstStyle>
            <a:lvl1pPr algn="r" defTabSz="952271" eaLnBrk="1" hangingPunct="1">
              <a:defRPr sz="1100">
                <a:latin typeface="Times New Roman" pitchFamily="18" charset="0"/>
                <a:cs typeface="+mn-cs"/>
              </a:defRPr>
            </a:lvl1pPr>
          </a:lstStyle>
          <a:p>
            <a:pPr>
              <a:defRPr/>
            </a:pPr>
            <a:fld id="{F46CCDFA-29B8-4ED2-A185-D1C6C02E9F12}" type="datetime1">
              <a:rPr lang="el-GR"/>
              <a:pPr>
                <a:defRPr/>
              </a:pPr>
              <a:t>17/7/2020</a:t>
            </a:fld>
            <a:endParaRPr lang="el-GR"/>
          </a:p>
        </p:txBody>
      </p:sp>
      <p:sp>
        <p:nvSpPr>
          <p:cNvPr id="4100" name="Rectangle 4"/>
          <p:cNvSpPr>
            <a:spLocks noGrp="1" noRot="1" noChangeAspect="1" noChangeArrowheads="1" noTextEdit="1"/>
          </p:cNvSpPr>
          <p:nvPr>
            <p:ph type="sldImg" idx="2"/>
          </p:nvPr>
        </p:nvSpPr>
        <p:spPr bwMode="auto">
          <a:xfrm>
            <a:off x="677863" y="766763"/>
            <a:ext cx="5759450"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07087" y="4859803"/>
            <a:ext cx="5689891" cy="4610499"/>
          </a:xfrm>
          <a:prstGeom prst="rect">
            <a:avLst/>
          </a:prstGeom>
          <a:noFill/>
          <a:ln w="9525">
            <a:noFill/>
            <a:miter lim="800000"/>
            <a:headEnd/>
            <a:tailEnd/>
          </a:ln>
          <a:effectLst/>
        </p:spPr>
        <p:txBody>
          <a:bodyPr vert="horz" wrap="square" lIns="95022" tIns="47493" rIns="95022" bIns="47493"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9942" name="Rectangle 6"/>
          <p:cNvSpPr>
            <a:spLocks noGrp="1" noChangeArrowheads="1"/>
          </p:cNvSpPr>
          <p:nvPr>
            <p:ph type="ftr" sz="quarter" idx="4"/>
          </p:nvPr>
        </p:nvSpPr>
        <p:spPr bwMode="auto">
          <a:xfrm>
            <a:off x="6" y="9722891"/>
            <a:ext cx="3082300" cy="510091"/>
          </a:xfrm>
          <a:prstGeom prst="rect">
            <a:avLst/>
          </a:prstGeom>
          <a:noFill/>
          <a:ln w="9525">
            <a:noFill/>
            <a:miter lim="800000"/>
            <a:headEnd/>
            <a:tailEnd/>
          </a:ln>
          <a:effectLst/>
        </p:spPr>
        <p:txBody>
          <a:bodyPr vert="horz" wrap="square" lIns="95022" tIns="47493" rIns="95022" bIns="47493" numCol="1" anchor="b" anchorCtr="0" compatLnSpc="1">
            <a:prstTxWarp prst="textNoShape">
              <a:avLst/>
            </a:prstTxWarp>
          </a:bodyPr>
          <a:lstStyle>
            <a:lvl1pPr algn="l" defTabSz="952271" eaLnBrk="1" hangingPunct="1">
              <a:defRPr sz="1100">
                <a:latin typeface="Times New Roman" pitchFamily="18" charset="0"/>
                <a:cs typeface="+mn-cs"/>
              </a:defRPr>
            </a:lvl1pPr>
          </a:lstStyle>
          <a:p>
            <a:pPr>
              <a:defRPr/>
            </a:pPr>
            <a:endParaRPr lang="el-GR"/>
          </a:p>
        </p:txBody>
      </p:sp>
      <p:sp>
        <p:nvSpPr>
          <p:cNvPr id="39943" name="Rectangle 7"/>
          <p:cNvSpPr>
            <a:spLocks noGrp="1" noChangeArrowheads="1"/>
          </p:cNvSpPr>
          <p:nvPr>
            <p:ph type="sldNum" sz="quarter" idx="5"/>
          </p:nvPr>
        </p:nvSpPr>
        <p:spPr bwMode="auto">
          <a:xfrm>
            <a:off x="4021769" y="9722891"/>
            <a:ext cx="3080640" cy="510091"/>
          </a:xfrm>
          <a:prstGeom prst="rect">
            <a:avLst/>
          </a:prstGeom>
          <a:noFill/>
          <a:ln w="9525">
            <a:noFill/>
            <a:miter lim="800000"/>
            <a:headEnd/>
            <a:tailEnd/>
          </a:ln>
          <a:effectLst/>
        </p:spPr>
        <p:txBody>
          <a:bodyPr vert="horz" wrap="square" lIns="95022" tIns="47493" rIns="95022" bIns="47493" numCol="1" anchor="b" anchorCtr="0" compatLnSpc="1">
            <a:prstTxWarp prst="textNoShape">
              <a:avLst/>
            </a:prstTxWarp>
          </a:bodyPr>
          <a:lstStyle>
            <a:lvl1pPr algn="r" defTabSz="951123" eaLnBrk="1" hangingPunct="1">
              <a:defRPr>
                <a:latin typeface="Times New Roman" pitchFamily="18" charset="0"/>
              </a:defRPr>
            </a:lvl1pPr>
          </a:lstStyle>
          <a:p>
            <a:fld id="{D8E2B13D-F144-4075-93CE-BEDA27D2DF93}" type="slidenum">
              <a:rPr lang="el-GR"/>
              <a:pPr/>
              <a:t>‹#›</a:t>
            </a:fld>
            <a:endParaRPr lang="el-GR"/>
          </a:p>
        </p:txBody>
      </p:sp>
    </p:spTree>
    <p:extLst>
      <p:ext uri="{BB962C8B-B14F-4D97-AF65-F5344CB8AC3E}">
        <p14:creationId xmlns:p14="http://schemas.microsoft.com/office/powerpoint/2010/main" val="403453030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927" kern="1200">
        <a:solidFill>
          <a:schemeClr val="tx1"/>
        </a:solidFill>
        <a:latin typeface="Times New Roman" pitchFamily="18" charset="0"/>
        <a:ea typeface="+mn-ea"/>
        <a:cs typeface="+mn-cs"/>
      </a:defRPr>
    </a:lvl1pPr>
    <a:lvl2pPr marL="708103" algn="l" rtl="0" eaLnBrk="0" fontAlgn="base" hangingPunct="0">
      <a:spcBef>
        <a:spcPct val="30000"/>
      </a:spcBef>
      <a:spcAft>
        <a:spcPct val="0"/>
      </a:spcAft>
      <a:defRPr sz="1927" kern="1200">
        <a:solidFill>
          <a:schemeClr val="tx1"/>
        </a:solidFill>
        <a:latin typeface="Times New Roman" pitchFamily="18" charset="0"/>
        <a:ea typeface="+mn-ea"/>
        <a:cs typeface="+mn-cs"/>
      </a:defRPr>
    </a:lvl2pPr>
    <a:lvl3pPr marL="1418556" algn="l" rtl="0" eaLnBrk="0" fontAlgn="base" hangingPunct="0">
      <a:spcBef>
        <a:spcPct val="30000"/>
      </a:spcBef>
      <a:spcAft>
        <a:spcPct val="0"/>
      </a:spcAft>
      <a:defRPr sz="1927" kern="1200">
        <a:solidFill>
          <a:schemeClr val="tx1"/>
        </a:solidFill>
        <a:latin typeface="Times New Roman" pitchFamily="18" charset="0"/>
        <a:ea typeface="+mn-ea"/>
        <a:cs typeface="+mn-cs"/>
      </a:defRPr>
    </a:lvl3pPr>
    <a:lvl4pPr marL="2126659" algn="l" rtl="0" eaLnBrk="0" fontAlgn="base" hangingPunct="0">
      <a:spcBef>
        <a:spcPct val="30000"/>
      </a:spcBef>
      <a:spcAft>
        <a:spcPct val="0"/>
      </a:spcAft>
      <a:defRPr sz="1927" kern="1200">
        <a:solidFill>
          <a:schemeClr val="tx1"/>
        </a:solidFill>
        <a:latin typeface="Times New Roman" pitchFamily="18" charset="0"/>
        <a:ea typeface="+mn-ea"/>
        <a:cs typeface="+mn-cs"/>
      </a:defRPr>
    </a:lvl4pPr>
    <a:lvl5pPr marL="2837113" algn="l" rtl="0" eaLnBrk="0" fontAlgn="base" hangingPunct="0">
      <a:spcBef>
        <a:spcPct val="30000"/>
      </a:spcBef>
      <a:spcAft>
        <a:spcPct val="0"/>
      </a:spcAft>
      <a:defRPr sz="1927" kern="1200">
        <a:solidFill>
          <a:schemeClr val="tx1"/>
        </a:solidFill>
        <a:latin typeface="Times New Roman" pitchFamily="18" charset="0"/>
        <a:ea typeface="+mn-ea"/>
        <a:cs typeface="+mn-cs"/>
      </a:defRPr>
    </a:lvl5pPr>
    <a:lvl6pPr marL="3547160" algn="l" defTabSz="1418864" rtl="0" eaLnBrk="1" latinLnBrk="0" hangingPunct="1">
      <a:defRPr sz="1927" kern="1200">
        <a:solidFill>
          <a:schemeClr val="tx1"/>
        </a:solidFill>
        <a:latin typeface="+mn-lt"/>
        <a:ea typeface="+mn-ea"/>
        <a:cs typeface="+mn-cs"/>
      </a:defRPr>
    </a:lvl6pPr>
    <a:lvl7pPr marL="4256592" algn="l" defTabSz="1418864" rtl="0" eaLnBrk="1" latinLnBrk="0" hangingPunct="1">
      <a:defRPr sz="1927" kern="1200">
        <a:solidFill>
          <a:schemeClr val="tx1"/>
        </a:solidFill>
        <a:latin typeface="+mn-lt"/>
        <a:ea typeface="+mn-ea"/>
        <a:cs typeface="+mn-cs"/>
      </a:defRPr>
    </a:lvl7pPr>
    <a:lvl8pPr marL="4966022" algn="l" defTabSz="1418864" rtl="0" eaLnBrk="1" latinLnBrk="0" hangingPunct="1">
      <a:defRPr sz="1927" kern="1200">
        <a:solidFill>
          <a:schemeClr val="tx1"/>
        </a:solidFill>
        <a:latin typeface="+mn-lt"/>
        <a:ea typeface="+mn-ea"/>
        <a:cs typeface="+mn-cs"/>
      </a:defRPr>
    </a:lvl8pPr>
    <a:lvl9pPr marL="5675457" algn="l" defTabSz="1418864" rtl="0" eaLnBrk="1" latinLnBrk="0" hangingPunct="1">
      <a:defRPr sz="19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677863" y="766763"/>
            <a:ext cx="5759450" cy="3836987"/>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123">
              <a:defRPr sz="1400">
                <a:solidFill>
                  <a:schemeClr val="tx1"/>
                </a:solidFill>
                <a:latin typeface="Times New Roman" pitchFamily="18" charset="0"/>
              </a:defRPr>
            </a:lvl1pPr>
            <a:lvl2pPr marL="785056" indent="-301945" defTabSz="951123">
              <a:defRPr sz="1400">
                <a:solidFill>
                  <a:schemeClr val="tx1"/>
                </a:solidFill>
                <a:latin typeface="Times New Roman" pitchFamily="18" charset="0"/>
              </a:defRPr>
            </a:lvl2pPr>
            <a:lvl3pPr marL="1207777" indent="-241554" defTabSz="951123">
              <a:defRPr sz="1400">
                <a:solidFill>
                  <a:schemeClr val="tx1"/>
                </a:solidFill>
                <a:latin typeface="Times New Roman" pitchFamily="18" charset="0"/>
              </a:defRPr>
            </a:lvl3pPr>
            <a:lvl4pPr marL="1690889" indent="-241554" defTabSz="951123">
              <a:defRPr sz="1400">
                <a:solidFill>
                  <a:schemeClr val="tx1"/>
                </a:solidFill>
                <a:latin typeface="Times New Roman" pitchFamily="18" charset="0"/>
              </a:defRPr>
            </a:lvl4pPr>
            <a:lvl5pPr marL="2173998" indent="-241554" defTabSz="951123">
              <a:defRPr sz="1400">
                <a:solidFill>
                  <a:schemeClr val="tx1"/>
                </a:solidFill>
                <a:latin typeface="Times New Roman" pitchFamily="18" charset="0"/>
              </a:defRPr>
            </a:lvl5pPr>
            <a:lvl6pPr marL="2657110" indent="-241554" defTabSz="951123" eaLnBrk="0" fontAlgn="base" hangingPunct="0">
              <a:spcBef>
                <a:spcPct val="30000"/>
              </a:spcBef>
              <a:spcAft>
                <a:spcPct val="0"/>
              </a:spcAft>
              <a:defRPr sz="1400">
                <a:solidFill>
                  <a:schemeClr val="tx1"/>
                </a:solidFill>
                <a:latin typeface="Times New Roman" pitchFamily="18" charset="0"/>
              </a:defRPr>
            </a:lvl6pPr>
            <a:lvl7pPr marL="3140221" indent="-241554" defTabSz="951123" eaLnBrk="0" fontAlgn="base" hangingPunct="0">
              <a:spcBef>
                <a:spcPct val="30000"/>
              </a:spcBef>
              <a:spcAft>
                <a:spcPct val="0"/>
              </a:spcAft>
              <a:defRPr sz="1400">
                <a:solidFill>
                  <a:schemeClr val="tx1"/>
                </a:solidFill>
                <a:latin typeface="Times New Roman" pitchFamily="18" charset="0"/>
              </a:defRPr>
            </a:lvl7pPr>
            <a:lvl8pPr marL="3623331" indent="-241554" defTabSz="951123" eaLnBrk="0" fontAlgn="base" hangingPunct="0">
              <a:spcBef>
                <a:spcPct val="30000"/>
              </a:spcBef>
              <a:spcAft>
                <a:spcPct val="0"/>
              </a:spcAft>
              <a:defRPr sz="1400">
                <a:solidFill>
                  <a:schemeClr val="tx1"/>
                </a:solidFill>
                <a:latin typeface="Times New Roman" pitchFamily="18" charset="0"/>
              </a:defRPr>
            </a:lvl8pPr>
            <a:lvl9pPr marL="4106442" indent="-241554" defTabSz="951123" eaLnBrk="0" fontAlgn="base" hangingPunct="0">
              <a:spcBef>
                <a:spcPct val="30000"/>
              </a:spcBef>
              <a:spcAft>
                <a:spcPct val="0"/>
              </a:spcAft>
              <a:defRPr sz="1400">
                <a:solidFill>
                  <a:schemeClr val="tx1"/>
                </a:solidFill>
                <a:latin typeface="Times New Roman" pitchFamily="18" charset="0"/>
              </a:defRPr>
            </a:lvl9pPr>
          </a:lstStyle>
          <a:p>
            <a:fld id="{37395968-F8CD-45C0-8DE1-DD4332FFBE82}" type="slidenum">
              <a:rPr lang="el-GR" sz="1100"/>
              <a:pPr/>
              <a:t>1</a:t>
            </a:fld>
            <a:endParaRPr lang="el-GR" sz="1100" dirty="0"/>
          </a:p>
        </p:txBody>
      </p:sp>
    </p:spTree>
    <p:extLst>
      <p:ext uri="{BB962C8B-B14F-4D97-AF65-F5344CB8AC3E}">
        <p14:creationId xmlns:p14="http://schemas.microsoft.com/office/powerpoint/2010/main" val="110325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10</a:t>
            </a:fld>
            <a:endParaRPr lang="el-GR"/>
          </a:p>
        </p:txBody>
      </p:sp>
    </p:spTree>
    <p:extLst>
      <p:ext uri="{BB962C8B-B14F-4D97-AF65-F5344CB8AC3E}">
        <p14:creationId xmlns:p14="http://schemas.microsoft.com/office/powerpoint/2010/main" val="335218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11</a:t>
            </a:fld>
            <a:endParaRPr lang="el-GR"/>
          </a:p>
        </p:txBody>
      </p:sp>
    </p:spTree>
    <p:extLst>
      <p:ext uri="{BB962C8B-B14F-4D97-AF65-F5344CB8AC3E}">
        <p14:creationId xmlns:p14="http://schemas.microsoft.com/office/powerpoint/2010/main" val="2742047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12</a:t>
            </a:fld>
            <a:endParaRPr lang="el-GR"/>
          </a:p>
        </p:txBody>
      </p:sp>
    </p:spTree>
    <p:extLst>
      <p:ext uri="{BB962C8B-B14F-4D97-AF65-F5344CB8AC3E}">
        <p14:creationId xmlns:p14="http://schemas.microsoft.com/office/powerpoint/2010/main" val="385895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13</a:t>
            </a:fld>
            <a:endParaRPr lang="el-GR"/>
          </a:p>
        </p:txBody>
      </p:sp>
    </p:spTree>
    <p:extLst>
      <p:ext uri="{BB962C8B-B14F-4D97-AF65-F5344CB8AC3E}">
        <p14:creationId xmlns:p14="http://schemas.microsoft.com/office/powerpoint/2010/main" val="276321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14</a:t>
            </a:fld>
            <a:endParaRPr lang="el-GR"/>
          </a:p>
        </p:txBody>
      </p:sp>
    </p:spTree>
    <p:extLst>
      <p:ext uri="{BB962C8B-B14F-4D97-AF65-F5344CB8AC3E}">
        <p14:creationId xmlns:p14="http://schemas.microsoft.com/office/powerpoint/2010/main" val="17874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15</a:t>
            </a:fld>
            <a:endParaRPr lang="el-GR"/>
          </a:p>
        </p:txBody>
      </p:sp>
    </p:spTree>
    <p:extLst>
      <p:ext uri="{BB962C8B-B14F-4D97-AF65-F5344CB8AC3E}">
        <p14:creationId xmlns:p14="http://schemas.microsoft.com/office/powerpoint/2010/main" val="233233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16</a:t>
            </a:fld>
            <a:endParaRPr lang="el-GR"/>
          </a:p>
        </p:txBody>
      </p:sp>
    </p:spTree>
    <p:extLst>
      <p:ext uri="{BB962C8B-B14F-4D97-AF65-F5344CB8AC3E}">
        <p14:creationId xmlns:p14="http://schemas.microsoft.com/office/powerpoint/2010/main" val="7340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17</a:t>
            </a:fld>
            <a:endParaRPr lang="el-GR"/>
          </a:p>
        </p:txBody>
      </p:sp>
    </p:spTree>
    <p:extLst>
      <p:ext uri="{BB962C8B-B14F-4D97-AF65-F5344CB8AC3E}">
        <p14:creationId xmlns:p14="http://schemas.microsoft.com/office/powerpoint/2010/main" val="163513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18</a:t>
            </a:fld>
            <a:endParaRPr lang="el-GR"/>
          </a:p>
        </p:txBody>
      </p:sp>
    </p:spTree>
    <p:extLst>
      <p:ext uri="{BB962C8B-B14F-4D97-AF65-F5344CB8AC3E}">
        <p14:creationId xmlns:p14="http://schemas.microsoft.com/office/powerpoint/2010/main" val="52943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19</a:t>
            </a:fld>
            <a:endParaRPr lang="el-GR"/>
          </a:p>
        </p:txBody>
      </p:sp>
    </p:spTree>
    <p:extLst>
      <p:ext uri="{BB962C8B-B14F-4D97-AF65-F5344CB8AC3E}">
        <p14:creationId xmlns:p14="http://schemas.microsoft.com/office/powerpoint/2010/main" val="220761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2</a:t>
            </a:fld>
            <a:endParaRPr lang="el-GR"/>
          </a:p>
        </p:txBody>
      </p:sp>
    </p:spTree>
    <p:extLst>
      <p:ext uri="{BB962C8B-B14F-4D97-AF65-F5344CB8AC3E}">
        <p14:creationId xmlns:p14="http://schemas.microsoft.com/office/powerpoint/2010/main" val="389161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20</a:t>
            </a:fld>
            <a:endParaRPr lang="el-GR"/>
          </a:p>
        </p:txBody>
      </p:sp>
    </p:spTree>
    <p:extLst>
      <p:ext uri="{BB962C8B-B14F-4D97-AF65-F5344CB8AC3E}">
        <p14:creationId xmlns:p14="http://schemas.microsoft.com/office/powerpoint/2010/main" val="139560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3</a:t>
            </a:fld>
            <a:endParaRPr lang="el-GR"/>
          </a:p>
        </p:txBody>
      </p:sp>
    </p:spTree>
    <p:extLst>
      <p:ext uri="{BB962C8B-B14F-4D97-AF65-F5344CB8AC3E}">
        <p14:creationId xmlns:p14="http://schemas.microsoft.com/office/powerpoint/2010/main" val="149997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4</a:t>
            </a:fld>
            <a:endParaRPr lang="el-GR"/>
          </a:p>
        </p:txBody>
      </p:sp>
    </p:spTree>
    <p:extLst>
      <p:ext uri="{BB962C8B-B14F-4D97-AF65-F5344CB8AC3E}">
        <p14:creationId xmlns:p14="http://schemas.microsoft.com/office/powerpoint/2010/main" val="149997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5</a:t>
            </a:fld>
            <a:endParaRPr lang="el-GR"/>
          </a:p>
        </p:txBody>
      </p:sp>
    </p:spTree>
    <p:extLst>
      <p:ext uri="{BB962C8B-B14F-4D97-AF65-F5344CB8AC3E}">
        <p14:creationId xmlns:p14="http://schemas.microsoft.com/office/powerpoint/2010/main" val="7748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6</a:t>
            </a:fld>
            <a:endParaRPr lang="el-GR"/>
          </a:p>
        </p:txBody>
      </p:sp>
    </p:spTree>
    <p:extLst>
      <p:ext uri="{BB962C8B-B14F-4D97-AF65-F5344CB8AC3E}">
        <p14:creationId xmlns:p14="http://schemas.microsoft.com/office/powerpoint/2010/main" val="1654833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7</a:t>
            </a:fld>
            <a:endParaRPr lang="el-GR"/>
          </a:p>
        </p:txBody>
      </p:sp>
    </p:spTree>
    <p:extLst>
      <p:ext uri="{BB962C8B-B14F-4D97-AF65-F5344CB8AC3E}">
        <p14:creationId xmlns:p14="http://schemas.microsoft.com/office/powerpoint/2010/main" val="160723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8</a:t>
            </a:fld>
            <a:endParaRPr lang="el-GR"/>
          </a:p>
        </p:txBody>
      </p:sp>
    </p:spTree>
    <p:extLst>
      <p:ext uri="{BB962C8B-B14F-4D97-AF65-F5344CB8AC3E}">
        <p14:creationId xmlns:p14="http://schemas.microsoft.com/office/powerpoint/2010/main" val="338810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8E2B13D-F144-4075-93CE-BEDA27D2DF93}" type="slidenum">
              <a:rPr lang="el-GR" smtClean="0"/>
              <a:pPr/>
              <a:t>9</a:t>
            </a:fld>
            <a:endParaRPr lang="el-GR"/>
          </a:p>
        </p:txBody>
      </p:sp>
    </p:spTree>
    <p:extLst>
      <p:ext uri="{BB962C8B-B14F-4D97-AF65-F5344CB8AC3E}">
        <p14:creationId xmlns:p14="http://schemas.microsoft.com/office/powerpoint/2010/main" val="3840232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Text Box 12"/>
          <p:cNvSpPr txBox="1">
            <a:spLocks noChangeArrowheads="1"/>
          </p:cNvSpPr>
          <p:nvPr userDrawn="1"/>
        </p:nvSpPr>
        <p:spPr bwMode="auto">
          <a:xfrm>
            <a:off x="584446" y="5962671"/>
            <a:ext cx="4228624" cy="35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6146" tIns="68074" rIns="136146" bIns="68074">
            <a:spAutoFit/>
          </a:bodyPr>
          <a:lstStyle>
            <a:lvl1pPr defTabSz="619125" eaLnBrk="0" hangingPunct="0">
              <a:defRPr sz="1000">
                <a:solidFill>
                  <a:schemeClr val="tx1"/>
                </a:solidFill>
                <a:latin typeface="Verdana" pitchFamily="34" charset="0"/>
              </a:defRPr>
            </a:lvl1pPr>
            <a:lvl2pPr marL="742950" indent="-285750" defTabSz="619125" eaLnBrk="0" hangingPunct="0">
              <a:defRPr sz="1000">
                <a:solidFill>
                  <a:schemeClr val="tx1"/>
                </a:solidFill>
                <a:latin typeface="Verdana" pitchFamily="34" charset="0"/>
              </a:defRPr>
            </a:lvl2pPr>
            <a:lvl3pPr marL="1143000" indent="-228600" defTabSz="619125" eaLnBrk="0" hangingPunct="0">
              <a:defRPr sz="1000">
                <a:solidFill>
                  <a:schemeClr val="tx1"/>
                </a:solidFill>
                <a:latin typeface="Verdana" pitchFamily="34" charset="0"/>
              </a:defRPr>
            </a:lvl3pPr>
            <a:lvl4pPr marL="1600200" indent="-228600" defTabSz="619125" eaLnBrk="0" hangingPunct="0">
              <a:defRPr sz="1000">
                <a:solidFill>
                  <a:schemeClr val="tx1"/>
                </a:solidFill>
                <a:latin typeface="Verdana" pitchFamily="34" charset="0"/>
              </a:defRPr>
            </a:lvl4pPr>
            <a:lvl5pPr marL="2057400" indent="-228600" defTabSz="619125" eaLnBrk="0" hangingPunct="0">
              <a:defRPr sz="1000">
                <a:solidFill>
                  <a:schemeClr val="tx1"/>
                </a:solidFill>
                <a:latin typeface="Verdana" pitchFamily="34" charset="0"/>
              </a:defRPr>
            </a:lvl5pPr>
            <a:lvl6pPr marL="2514600" indent="-228600" algn="ctr" defTabSz="619125" eaLnBrk="0" fontAlgn="base" hangingPunct="0">
              <a:spcBef>
                <a:spcPct val="0"/>
              </a:spcBef>
              <a:spcAft>
                <a:spcPct val="0"/>
              </a:spcAft>
              <a:defRPr sz="1000">
                <a:solidFill>
                  <a:schemeClr val="tx1"/>
                </a:solidFill>
                <a:latin typeface="Verdana" pitchFamily="34" charset="0"/>
              </a:defRPr>
            </a:lvl6pPr>
            <a:lvl7pPr marL="2971800" indent="-228600" algn="ctr" defTabSz="619125" eaLnBrk="0" fontAlgn="base" hangingPunct="0">
              <a:spcBef>
                <a:spcPct val="0"/>
              </a:spcBef>
              <a:spcAft>
                <a:spcPct val="0"/>
              </a:spcAft>
              <a:defRPr sz="1000">
                <a:solidFill>
                  <a:schemeClr val="tx1"/>
                </a:solidFill>
                <a:latin typeface="Verdana" pitchFamily="34" charset="0"/>
              </a:defRPr>
            </a:lvl7pPr>
            <a:lvl8pPr marL="3429000" indent="-228600" algn="ctr" defTabSz="619125" eaLnBrk="0" fontAlgn="base" hangingPunct="0">
              <a:spcBef>
                <a:spcPct val="0"/>
              </a:spcBef>
              <a:spcAft>
                <a:spcPct val="0"/>
              </a:spcAft>
              <a:defRPr sz="1000">
                <a:solidFill>
                  <a:schemeClr val="tx1"/>
                </a:solidFill>
                <a:latin typeface="Verdana" pitchFamily="34" charset="0"/>
              </a:defRPr>
            </a:lvl8pPr>
            <a:lvl9pPr marL="3886200" indent="-228600" algn="ctr" defTabSz="619125" eaLnBrk="0" fontAlgn="base" hangingPunct="0">
              <a:spcBef>
                <a:spcPct val="0"/>
              </a:spcBef>
              <a:spcAft>
                <a:spcPct val="0"/>
              </a:spcAft>
              <a:defRPr sz="1000">
                <a:solidFill>
                  <a:schemeClr val="tx1"/>
                </a:solidFill>
                <a:latin typeface="Verdana" pitchFamily="34" charset="0"/>
              </a:defRPr>
            </a:lvl9pPr>
          </a:lstStyle>
          <a:p>
            <a:pPr algn="ctr" eaLnBrk="1" hangingPunct="1">
              <a:spcBef>
                <a:spcPct val="50000"/>
              </a:spcBef>
              <a:defRPr/>
            </a:pPr>
            <a:endParaRPr lang="el-GR" sz="1423" smtClean="0">
              <a:cs typeface="+mn-cs"/>
            </a:endParaRPr>
          </a:p>
        </p:txBody>
      </p:sp>
      <p:sp>
        <p:nvSpPr>
          <p:cNvPr id="783363" name="Rectangle 3"/>
          <p:cNvSpPr>
            <a:spLocks noGrp="1" noChangeArrowheads="1"/>
          </p:cNvSpPr>
          <p:nvPr>
            <p:ph type="ctrTitle" hasCustomPrompt="1"/>
          </p:nvPr>
        </p:nvSpPr>
        <p:spPr>
          <a:xfrm>
            <a:off x="610812" y="1700809"/>
            <a:ext cx="9242549" cy="899999"/>
          </a:xfrm>
          <a:effectLst/>
        </p:spPr>
        <p:txBody>
          <a:bodyPr/>
          <a:lstStyle>
            <a:lvl1pPr algn="l">
              <a:defRPr sz="5973" b="0" i="1">
                <a:solidFill>
                  <a:schemeClr val="tx1">
                    <a:lumMod val="65000"/>
                    <a:lumOff val="35000"/>
                  </a:schemeClr>
                </a:solidFill>
                <a:effectLst/>
                <a:latin typeface="Calibri Light" panose="020F0302020204030204" pitchFamily="34" charset="0"/>
              </a:defRPr>
            </a:lvl1pPr>
          </a:lstStyle>
          <a:p>
            <a:r>
              <a:rPr lang="en-US" dirty="0" smtClean="0"/>
              <a:t>ATHEXGROUP</a:t>
            </a:r>
            <a:endParaRPr lang="el-GR" dirty="0"/>
          </a:p>
        </p:txBody>
      </p:sp>
      <p:sp>
        <p:nvSpPr>
          <p:cNvPr id="783364" name="Rectangle 4"/>
          <p:cNvSpPr>
            <a:spLocks noGrp="1" noChangeArrowheads="1"/>
          </p:cNvSpPr>
          <p:nvPr>
            <p:ph type="subTitle" idx="1" hasCustomPrompt="1"/>
          </p:nvPr>
        </p:nvSpPr>
        <p:spPr bwMode="black">
          <a:xfrm>
            <a:off x="610810" y="2888225"/>
            <a:ext cx="9242549" cy="899999"/>
          </a:xfrm>
        </p:spPr>
        <p:txBody>
          <a:bodyPr anchor="ctr"/>
          <a:lstStyle>
            <a:lvl1pPr marL="0" indent="0">
              <a:spcBef>
                <a:spcPct val="0"/>
              </a:spcBef>
              <a:buClrTx/>
              <a:buFontTx/>
              <a:buNone/>
              <a:tabLst>
                <a:tab pos="8799882" algn="r"/>
              </a:tabLst>
              <a:defRPr sz="3584" b="1">
                <a:solidFill>
                  <a:srgbClr val="C6D5E4"/>
                </a:solidFill>
                <a:effectLst/>
                <a:latin typeface="Calibri Light" panose="020F0302020204030204" pitchFamily="34" charset="0"/>
              </a:defRPr>
            </a:lvl1pPr>
          </a:lstStyle>
          <a:p>
            <a:r>
              <a:rPr lang="en-US" dirty="0" smtClean="0"/>
              <a:t>Presentation</a:t>
            </a:r>
            <a:endParaRPr lang="el-GR"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3025" y="3788225"/>
            <a:ext cx="4543501" cy="306977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8888" y="1469"/>
            <a:ext cx="1963088" cy="1546059"/>
          </a:xfrm>
          <a:prstGeom prst="rect">
            <a:avLst/>
          </a:prstGeom>
        </p:spPr>
      </p:pic>
      <p:sp>
        <p:nvSpPr>
          <p:cNvPr id="7" name="Rectangle 4"/>
          <p:cNvSpPr txBox="1">
            <a:spLocks noChangeArrowheads="1"/>
          </p:cNvSpPr>
          <p:nvPr userDrawn="1"/>
        </p:nvSpPr>
        <p:spPr bwMode="black">
          <a:xfrm>
            <a:off x="584446" y="4909390"/>
            <a:ext cx="9242549" cy="89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6683" tIns="48341" rIns="96683" bIns="48341" numCol="1" anchor="ctr" anchorCtr="0" compatLnSpc="1">
            <a:prstTxWarp prst="textNoShape">
              <a:avLst/>
            </a:prstTxWarp>
          </a:bodyPr>
          <a:lstStyle>
            <a:lvl1pPr marL="0" indent="0" algn="just" defTabSz="616860" rtl="0" eaLnBrk="0" fontAlgn="base" hangingPunct="0">
              <a:spcBef>
                <a:spcPct val="0"/>
              </a:spcBef>
              <a:spcAft>
                <a:spcPts val="208"/>
              </a:spcAft>
              <a:buClrTx/>
              <a:buFontTx/>
              <a:buNone/>
              <a:tabLst>
                <a:tab pos="5893982" algn="r"/>
              </a:tabLst>
              <a:defRPr sz="2400" b="1">
                <a:solidFill>
                  <a:schemeClr val="accent5">
                    <a:lumMod val="40000"/>
                    <a:lumOff val="60000"/>
                  </a:schemeClr>
                </a:solidFill>
                <a:effectLst/>
                <a:latin typeface="Calibri Light" panose="020F0302020204030204" pitchFamily="34" charset="0"/>
                <a:ea typeface="+mn-ea"/>
                <a:cs typeface="+mn-cs"/>
              </a:defRPr>
            </a:lvl1pPr>
            <a:lvl2pPr marL="424300" indent="-174712" algn="just" defTabSz="616860" rtl="0" eaLnBrk="0" fontAlgn="base" hangingPunct="0">
              <a:spcBef>
                <a:spcPts val="208"/>
              </a:spcBef>
              <a:spcAft>
                <a:spcPts val="208"/>
              </a:spcAft>
              <a:buClr>
                <a:srgbClr val="586464"/>
              </a:buClr>
              <a:buFont typeface="Wingdings" pitchFamily="2" charset="2"/>
              <a:buChar char="§"/>
              <a:defRPr sz="1179">
                <a:solidFill>
                  <a:srgbClr val="586464"/>
                </a:solidFill>
                <a:latin typeface="Calibri" pitchFamily="34" charset="0"/>
              </a:defRPr>
            </a:lvl2pPr>
            <a:lvl3pPr marL="599011" indent="-174712" algn="just" defTabSz="616860" rtl="0" eaLnBrk="0" fontAlgn="base" hangingPunct="0">
              <a:spcBef>
                <a:spcPts val="208"/>
              </a:spcBef>
              <a:spcAft>
                <a:spcPts val="208"/>
              </a:spcAft>
              <a:buClr>
                <a:srgbClr val="586464"/>
              </a:buClr>
              <a:buChar char="•"/>
              <a:defRPr sz="1109">
                <a:solidFill>
                  <a:srgbClr val="586464"/>
                </a:solidFill>
                <a:latin typeface="Calibri" pitchFamily="34" charset="0"/>
              </a:defRPr>
            </a:lvl3pPr>
            <a:lvl4pPr marL="773723" indent="-174712" algn="just" defTabSz="616860" rtl="0" eaLnBrk="0" fontAlgn="base" hangingPunct="0">
              <a:spcBef>
                <a:spcPts val="208"/>
              </a:spcBef>
              <a:spcAft>
                <a:spcPts val="208"/>
              </a:spcAft>
              <a:buClr>
                <a:srgbClr val="586464"/>
              </a:buClr>
              <a:buFont typeface="Courier New" panose="02070309020205020404" pitchFamily="49" charset="0"/>
              <a:buChar char="o"/>
              <a:defRPr sz="1040">
                <a:solidFill>
                  <a:srgbClr val="586464"/>
                </a:solidFill>
                <a:latin typeface="Calibri" pitchFamily="34" charset="0"/>
              </a:defRPr>
            </a:lvl4pPr>
            <a:lvl5pPr marL="948434" indent="-174712" algn="just" defTabSz="616860" rtl="0" eaLnBrk="0" fontAlgn="base" hangingPunct="0">
              <a:spcBef>
                <a:spcPts val="208"/>
              </a:spcBef>
              <a:spcAft>
                <a:spcPts val="208"/>
              </a:spcAft>
              <a:buClr>
                <a:srgbClr val="586464"/>
              </a:buClr>
              <a:buChar char="»"/>
              <a:defRPr sz="971">
                <a:solidFill>
                  <a:srgbClr val="586464"/>
                </a:solidFill>
                <a:latin typeface="Calibri" pitchFamily="34" charset="0"/>
              </a:defRPr>
            </a:lvl5pPr>
            <a:lvl6pPr marL="1844344" indent="-155145" algn="l" defTabSz="617420" rtl="0" fontAlgn="base">
              <a:spcBef>
                <a:spcPct val="20000"/>
              </a:spcBef>
              <a:spcAft>
                <a:spcPct val="0"/>
              </a:spcAft>
              <a:buChar char="»"/>
              <a:defRPr sz="1429">
                <a:solidFill>
                  <a:schemeClr val="accent2"/>
                </a:solidFill>
                <a:latin typeface="+mn-lt"/>
              </a:defRPr>
            </a:lvl6pPr>
            <a:lvl7pPr marL="2300284" indent="-155145" algn="l" defTabSz="617420" rtl="0" fontAlgn="base">
              <a:spcBef>
                <a:spcPct val="20000"/>
              </a:spcBef>
              <a:spcAft>
                <a:spcPct val="0"/>
              </a:spcAft>
              <a:buChar char="»"/>
              <a:defRPr sz="1429">
                <a:solidFill>
                  <a:schemeClr val="accent2"/>
                </a:solidFill>
                <a:latin typeface="+mn-lt"/>
              </a:defRPr>
            </a:lvl7pPr>
            <a:lvl8pPr marL="2756225" indent="-155145" algn="l" defTabSz="617420" rtl="0" fontAlgn="base">
              <a:spcBef>
                <a:spcPct val="20000"/>
              </a:spcBef>
              <a:spcAft>
                <a:spcPct val="0"/>
              </a:spcAft>
              <a:buChar char="»"/>
              <a:defRPr sz="1429">
                <a:solidFill>
                  <a:schemeClr val="accent2"/>
                </a:solidFill>
                <a:latin typeface="+mn-lt"/>
              </a:defRPr>
            </a:lvl8pPr>
            <a:lvl9pPr marL="3212166" indent="-155145" algn="l" defTabSz="617420" rtl="0" fontAlgn="base">
              <a:spcBef>
                <a:spcPct val="20000"/>
              </a:spcBef>
              <a:spcAft>
                <a:spcPct val="0"/>
              </a:spcAft>
              <a:buChar char="»"/>
              <a:defRPr sz="1429">
                <a:solidFill>
                  <a:schemeClr val="accent2"/>
                </a:solidFill>
                <a:latin typeface="+mn-lt"/>
              </a:defRPr>
            </a:lvl9pPr>
          </a:lstStyle>
          <a:p>
            <a:pPr algn="l"/>
            <a:r>
              <a:rPr lang="en-US" sz="2389" kern="0" dirty="0" smtClean="0">
                <a:solidFill>
                  <a:schemeClr val="bg1"/>
                </a:solidFill>
              </a:rPr>
              <a:t>Division</a:t>
            </a:r>
            <a:br>
              <a:rPr lang="en-US" sz="2389" kern="0" dirty="0" smtClean="0">
                <a:solidFill>
                  <a:schemeClr val="bg1"/>
                </a:solidFill>
              </a:rPr>
            </a:br>
            <a:r>
              <a:rPr lang="en-US" sz="2389" kern="0" dirty="0" smtClean="0">
                <a:solidFill>
                  <a:schemeClr val="bg1"/>
                </a:solidFill>
              </a:rPr>
              <a:t>DD/MM/YY</a:t>
            </a:r>
            <a:endParaRPr lang="el-GR" sz="2389" kern="0" dirty="0">
              <a:solidFill>
                <a:schemeClr val="bg1"/>
              </a:solidFill>
            </a:endParaRPr>
          </a:p>
        </p:txBody>
      </p:sp>
    </p:spTree>
    <p:extLst>
      <p:ext uri="{BB962C8B-B14F-4D97-AF65-F5344CB8AC3E}">
        <p14:creationId xmlns:p14="http://schemas.microsoft.com/office/powerpoint/2010/main" val="3963957075"/>
      </p:ext>
    </p:extLst>
  </p:cSld>
  <p:clrMapOvr>
    <a:masterClrMapping/>
  </p:clrMapOvr>
  <p:extLst mod="1">
    <p:ext uri="{DCECCB84-F9BA-43D5-87BE-67443E8EF086}">
      <p15:sldGuideLst xmlns:p15="http://schemas.microsoft.com/office/powerpoint/2012/main">
        <p15:guide id="1" orient="horz" pos="2161" userDrawn="1">
          <p15:clr>
            <a:srgbClr val="FBAE40"/>
          </p15:clr>
        </p15:guide>
        <p15:guide id="2" pos="32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6803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8" name="Content Placeholder 2"/>
          <p:cNvSpPr>
            <a:spLocks noGrp="1"/>
          </p:cNvSpPr>
          <p:nvPr>
            <p:ph idx="13"/>
          </p:nvPr>
        </p:nvSpPr>
        <p:spPr>
          <a:xfrm>
            <a:off x="3527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9" name="Content Placeholder 2"/>
          <p:cNvSpPr>
            <a:spLocks noGrp="1"/>
          </p:cNvSpPr>
          <p:nvPr>
            <p:ph idx="14"/>
          </p:nvPr>
        </p:nvSpPr>
        <p:spPr>
          <a:xfrm>
            <a:off x="251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Content Placeholder 2"/>
          <p:cNvSpPr>
            <a:spLocks noGrp="1"/>
          </p:cNvSpPr>
          <p:nvPr>
            <p:ph idx="15"/>
          </p:nvPr>
        </p:nvSpPr>
        <p:spPr>
          <a:xfrm>
            <a:off x="6803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1" name="Content Placeholder 2"/>
          <p:cNvSpPr>
            <a:spLocks noGrp="1"/>
          </p:cNvSpPr>
          <p:nvPr>
            <p:ph idx="16"/>
          </p:nvPr>
        </p:nvSpPr>
        <p:spPr>
          <a:xfrm>
            <a:off x="3527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56782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19" name="Content Placeholder 2"/>
          <p:cNvSpPr>
            <a:spLocks noGrp="1"/>
          </p:cNvSpPr>
          <p:nvPr>
            <p:ph idx="14"/>
          </p:nvPr>
        </p:nvSpPr>
        <p:spPr>
          <a:xfrm>
            <a:off x="251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Content Placeholder 2"/>
          <p:cNvSpPr>
            <a:spLocks noGrp="1"/>
          </p:cNvSpPr>
          <p:nvPr>
            <p:ph idx="15"/>
          </p:nvPr>
        </p:nvSpPr>
        <p:spPr>
          <a:xfrm>
            <a:off x="6803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1" name="Content Placeholder 2"/>
          <p:cNvSpPr>
            <a:spLocks noGrp="1"/>
          </p:cNvSpPr>
          <p:nvPr>
            <p:ph idx="16"/>
          </p:nvPr>
        </p:nvSpPr>
        <p:spPr>
          <a:xfrm>
            <a:off x="3527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
          </p:nvPr>
        </p:nvSpPr>
        <p:spPr>
          <a:xfrm>
            <a:off x="251999" y="1044000"/>
            <a:ext cx="9756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22939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6803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8" name="Content Placeholder 2"/>
          <p:cNvSpPr>
            <a:spLocks noGrp="1"/>
          </p:cNvSpPr>
          <p:nvPr>
            <p:ph idx="13"/>
          </p:nvPr>
        </p:nvSpPr>
        <p:spPr>
          <a:xfrm>
            <a:off x="3527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4"/>
          </p:nvPr>
        </p:nvSpPr>
        <p:spPr>
          <a:xfrm>
            <a:off x="251999" y="3780000"/>
            <a:ext cx="9756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15829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19" name="Content Placeholder 2"/>
          <p:cNvSpPr>
            <a:spLocks noGrp="1"/>
          </p:cNvSpPr>
          <p:nvPr>
            <p:ph idx="14"/>
          </p:nvPr>
        </p:nvSpPr>
        <p:spPr>
          <a:xfrm>
            <a:off x="251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Content Placeholder 2"/>
          <p:cNvSpPr>
            <a:spLocks noGrp="1"/>
          </p:cNvSpPr>
          <p:nvPr>
            <p:ph idx="15"/>
          </p:nvPr>
        </p:nvSpPr>
        <p:spPr>
          <a:xfrm>
            <a:off x="6803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1" name="Content Placeholder 2"/>
          <p:cNvSpPr>
            <a:spLocks noGrp="1"/>
          </p:cNvSpPr>
          <p:nvPr>
            <p:ph idx="16"/>
          </p:nvPr>
        </p:nvSpPr>
        <p:spPr>
          <a:xfrm>
            <a:off x="3527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
          </p:nvPr>
        </p:nvSpPr>
        <p:spPr>
          <a:xfrm>
            <a:off x="251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7" name="Content Placeholder 2"/>
          <p:cNvSpPr>
            <a:spLocks noGrp="1"/>
          </p:cNvSpPr>
          <p:nvPr>
            <p:ph idx="11"/>
          </p:nvPr>
        </p:nvSpPr>
        <p:spPr>
          <a:xfrm>
            <a:off x="5183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797464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6803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8" name="Content Placeholder 2"/>
          <p:cNvSpPr>
            <a:spLocks noGrp="1"/>
          </p:cNvSpPr>
          <p:nvPr>
            <p:ph idx="13"/>
          </p:nvPr>
        </p:nvSpPr>
        <p:spPr>
          <a:xfrm>
            <a:off x="3527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7" name="Content Placeholder 2"/>
          <p:cNvSpPr>
            <a:spLocks noGrp="1"/>
          </p:cNvSpPr>
          <p:nvPr>
            <p:ph idx="11"/>
          </p:nvPr>
        </p:nvSpPr>
        <p:spPr>
          <a:xfrm>
            <a:off x="251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9" name="Content Placeholder 2"/>
          <p:cNvSpPr>
            <a:spLocks noGrp="1"/>
          </p:cNvSpPr>
          <p:nvPr>
            <p:ph idx="12"/>
          </p:nvPr>
        </p:nvSpPr>
        <p:spPr>
          <a:xfrm>
            <a:off x="5183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26451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6480000" cy="52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6803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Content Placeholder 2"/>
          <p:cNvSpPr>
            <a:spLocks noGrp="1"/>
          </p:cNvSpPr>
          <p:nvPr>
            <p:ph idx="15"/>
          </p:nvPr>
        </p:nvSpPr>
        <p:spPr>
          <a:xfrm>
            <a:off x="6803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44916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9" name="Content Placeholder 2"/>
          <p:cNvSpPr>
            <a:spLocks noGrp="1"/>
          </p:cNvSpPr>
          <p:nvPr>
            <p:ph idx="14"/>
          </p:nvPr>
        </p:nvSpPr>
        <p:spPr>
          <a:xfrm>
            <a:off x="251999" y="3744000"/>
            <a:ext cx="320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5"/>
          </p:nvPr>
        </p:nvSpPr>
        <p:spPr>
          <a:xfrm>
            <a:off x="3528000" y="1044000"/>
            <a:ext cx="6480000" cy="52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98267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6480000" cy="52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6803999" y="1044000"/>
            <a:ext cx="3204000" cy="52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037109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3204000" cy="52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5"/>
          </p:nvPr>
        </p:nvSpPr>
        <p:spPr>
          <a:xfrm>
            <a:off x="3528000" y="1044000"/>
            <a:ext cx="6480000" cy="52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17342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251999" y="288000"/>
            <a:ext cx="9756000" cy="4140000"/>
          </a:xfrm>
        </p:spPr>
        <p:txBody>
          <a:bodyPr anchor="b" anchorCtr="0"/>
          <a:lstStyle>
            <a:lvl1pPr marL="0" indent="0">
              <a:buClr>
                <a:srgbClr val="778899"/>
              </a:buClr>
              <a:buFontTx/>
              <a:buNone/>
              <a:defRPr sz="5500" b="0" i="1">
                <a:solidFill>
                  <a:srgbClr val="595959"/>
                </a:solidFill>
                <a:latin typeface="Calibri Light" panose="020F0302020204030204" pitchFamily="34" charset="0"/>
              </a:defRPr>
            </a:lvl1pPr>
            <a:lvl2pPr marL="372642" indent="0">
              <a:buClr>
                <a:srgbClr val="778899"/>
              </a:buClr>
              <a:buFontTx/>
              <a:buNone/>
              <a:defRPr sz="5673">
                <a:solidFill>
                  <a:srgbClr val="006EAB"/>
                </a:solidFill>
                <a:latin typeface="Calibri" pitchFamily="34" charset="0"/>
              </a:defRPr>
            </a:lvl2pPr>
            <a:lvl3pPr marL="633491" indent="0">
              <a:buClr>
                <a:srgbClr val="778899"/>
              </a:buClr>
              <a:buFontTx/>
              <a:buNone/>
              <a:defRPr sz="5673">
                <a:solidFill>
                  <a:srgbClr val="006EAB"/>
                </a:solidFill>
                <a:latin typeface="Calibri" pitchFamily="34" charset="0"/>
              </a:defRPr>
            </a:lvl3pPr>
            <a:lvl4pPr marL="894340" indent="0">
              <a:buClr>
                <a:srgbClr val="778899"/>
              </a:buClr>
              <a:buFontTx/>
              <a:buNone/>
              <a:defRPr sz="5673">
                <a:solidFill>
                  <a:srgbClr val="006EAB"/>
                </a:solidFill>
                <a:latin typeface="Calibri" pitchFamily="34" charset="0"/>
              </a:defRPr>
            </a:lvl4pPr>
            <a:lvl5pPr marL="1155189" indent="0">
              <a:buClr>
                <a:srgbClr val="778899"/>
              </a:buClr>
              <a:buFontTx/>
              <a:buNone/>
              <a:defRPr sz="5673">
                <a:solidFill>
                  <a:srgbClr val="006EAB"/>
                </a:solidFill>
                <a:latin typeface="Calibri" pitchFamily="34" charset="0"/>
              </a:defRPr>
            </a:lvl5pPr>
          </a:lstStyle>
          <a:p>
            <a:pPr lvl="0"/>
            <a:r>
              <a:rPr lang="en-US" dirty="0" smtClean="0"/>
              <a:t>Click to edit Master text styles</a:t>
            </a:r>
          </a:p>
        </p:txBody>
      </p:sp>
      <p:sp>
        <p:nvSpPr>
          <p:cNvPr id="3" name="Content Placeholder 2"/>
          <p:cNvSpPr>
            <a:spLocks noGrp="1"/>
          </p:cNvSpPr>
          <p:nvPr>
            <p:ph idx="10"/>
          </p:nvPr>
        </p:nvSpPr>
        <p:spPr>
          <a:xfrm>
            <a:off x="251999" y="4464000"/>
            <a:ext cx="9756000" cy="2077062"/>
          </a:xfrm>
        </p:spPr>
        <p:txBody>
          <a:bodyPr anchor="t" anchorCtr="0"/>
          <a:lstStyle>
            <a:lvl1pPr marL="0" indent="0">
              <a:buClr>
                <a:srgbClr val="778899"/>
              </a:buClr>
              <a:buFontTx/>
              <a:buNone/>
              <a:defRPr sz="2898" b="0" i="1">
                <a:solidFill>
                  <a:srgbClr val="586464"/>
                </a:solidFill>
                <a:latin typeface="Calibri Light" panose="020F0302020204030204" pitchFamily="34" charset="0"/>
              </a:defRPr>
            </a:lvl1pPr>
            <a:lvl2pPr marL="372642" indent="0">
              <a:buClr>
                <a:srgbClr val="778899"/>
              </a:buClr>
              <a:buFontTx/>
              <a:buNone/>
              <a:defRPr sz="5673">
                <a:solidFill>
                  <a:srgbClr val="006EAB"/>
                </a:solidFill>
                <a:latin typeface="Calibri" pitchFamily="34" charset="0"/>
              </a:defRPr>
            </a:lvl2pPr>
            <a:lvl3pPr marL="633491" indent="0">
              <a:buClr>
                <a:srgbClr val="778899"/>
              </a:buClr>
              <a:buFontTx/>
              <a:buNone/>
              <a:defRPr sz="5673">
                <a:solidFill>
                  <a:srgbClr val="006EAB"/>
                </a:solidFill>
                <a:latin typeface="Calibri" pitchFamily="34" charset="0"/>
              </a:defRPr>
            </a:lvl3pPr>
            <a:lvl4pPr marL="894340" indent="0">
              <a:buClr>
                <a:srgbClr val="778899"/>
              </a:buClr>
              <a:buFontTx/>
              <a:buNone/>
              <a:defRPr sz="5673">
                <a:solidFill>
                  <a:srgbClr val="006EAB"/>
                </a:solidFill>
                <a:latin typeface="Calibri" pitchFamily="34" charset="0"/>
              </a:defRPr>
            </a:lvl4pPr>
            <a:lvl5pPr marL="1155189" indent="0">
              <a:buClr>
                <a:srgbClr val="778899"/>
              </a:buClr>
              <a:buFontTx/>
              <a:buNone/>
              <a:defRPr sz="5673">
                <a:solidFill>
                  <a:srgbClr val="006EAB"/>
                </a:solidFill>
                <a:latin typeface="Calibri" pitchFamily="34" charset="0"/>
              </a:defRPr>
            </a:lvl5pPr>
          </a:lstStyle>
          <a:p>
            <a:pPr lvl="0"/>
            <a:r>
              <a:rPr lang="en-US" dirty="0" smtClean="0"/>
              <a:t>Click to edit Master text styles</a:t>
            </a:r>
          </a:p>
        </p:txBody>
      </p:sp>
      <p:cxnSp>
        <p:nvCxnSpPr>
          <p:cNvPr id="5" name="Straight Connector 4"/>
          <p:cNvCxnSpPr/>
          <p:nvPr userDrawn="1"/>
        </p:nvCxnSpPr>
        <p:spPr bwMode="auto">
          <a:xfrm>
            <a:off x="252000" y="4464000"/>
            <a:ext cx="9756000" cy="0"/>
          </a:xfrm>
          <a:prstGeom prst="line">
            <a:avLst/>
          </a:prstGeom>
          <a:solidFill>
            <a:schemeClr val="accent1"/>
          </a:solidFill>
          <a:ln w="9525" cap="flat" cmpd="sng" algn="ctr">
            <a:solidFill>
              <a:srgbClr val="C6D5E4"/>
            </a:solidFill>
            <a:prstDash val="solid"/>
            <a:round/>
            <a:headEnd type="none" w="med" len="med"/>
            <a:tailEnd type="none" w="med" len="med"/>
          </a:ln>
          <a:effectLst/>
        </p:spPr>
      </p:cxnSp>
    </p:spTree>
    <p:extLst>
      <p:ext uri="{BB962C8B-B14F-4D97-AF65-F5344CB8AC3E}">
        <p14:creationId xmlns:p14="http://schemas.microsoft.com/office/powerpoint/2010/main" val="326405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9756000" cy="5256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102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7401" y="110307"/>
            <a:ext cx="726405" cy="72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509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0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4824000" cy="5256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5183999" y="1044000"/>
            <a:ext cx="4824000" cy="5256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08321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9756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251999" y="3780000"/>
            <a:ext cx="9756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94207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2" name="Content Placeholder 2"/>
          <p:cNvSpPr>
            <a:spLocks noGrp="1"/>
          </p:cNvSpPr>
          <p:nvPr>
            <p:ph idx="10"/>
          </p:nvPr>
        </p:nvSpPr>
        <p:spPr>
          <a:xfrm>
            <a:off x="5183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1"/>
          </p:nvPr>
        </p:nvSpPr>
        <p:spPr>
          <a:xfrm>
            <a:off x="251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7" name="Content Placeholder 2"/>
          <p:cNvSpPr>
            <a:spLocks noGrp="1"/>
          </p:cNvSpPr>
          <p:nvPr>
            <p:ph idx="12"/>
          </p:nvPr>
        </p:nvSpPr>
        <p:spPr>
          <a:xfrm>
            <a:off x="5183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80218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12" name="Content Placeholder 2"/>
          <p:cNvSpPr>
            <a:spLocks noGrp="1"/>
          </p:cNvSpPr>
          <p:nvPr>
            <p:ph idx="10"/>
          </p:nvPr>
        </p:nvSpPr>
        <p:spPr>
          <a:xfrm>
            <a:off x="5183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7" name="Content Placeholder 2"/>
          <p:cNvSpPr>
            <a:spLocks noGrp="1"/>
          </p:cNvSpPr>
          <p:nvPr>
            <p:ph idx="12"/>
          </p:nvPr>
        </p:nvSpPr>
        <p:spPr>
          <a:xfrm>
            <a:off x="5183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8" name="Content Placeholder 2"/>
          <p:cNvSpPr>
            <a:spLocks noGrp="1"/>
          </p:cNvSpPr>
          <p:nvPr>
            <p:ph idx="1"/>
          </p:nvPr>
        </p:nvSpPr>
        <p:spPr>
          <a:xfrm>
            <a:off x="251999" y="1044000"/>
            <a:ext cx="4824000" cy="5256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8681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1"/>
          </p:nvPr>
        </p:nvSpPr>
        <p:spPr>
          <a:xfrm>
            <a:off x="251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8" name="Content Placeholder 2"/>
          <p:cNvSpPr>
            <a:spLocks noGrp="1"/>
          </p:cNvSpPr>
          <p:nvPr>
            <p:ph idx="10"/>
          </p:nvPr>
        </p:nvSpPr>
        <p:spPr>
          <a:xfrm>
            <a:off x="5183999" y="1044000"/>
            <a:ext cx="4824000" cy="5256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44399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12" name="Content Placeholder 2"/>
          <p:cNvSpPr>
            <a:spLocks noGrp="1"/>
          </p:cNvSpPr>
          <p:nvPr>
            <p:ph idx="10"/>
          </p:nvPr>
        </p:nvSpPr>
        <p:spPr>
          <a:xfrm>
            <a:off x="251999" y="3780000"/>
            <a:ext cx="9756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
          </p:nvPr>
        </p:nvSpPr>
        <p:spPr>
          <a:xfrm>
            <a:off x="251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7" name="Content Placeholder 2"/>
          <p:cNvSpPr>
            <a:spLocks noGrp="1"/>
          </p:cNvSpPr>
          <p:nvPr>
            <p:ph idx="11"/>
          </p:nvPr>
        </p:nvSpPr>
        <p:spPr>
          <a:xfrm>
            <a:off x="5183999" y="10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74447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999" y="0"/>
            <a:ext cx="9756000" cy="864000"/>
          </a:xfrm>
        </p:spPr>
        <p:txBody>
          <a:bodyPr/>
          <a:lstStyle>
            <a:lvl1pPr algn="r">
              <a:defRPr sz="3500" i="1">
                <a:solidFill>
                  <a:srgbClr val="595959"/>
                </a:solidFill>
                <a:effectLst/>
                <a:latin typeface="Calibri Light" panose="020F0302020204030204" pitchFamily="34" charset="0"/>
                <a:cs typeface="Calibri Light" panose="020F0302020204030204" pitchFamily="34" charset="0"/>
              </a:defRPr>
            </a:lvl1pPr>
          </a:lstStyle>
          <a:p>
            <a:r>
              <a:rPr lang="en-US" dirty="0" smtClean="0"/>
              <a:t>Click to edit Master title style</a:t>
            </a:r>
            <a:endParaRPr lang="el-GR" dirty="0"/>
          </a:p>
        </p:txBody>
      </p:sp>
      <p:cxnSp>
        <p:nvCxnSpPr>
          <p:cNvPr id="11" name="Straight Connector 10"/>
          <p:cNvCxnSpPr/>
          <p:nvPr userDrawn="1"/>
        </p:nvCxnSpPr>
        <p:spPr bwMode="auto">
          <a:xfrm>
            <a:off x="252000" y="864000"/>
            <a:ext cx="9756000" cy="0"/>
          </a:xfrm>
          <a:prstGeom prst="line">
            <a:avLst/>
          </a:prstGeom>
          <a:solidFill>
            <a:schemeClr val="accent1"/>
          </a:solidFill>
          <a:ln w="22225" cap="flat" cmpd="sng" algn="ctr">
            <a:solidFill>
              <a:srgbClr val="C6D5E4"/>
            </a:solidFill>
            <a:prstDash val="solid"/>
            <a:round/>
            <a:headEnd type="none" w="med" len="med"/>
            <a:tailEnd type="none" w="med" len="med"/>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000" y="5652000"/>
            <a:ext cx="2390236" cy="1188000"/>
          </a:xfrm>
          <a:prstGeom prst="rect">
            <a:avLst/>
          </a:prstGeom>
        </p:spPr>
      </p:pic>
      <p:cxnSp>
        <p:nvCxnSpPr>
          <p:cNvPr id="13" name="Straight Connector 12"/>
          <p:cNvCxnSpPr/>
          <p:nvPr userDrawn="1"/>
        </p:nvCxnSpPr>
        <p:spPr bwMode="auto">
          <a:xfrm>
            <a:off x="252000" y="6498000"/>
            <a:ext cx="8100000" cy="0"/>
          </a:xfrm>
          <a:prstGeom prst="line">
            <a:avLst/>
          </a:prstGeom>
          <a:solidFill>
            <a:schemeClr val="accent1"/>
          </a:solidFill>
          <a:ln w="12700" cap="flat" cmpd="sng" algn="ctr">
            <a:solidFill>
              <a:srgbClr val="C0C0C2"/>
            </a:solidFill>
            <a:prstDash val="solid"/>
            <a:round/>
            <a:headEnd type="none" w="med" len="med"/>
            <a:tailEnd type="none" w="med" len="med"/>
          </a:ln>
          <a:effectLst/>
        </p:spPr>
      </p:cxnSp>
      <p:sp>
        <p:nvSpPr>
          <p:cNvPr id="14" name="TextBox 13"/>
          <p:cNvSpPr txBox="1">
            <a:spLocks noChangeAspect="1"/>
          </p:cNvSpPr>
          <p:nvPr userDrawn="1"/>
        </p:nvSpPr>
        <p:spPr>
          <a:xfrm>
            <a:off x="252000" y="6551999"/>
            <a:ext cx="2232000" cy="253234"/>
          </a:xfrm>
          <a:prstGeom prst="rect">
            <a:avLst/>
          </a:prstGeom>
          <a:noFill/>
        </p:spPr>
        <p:txBody>
          <a:bodyPr wrap="square" lIns="0" tIns="0" rIns="0" bIns="0" rtlCol="0" anchor="ctr" anchorCtr="0">
            <a:spAutoFit/>
          </a:bodyPr>
          <a:lstStyle/>
          <a:p>
            <a:pPr algn="ctr"/>
            <a:r>
              <a:rPr lang="en-US" sz="1242" b="1" i="1" dirty="0" smtClean="0">
                <a:solidFill>
                  <a:srgbClr val="586464"/>
                </a:solidFill>
                <a:latin typeface="Calibri" panose="020F0502020204030204" pitchFamily="34" charset="0"/>
              </a:rPr>
              <a:t>ATHEX</a:t>
            </a:r>
            <a:r>
              <a:rPr lang="en-US" sz="1242" b="0" i="1" dirty="0" smtClean="0">
                <a:solidFill>
                  <a:srgbClr val="586464"/>
                </a:solidFill>
                <a:latin typeface="Calibri" panose="020F0502020204030204" pitchFamily="34" charset="0"/>
              </a:rPr>
              <a:t>GROUP</a:t>
            </a:r>
            <a:endParaRPr lang="en-US" sz="1242" b="1" i="1" dirty="0">
              <a:solidFill>
                <a:srgbClr val="586464"/>
              </a:solidFill>
              <a:latin typeface="Calibri" panose="020F0502020204030204" pitchFamily="34" charset="0"/>
            </a:endParaRPr>
          </a:p>
        </p:txBody>
      </p:sp>
      <p:sp>
        <p:nvSpPr>
          <p:cNvPr id="15" name="Rectangle 6"/>
          <p:cNvSpPr txBox="1">
            <a:spLocks noChangeArrowheads="1"/>
          </p:cNvSpPr>
          <p:nvPr userDrawn="1"/>
        </p:nvSpPr>
        <p:spPr>
          <a:xfrm>
            <a:off x="7344000" y="6552000"/>
            <a:ext cx="864000" cy="252000"/>
          </a:xfrm>
          <a:prstGeom prst="rect">
            <a:avLst/>
          </a:prstGeom>
        </p:spPr>
        <p:txBody>
          <a:bodyPr vert="horz" wrap="square" lIns="0" tIns="0" rIns="0" bIns="0" numCol="1" anchor="ctr" anchorCtr="0" compatLnSpc="1">
            <a:prstTxWarp prst="textNoShape">
              <a:avLst/>
            </a:prstTxWarp>
          </a:bodyPr>
          <a:lstStyle>
            <a:defPPr>
              <a:defRPr lang="en-GB"/>
            </a:defPPr>
            <a:lvl1pPr algn="r" rtl="0" eaLnBrk="1" fontAlgn="base" hangingPunct="1">
              <a:spcBef>
                <a:spcPct val="0"/>
              </a:spcBef>
              <a:spcAft>
                <a:spcPct val="0"/>
              </a:spcAft>
              <a:defRPr sz="693" b="1" i="1" kern="1200">
                <a:solidFill>
                  <a:srgbClr val="586464"/>
                </a:solidFill>
                <a:latin typeface="Calibri" pitchFamily="34" charset="0"/>
                <a:ea typeface="+mn-ea"/>
                <a:cs typeface="Arial" charset="0"/>
              </a:defRPr>
            </a:lvl1pPr>
            <a:lvl2pPr marL="481637" indent="-20802" algn="l" rtl="0" eaLnBrk="0" fontAlgn="base" hangingPunct="0">
              <a:spcBef>
                <a:spcPct val="0"/>
              </a:spcBef>
              <a:spcAft>
                <a:spcPct val="0"/>
              </a:spcAft>
              <a:defRPr sz="1108" kern="1200">
                <a:solidFill>
                  <a:schemeClr val="tx1"/>
                </a:solidFill>
                <a:latin typeface="Verdana" pitchFamily="34" charset="0"/>
                <a:ea typeface="+mn-ea"/>
                <a:cs typeface="Arial" charset="0"/>
              </a:defRPr>
            </a:lvl2pPr>
            <a:lvl3pPr marL="964873" indent="-43204" algn="l" rtl="0" eaLnBrk="0" fontAlgn="base" hangingPunct="0">
              <a:spcBef>
                <a:spcPct val="0"/>
              </a:spcBef>
              <a:spcAft>
                <a:spcPct val="0"/>
              </a:spcAft>
              <a:defRPr sz="1108" kern="1200">
                <a:solidFill>
                  <a:schemeClr val="tx1"/>
                </a:solidFill>
                <a:latin typeface="Verdana" pitchFamily="34" charset="0"/>
                <a:ea typeface="+mn-ea"/>
                <a:cs typeface="Arial" charset="0"/>
              </a:defRPr>
            </a:lvl3pPr>
            <a:lvl4pPr marL="1446510" indent="-64005" algn="l" rtl="0" eaLnBrk="0" fontAlgn="base" hangingPunct="0">
              <a:spcBef>
                <a:spcPct val="0"/>
              </a:spcBef>
              <a:spcAft>
                <a:spcPct val="0"/>
              </a:spcAft>
              <a:defRPr sz="1108" kern="1200">
                <a:solidFill>
                  <a:schemeClr val="tx1"/>
                </a:solidFill>
                <a:latin typeface="Verdana" pitchFamily="34" charset="0"/>
                <a:ea typeface="+mn-ea"/>
                <a:cs typeface="Arial" charset="0"/>
              </a:defRPr>
            </a:lvl4pPr>
            <a:lvl5pPr marL="1929746" indent="-86407" algn="l" rtl="0" eaLnBrk="0" fontAlgn="base" hangingPunct="0">
              <a:spcBef>
                <a:spcPct val="0"/>
              </a:spcBef>
              <a:spcAft>
                <a:spcPct val="0"/>
              </a:spcAft>
              <a:defRPr sz="1108" kern="1200">
                <a:solidFill>
                  <a:schemeClr val="tx1"/>
                </a:solidFill>
                <a:latin typeface="Verdana" pitchFamily="34" charset="0"/>
                <a:ea typeface="+mn-ea"/>
                <a:cs typeface="Arial" charset="0"/>
              </a:defRPr>
            </a:lvl5pPr>
            <a:lvl6pPr marL="2304175" algn="l" defTabSz="921670" rtl="0" eaLnBrk="1" latinLnBrk="0" hangingPunct="1">
              <a:defRPr sz="1108" kern="1200">
                <a:solidFill>
                  <a:schemeClr val="tx1"/>
                </a:solidFill>
                <a:latin typeface="Verdana" pitchFamily="34" charset="0"/>
                <a:ea typeface="+mn-ea"/>
                <a:cs typeface="Arial" charset="0"/>
              </a:defRPr>
            </a:lvl6pPr>
            <a:lvl7pPr marL="2765010" algn="l" defTabSz="921670" rtl="0" eaLnBrk="1" latinLnBrk="0" hangingPunct="1">
              <a:defRPr sz="1108" kern="1200">
                <a:solidFill>
                  <a:schemeClr val="tx1"/>
                </a:solidFill>
                <a:latin typeface="Verdana" pitchFamily="34" charset="0"/>
                <a:ea typeface="+mn-ea"/>
                <a:cs typeface="Arial" charset="0"/>
              </a:defRPr>
            </a:lvl7pPr>
            <a:lvl8pPr marL="3225845" algn="l" defTabSz="921670" rtl="0" eaLnBrk="1" latinLnBrk="0" hangingPunct="1">
              <a:defRPr sz="1108" kern="1200">
                <a:solidFill>
                  <a:schemeClr val="tx1"/>
                </a:solidFill>
                <a:latin typeface="Verdana" pitchFamily="34" charset="0"/>
                <a:ea typeface="+mn-ea"/>
                <a:cs typeface="Arial" charset="0"/>
              </a:defRPr>
            </a:lvl8pPr>
            <a:lvl9pPr marL="3686680" algn="l" defTabSz="921670" rtl="0" eaLnBrk="1" latinLnBrk="0" hangingPunct="1">
              <a:defRPr sz="1108" kern="1200">
                <a:solidFill>
                  <a:schemeClr val="tx1"/>
                </a:solidFill>
                <a:latin typeface="Verdana" pitchFamily="34" charset="0"/>
                <a:ea typeface="+mn-ea"/>
                <a:cs typeface="Arial" charset="0"/>
              </a:defRPr>
            </a:lvl9pPr>
          </a:lstStyle>
          <a:p>
            <a:r>
              <a:rPr lang="en-US" sz="1035" dirty="0" smtClean="0"/>
              <a:t>Page </a:t>
            </a:r>
            <a:fld id="{8560F551-554D-45C4-987C-56C322CC2A01}" type="slidenum">
              <a:rPr lang="el-GR" sz="1035" smtClean="0"/>
              <a:pPr/>
              <a:t>‹#›</a:t>
            </a:fld>
            <a:endParaRPr lang="el-GR" sz="1035" dirty="0"/>
          </a:p>
        </p:txBody>
      </p:sp>
      <p:sp>
        <p:nvSpPr>
          <p:cNvPr id="9" name="Content Placeholder 2"/>
          <p:cNvSpPr>
            <a:spLocks noGrp="1"/>
          </p:cNvSpPr>
          <p:nvPr>
            <p:ph idx="1"/>
          </p:nvPr>
        </p:nvSpPr>
        <p:spPr>
          <a:xfrm>
            <a:off x="251999" y="1044000"/>
            <a:ext cx="9756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6" name="Content Placeholder 2"/>
          <p:cNvSpPr>
            <a:spLocks noGrp="1"/>
          </p:cNvSpPr>
          <p:nvPr>
            <p:ph idx="11"/>
          </p:nvPr>
        </p:nvSpPr>
        <p:spPr>
          <a:xfrm>
            <a:off x="251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17" name="Content Placeholder 2"/>
          <p:cNvSpPr>
            <a:spLocks noGrp="1"/>
          </p:cNvSpPr>
          <p:nvPr>
            <p:ph idx="12"/>
          </p:nvPr>
        </p:nvSpPr>
        <p:spPr>
          <a:xfrm>
            <a:off x="5183999" y="3744000"/>
            <a:ext cx="4824000" cy="2592000"/>
          </a:xfrm>
        </p:spPr>
        <p:txBody>
          <a:bodyPr/>
          <a:lstStyle>
            <a:lvl1pPr marL="0" indent="0">
              <a:buClr>
                <a:srgbClr val="778899"/>
              </a:buClr>
              <a:buFontTx/>
              <a:buNone/>
              <a:defRPr sz="1863">
                <a:solidFill>
                  <a:srgbClr val="586464"/>
                </a:solidFill>
                <a:latin typeface="Calibri" pitchFamily="34" charset="0"/>
              </a:defRPr>
            </a:lvl1pPr>
            <a:lvl2pPr marL="372642" indent="0">
              <a:buClr>
                <a:srgbClr val="778899"/>
              </a:buClr>
              <a:buFontTx/>
              <a:buNone/>
              <a:defRPr sz="1761">
                <a:solidFill>
                  <a:srgbClr val="586464"/>
                </a:solidFill>
                <a:latin typeface="Calibri" pitchFamily="34" charset="0"/>
              </a:defRPr>
            </a:lvl2pPr>
            <a:lvl3pPr marL="633492" indent="0">
              <a:buClr>
                <a:srgbClr val="778899"/>
              </a:buClr>
              <a:buFontTx/>
              <a:buNone/>
              <a:defRPr sz="1656">
                <a:solidFill>
                  <a:srgbClr val="586464"/>
                </a:solidFill>
                <a:latin typeface="Calibri" pitchFamily="34" charset="0"/>
              </a:defRPr>
            </a:lvl3pPr>
            <a:lvl4pPr marL="894340" indent="0">
              <a:buClr>
                <a:srgbClr val="778899"/>
              </a:buClr>
              <a:buFontTx/>
              <a:buNone/>
              <a:defRPr sz="1553">
                <a:solidFill>
                  <a:srgbClr val="586464"/>
                </a:solidFill>
                <a:latin typeface="Calibri" pitchFamily="34" charset="0"/>
              </a:defRPr>
            </a:lvl4pPr>
            <a:lvl5pPr marL="1155190" indent="0">
              <a:buClr>
                <a:srgbClr val="778899"/>
              </a:buClr>
              <a:buFontTx/>
              <a:buNone/>
              <a:defRPr sz="1450">
                <a:solidFill>
                  <a:srgbClr val="586464"/>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38292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243227" y="1"/>
            <a:ext cx="9972225" cy="89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64756" tIns="32377" rIns="64756" bIns="32377"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283764" y="1044001"/>
            <a:ext cx="9728999" cy="52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64756" tIns="32377" rIns="64756" bIns="32377"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a:p>
            <a:pPr lvl="3"/>
            <a:r>
              <a:rPr lang="el-GR" dirty="0" err="1" smtClean="0"/>
              <a:t>Fourth</a:t>
            </a:r>
            <a:r>
              <a:rPr lang="el-GR" dirty="0" smtClean="0"/>
              <a:t> </a:t>
            </a:r>
            <a:r>
              <a:rPr lang="el-GR" dirty="0" err="1" smtClean="0"/>
              <a:t>level</a:t>
            </a:r>
            <a:endParaRPr lang="el-GR" dirty="0" smtClean="0"/>
          </a:p>
          <a:p>
            <a:pPr lvl="4"/>
            <a:r>
              <a:rPr lang="el-GR" dirty="0" err="1" smtClean="0"/>
              <a:t>Fifth</a:t>
            </a:r>
            <a:r>
              <a:rPr lang="el-GR" dirty="0" smtClean="0"/>
              <a:t> </a:t>
            </a:r>
            <a:r>
              <a:rPr lang="el-GR" dirty="0" err="1" smtClean="0"/>
              <a:t>level</a:t>
            </a:r>
            <a:endParaRPr lang="el-GR" dirty="0" smtClean="0"/>
          </a:p>
        </p:txBody>
      </p:sp>
    </p:spTree>
  </p:cSld>
  <p:clrMap bg1="lt1" tx1="dk1" bg2="lt2" tx2="dk2" accent1="accent1" accent2="accent2" accent3="accent3" accent4="accent4" accent5="accent5" accent6="accent6" hlink="hlink" folHlink="folHlink"/>
  <p:sldLayoutIdLst>
    <p:sldLayoutId id="2147483824" r:id="rId1"/>
    <p:sldLayoutId id="2147483820" r:id="rId2"/>
    <p:sldLayoutId id="2147483846" r:id="rId3"/>
    <p:sldLayoutId id="2147483848" r:id="rId4"/>
    <p:sldLayoutId id="2147483847" r:id="rId5"/>
    <p:sldLayoutId id="2147483849" r:id="rId6"/>
    <p:sldLayoutId id="2147483850" r:id="rId7"/>
    <p:sldLayoutId id="2147483851" r:id="rId8"/>
    <p:sldLayoutId id="2147483852" r:id="rId9"/>
    <p:sldLayoutId id="2147483853" r:id="rId10"/>
    <p:sldLayoutId id="2147483854" r:id="rId11"/>
    <p:sldLayoutId id="2147483855" r:id="rId12"/>
    <p:sldLayoutId id="2147483857" r:id="rId13"/>
    <p:sldLayoutId id="2147483856" r:id="rId14"/>
    <p:sldLayoutId id="2147483858" r:id="rId15"/>
    <p:sldLayoutId id="2147483859" r:id="rId16"/>
    <p:sldLayoutId id="2147483860" r:id="rId17"/>
    <p:sldLayoutId id="2147483861" r:id="rId18"/>
    <p:sldLayoutId id="2147483845" r:id="rId19"/>
    <p:sldLayoutId id="2147483831" r:id="rId20"/>
  </p:sldLayoutIdLst>
  <p:hf hdr="0" ftr="0" dt="0"/>
  <p:txStyles>
    <p:titleStyle>
      <a:lvl1pPr algn="r" defTabSz="920990" rtl="0" eaLnBrk="0" fontAlgn="base" hangingPunct="0">
        <a:spcBef>
          <a:spcPct val="0"/>
        </a:spcBef>
        <a:spcAft>
          <a:spcPct val="0"/>
        </a:spcAft>
        <a:tabLst>
          <a:tab pos="8799069" algn="r"/>
        </a:tabLst>
        <a:defRPr sz="3416" b="1" i="1">
          <a:solidFill>
            <a:srgbClr val="595959"/>
          </a:solidFill>
          <a:latin typeface="Calibri Light" panose="020F0302020204030204" pitchFamily="34" charset="0"/>
          <a:ea typeface="Calibri Light" panose="020F0302020204030204" pitchFamily="34" charset="0"/>
          <a:cs typeface="Calibri Light" panose="020F0302020204030204" pitchFamily="34" charset="0"/>
        </a:defRPr>
      </a:lvl1pPr>
      <a:lvl2pPr algn="r" defTabSz="920990" rtl="0" eaLnBrk="0" fontAlgn="base" hangingPunct="0">
        <a:spcBef>
          <a:spcPct val="0"/>
        </a:spcBef>
        <a:spcAft>
          <a:spcPct val="0"/>
        </a:spcAft>
        <a:tabLst>
          <a:tab pos="8799069" algn="r"/>
        </a:tabLst>
        <a:defRPr sz="3413" b="1">
          <a:solidFill>
            <a:srgbClr val="778899"/>
          </a:solidFill>
          <a:latin typeface="Calibri" pitchFamily="34" charset="0"/>
          <a:ea typeface="Calibri" pitchFamily="34" charset="0"/>
          <a:cs typeface="Calibri" pitchFamily="34" charset="0"/>
        </a:defRPr>
      </a:lvl2pPr>
      <a:lvl3pPr algn="r" defTabSz="920990" rtl="0" eaLnBrk="0" fontAlgn="base" hangingPunct="0">
        <a:spcBef>
          <a:spcPct val="0"/>
        </a:spcBef>
        <a:spcAft>
          <a:spcPct val="0"/>
        </a:spcAft>
        <a:tabLst>
          <a:tab pos="8799069" algn="r"/>
        </a:tabLst>
        <a:defRPr sz="3413" b="1">
          <a:solidFill>
            <a:srgbClr val="778899"/>
          </a:solidFill>
          <a:latin typeface="Calibri" pitchFamily="34" charset="0"/>
          <a:ea typeface="Calibri" pitchFamily="34" charset="0"/>
          <a:cs typeface="Calibri" pitchFamily="34" charset="0"/>
        </a:defRPr>
      </a:lvl3pPr>
      <a:lvl4pPr algn="r" defTabSz="920990" rtl="0" eaLnBrk="0" fontAlgn="base" hangingPunct="0">
        <a:spcBef>
          <a:spcPct val="0"/>
        </a:spcBef>
        <a:spcAft>
          <a:spcPct val="0"/>
        </a:spcAft>
        <a:tabLst>
          <a:tab pos="8799069" algn="r"/>
        </a:tabLst>
        <a:defRPr sz="3413" b="1">
          <a:solidFill>
            <a:srgbClr val="778899"/>
          </a:solidFill>
          <a:latin typeface="Calibri" pitchFamily="34" charset="0"/>
          <a:ea typeface="Calibri" pitchFamily="34" charset="0"/>
          <a:cs typeface="Calibri" pitchFamily="34" charset="0"/>
        </a:defRPr>
      </a:lvl4pPr>
      <a:lvl5pPr algn="r" defTabSz="920990" rtl="0" eaLnBrk="0" fontAlgn="base" hangingPunct="0">
        <a:spcBef>
          <a:spcPct val="0"/>
        </a:spcBef>
        <a:spcAft>
          <a:spcPct val="0"/>
        </a:spcAft>
        <a:tabLst>
          <a:tab pos="8799069" algn="r"/>
        </a:tabLst>
        <a:defRPr sz="3413" b="1">
          <a:solidFill>
            <a:srgbClr val="778899"/>
          </a:solidFill>
          <a:latin typeface="Calibri" pitchFamily="34" charset="0"/>
          <a:ea typeface="Calibri" pitchFamily="34" charset="0"/>
          <a:cs typeface="Calibri" pitchFamily="34" charset="0"/>
        </a:defRPr>
      </a:lvl5pPr>
      <a:lvl6pPr marL="680731" algn="r" defTabSz="921826" rtl="0" fontAlgn="base">
        <a:spcBef>
          <a:spcPct val="0"/>
        </a:spcBef>
        <a:spcAft>
          <a:spcPct val="0"/>
        </a:spcAft>
        <a:tabLst>
          <a:tab pos="8799882" algn="r"/>
        </a:tabLst>
        <a:defRPr sz="2986" b="1">
          <a:solidFill>
            <a:schemeClr val="bg1"/>
          </a:solidFill>
          <a:latin typeface="Verdana" pitchFamily="34" charset="0"/>
        </a:defRPr>
      </a:lvl6pPr>
      <a:lvl7pPr marL="1361466" algn="r" defTabSz="921826" rtl="0" fontAlgn="base">
        <a:spcBef>
          <a:spcPct val="0"/>
        </a:spcBef>
        <a:spcAft>
          <a:spcPct val="0"/>
        </a:spcAft>
        <a:tabLst>
          <a:tab pos="8799882" algn="r"/>
        </a:tabLst>
        <a:defRPr sz="2986" b="1">
          <a:solidFill>
            <a:schemeClr val="bg1"/>
          </a:solidFill>
          <a:latin typeface="Verdana" pitchFamily="34" charset="0"/>
        </a:defRPr>
      </a:lvl7pPr>
      <a:lvl8pPr marL="2042196" algn="r" defTabSz="921826" rtl="0" fontAlgn="base">
        <a:spcBef>
          <a:spcPct val="0"/>
        </a:spcBef>
        <a:spcAft>
          <a:spcPct val="0"/>
        </a:spcAft>
        <a:tabLst>
          <a:tab pos="8799882" algn="r"/>
        </a:tabLst>
        <a:defRPr sz="2986" b="1">
          <a:solidFill>
            <a:schemeClr val="bg1"/>
          </a:solidFill>
          <a:latin typeface="Verdana" pitchFamily="34" charset="0"/>
        </a:defRPr>
      </a:lvl8pPr>
      <a:lvl9pPr marL="2722928" algn="r" defTabSz="921826" rtl="0" fontAlgn="base">
        <a:spcBef>
          <a:spcPct val="0"/>
        </a:spcBef>
        <a:spcAft>
          <a:spcPct val="0"/>
        </a:spcAft>
        <a:tabLst>
          <a:tab pos="8799882" algn="r"/>
        </a:tabLst>
        <a:defRPr sz="2986" b="1">
          <a:solidFill>
            <a:schemeClr val="bg1"/>
          </a:solidFill>
          <a:latin typeface="Verdana" pitchFamily="34" charset="0"/>
        </a:defRPr>
      </a:lvl9pPr>
    </p:titleStyle>
    <p:bodyStyle>
      <a:lvl1pPr marL="335378" indent="-335378" algn="just" defTabSz="920990" rtl="0" eaLnBrk="0" fontAlgn="base" hangingPunct="0">
        <a:spcBef>
          <a:spcPts val="311"/>
        </a:spcBef>
        <a:spcAft>
          <a:spcPts val="311"/>
        </a:spcAft>
        <a:buClr>
          <a:srgbClr val="586464"/>
        </a:buClr>
        <a:buFont typeface="Wingdings" panose="05000000000000000000" pitchFamily="2" charset="2"/>
        <a:buChar char="Ø"/>
        <a:defRPr sz="1863">
          <a:solidFill>
            <a:srgbClr val="586464"/>
          </a:solidFill>
          <a:latin typeface="Calibri" pitchFamily="34" charset="0"/>
          <a:ea typeface="+mn-ea"/>
          <a:cs typeface="+mn-cs"/>
        </a:defRPr>
      </a:lvl1pPr>
      <a:lvl2pPr marL="633492" indent="-260850" algn="just" defTabSz="920990" rtl="0" eaLnBrk="0" fontAlgn="base" hangingPunct="0">
        <a:spcBef>
          <a:spcPts val="311"/>
        </a:spcBef>
        <a:spcAft>
          <a:spcPts val="311"/>
        </a:spcAft>
        <a:buClr>
          <a:srgbClr val="586464"/>
        </a:buClr>
        <a:buFont typeface="Wingdings" pitchFamily="2" charset="2"/>
        <a:buChar char="§"/>
        <a:defRPr sz="1761">
          <a:solidFill>
            <a:srgbClr val="586464"/>
          </a:solidFill>
          <a:latin typeface="Calibri" pitchFamily="34" charset="0"/>
        </a:defRPr>
      </a:lvl2pPr>
      <a:lvl3pPr marL="894340" indent="-260850" algn="just" defTabSz="920990" rtl="0" eaLnBrk="0" fontAlgn="base" hangingPunct="0">
        <a:spcBef>
          <a:spcPts val="311"/>
        </a:spcBef>
        <a:spcAft>
          <a:spcPts val="311"/>
        </a:spcAft>
        <a:buClr>
          <a:srgbClr val="586464"/>
        </a:buClr>
        <a:buChar char="•"/>
        <a:defRPr sz="1656">
          <a:solidFill>
            <a:srgbClr val="586464"/>
          </a:solidFill>
          <a:latin typeface="Calibri" pitchFamily="34" charset="0"/>
        </a:defRPr>
      </a:lvl3pPr>
      <a:lvl4pPr marL="1155190" indent="-260850" algn="just" defTabSz="920990" rtl="0" eaLnBrk="0" fontAlgn="base" hangingPunct="0">
        <a:spcBef>
          <a:spcPts val="311"/>
        </a:spcBef>
        <a:spcAft>
          <a:spcPts val="311"/>
        </a:spcAft>
        <a:buClr>
          <a:srgbClr val="586464"/>
        </a:buClr>
        <a:buFont typeface="Courier New" panose="02070309020205020404" pitchFamily="49" charset="0"/>
        <a:buChar char="o"/>
        <a:defRPr sz="1553">
          <a:solidFill>
            <a:srgbClr val="586464"/>
          </a:solidFill>
          <a:latin typeface="Calibri" pitchFamily="34" charset="0"/>
        </a:defRPr>
      </a:lvl4pPr>
      <a:lvl5pPr marL="1416039" indent="-260850" algn="just" defTabSz="920990" rtl="0" eaLnBrk="0" fontAlgn="base" hangingPunct="0">
        <a:spcBef>
          <a:spcPts val="311"/>
        </a:spcBef>
        <a:spcAft>
          <a:spcPts val="311"/>
        </a:spcAft>
        <a:buClr>
          <a:srgbClr val="586464"/>
        </a:buClr>
        <a:buChar char="»"/>
        <a:defRPr sz="1450">
          <a:solidFill>
            <a:srgbClr val="586464"/>
          </a:solidFill>
          <a:latin typeface="Calibri" pitchFamily="34" charset="0"/>
        </a:defRPr>
      </a:lvl5pPr>
      <a:lvl6pPr marL="2753658" indent="-231636" algn="l" defTabSz="921826" rtl="0" fontAlgn="base">
        <a:spcBef>
          <a:spcPct val="20000"/>
        </a:spcBef>
        <a:spcAft>
          <a:spcPct val="0"/>
        </a:spcAft>
        <a:buChar char="»"/>
        <a:defRPr sz="2133">
          <a:solidFill>
            <a:schemeClr val="accent2"/>
          </a:solidFill>
          <a:latin typeface="+mn-lt"/>
        </a:defRPr>
      </a:lvl6pPr>
      <a:lvl7pPr marL="3434389" indent="-231636" algn="l" defTabSz="921826" rtl="0" fontAlgn="base">
        <a:spcBef>
          <a:spcPct val="20000"/>
        </a:spcBef>
        <a:spcAft>
          <a:spcPct val="0"/>
        </a:spcAft>
        <a:buChar char="»"/>
        <a:defRPr sz="2133">
          <a:solidFill>
            <a:schemeClr val="accent2"/>
          </a:solidFill>
          <a:latin typeface="+mn-lt"/>
        </a:defRPr>
      </a:lvl7pPr>
      <a:lvl8pPr marL="4115122" indent="-231636" algn="l" defTabSz="921826" rtl="0" fontAlgn="base">
        <a:spcBef>
          <a:spcPct val="20000"/>
        </a:spcBef>
        <a:spcAft>
          <a:spcPct val="0"/>
        </a:spcAft>
        <a:buChar char="»"/>
        <a:defRPr sz="2133">
          <a:solidFill>
            <a:schemeClr val="accent2"/>
          </a:solidFill>
          <a:latin typeface="+mn-lt"/>
        </a:defRPr>
      </a:lvl8pPr>
      <a:lvl9pPr marL="4795854" indent="-231636" algn="l" defTabSz="921826" rtl="0" fontAlgn="base">
        <a:spcBef>
          <a:spcPct val="20000"/>
        </a:spcBef>
        <a:spcAft>
          <a:spcPct val="0"/>
        </a:spcAft>
        <a:buChar char="»"/>
        <a:defRPr sz="2133">
          <a:solidFill>
            <a:schemeClr val="accent2"/>
          </a:solidFill>
          <a:latin typeface="+mn-lt"/>
        </a:defRPr>
      </a:lvl9pPr>
    </p:bodyStyle>
    <p:otherStyle>
      <a:defPPr>
        <a:defRPr lang="el-GR"/>
      </a:defPPr>
      <a:lvl1pPr marL="0" algn="l" defTabSz="1361466" rtl="0" eaLnBrk="1" latinLnBrk="0" hangingPunct="1">
        <a:defRPr sz="2703" kern="1200">
          <a:solidFill>
            <a:schemeClr val="tx1"/>
          </a:solidFill>
          <a:latin typeface="+mn-lt"/>
          <a:ea typeface="+mn-ea"/>
          <a:cs typeface="+mn-cs"/>
        </a:defRPr>
      </a:lvl1pPr>
      <a:lvl2pPr marL="680731" algn="l" defTabSz="1361466" rtl="0" eaLnBrk="1" latinLnBrk="0" hangingPunct="1">
        <a:defRPr sz="2703" kern="1200">
          <a:solidFill>
            <a:schemeClr val="tx1"/>
          </a:solidFill>
          <a:latin typeface="+mn-lt"/>
          <a:ea typeface="+mn-ea"/>
          <a:cs typeface="+mn-cs"/>
        </a:defRPr>
      </a:lvl2pPr>
      <a:lvl3pPr marL="1361466" algn="l" defTabSz="1361466" rtl="0" eaLnBrk="1" latinLnBrk="0" hangingPunct="1">
        <a:defRPr sz="2703" kern="1200">
          <a:solidFill>
            <a:schemeClr val="tx1"/>
          </a:solidFill>
          <a:latin typeface="+mn-lt"/>
          <a:ea typeface="+mn-ea"/>
          <a:cs typeface="+mn-cs"/>
        </a:defRPr>
      </a:lvl3pPr>
      <a:lvl4pPr marL="2042196" algn="l" defTabSz="1361466" rtl="0" eaLnBrk="1" latinLnBrk="0" hangingPunct="1">
        <a:defRPr sz="2703" kern="1200">
          <a:solidFill>
            <a:schemeClr val="tx1"/>
          </a:solidFill>
          <a:latin typeface="+mn-lt"/>
          <a:ea typeface="+mn-ea"/>
          <a:cs typeface="+mn-cs"/>
        </a:defRPr>
      </a:lvl4pPr>
      <a:lvl5pPr marL="2722928" algn="l" defTabSz="1361466" rtl="0" eaLnBrk="1" latinLnBrk="0" hangingPunct="1">
        <a:defRPr sz="2703" kern="1200">
          <a:solidFill>
            <a:schemeClr val="tx1"/>
          </a:solidFill>
          <a:latin typeface="+mn-lt"/>
          <a:ea typeface="+mn-ea"/>
          <a:cs typeface="+mn-cs"/>
        </a:defRPr>
      </a:lvl5pPr>
      <a:lvl6pPr marL="3403661" algn="l" defTabSz="1361466" rtl="0" eaLnBrk="1" latinLnBrk="0" hangingPunct="1">
        <a:defRPr sz="2703" kern="1200">
          <a:solidFill>
            <a:schemeClr val="tx1"/>
          </a:solidFill>
          <a:latin typeface="+mn-lt"/>
          <a:ea typeface="+mn-ea"/>
          <a:cs typeface="+mn-cs"/>
        </a:defRPr>
      </a:lvl6pPr>
      <a:lvl7pPr marL="4084394" algn="l" defTabSz="1361466" rtl="0" eaLnBrk="1" latinLnBrk="0" hangingPunct="1">
        <a:defRPr sz="2703" kern="1200">
          <a:solidFill>
            <a:schemeClr val="tx1"/>
          </a:solidFill>
          <a:latin typeface="+mn-lt"/>
          <a:ea typeface="+mn-ea"/>
          <a:cs typeface="+mn-cs"/>
        </a:defRPr>
      </a:lvl7pPr>
      <a:lvl8pPr marL="4765125" algn="l" defTabSz="1361466" rtl="0" eaLnBrk="1" latinLnBrk="0" hangingPunct="1">
        <a:defRPr sz="2703" kern="1200">
          <a:solidFill>
            <a:schemeClr val="tx1"/>
          </a:solidFill>
          <a:latin typeface="+mn-lt"/>
          <a:ea typeface="+mn-ea"/>
          <a:cs typeface="+mn-cs"/>
        </a:defRPr>
      </a:lvl8pPr>
      <a:lvl9pPr marL="5445858" algn="l" defTabSz="1361466" rtl="0" eaLnBrk="1" latinLnBrk="0" hangingPunct="1">
        <a:defRPr sz="27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lex.g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hyperlink" Target="mailto:AthexStats@athexgroup.gr" TargetMode="External"/><Relationship Id="rId4" Type="http://schemas.openxmlformats.org/officeDocument/2006/relationships/hyperlink" Target="mailto:BusinessDevelopmentDpt@athexgroup.g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black">
          <a:xfrm>
            <a:off x="871715" y="2532906"/>
            <a:ext cx="8599951" cy="9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9" tIns="46039" rIns="92079" bIns="46039" anchor="ctr"/>
          <a:lstStyle>
            <a:lvl1pPr algn="l" defTabSz="915129" rtl="0" eaLnBrk="0" fontAlgn="base" hangingPunct="0">
              <a:spcBef>
                <a:spcPct val="0"/>
              </a:spcBef>
              <a:spcAft>
                <a:spcPct val="0"/>
              </a:spcAft>
              <a:tabLst>
                <a:tab pos="8735960" algn="r"/>
              </a:tabLst>
              <a:defRPr sz="4000" b="1">
                <a:solidFill>
                  <a:schemeClr val="bg1">
                    <a:lumMod val="75000"/>
                  </a:schemeClr>
                </a:solidFill>
                <a:effectLst>
                  <a:outerShdw blurRad="38100" dist="38100" dir="2700000" algn="tl">
                    <a:srgbClr val="C0C0C0"/>
                  </a:outerShdw>
                </a:effectLst>
                <a:latin typeface="Calibri" pitchFamily="34" charset="0"/>
                <a:ea typeface="+mj-ea"/>
                <a:cs typeface="Calibri" pitchFamily="34" charset="0"/>
              </a:defRPr>
            </a:lvl1pPr>
            <a:lvl2pPr algn="l" defTabSz="915129" rtl="0" eaLnBrk="0" fontAlgn="base" hangingPunct="0">
              <a:spcBef>
                <a:spcPct val="0"/>
              </a:spcBef>
              <a:spcAft>
                <a:spcPct val="0"/>
              </a:spcAft>
              <a:tabLst>
                <a:tab pos="8735960" algn="r"/>
              </a:tabLst>
              <a:defRPr sz="3000" b="1">
                <a:solidFill>
                  <a:schemeClr val="bg1"/>
                </a:solidFill>
                <a:latin typeface="Verdana" pitchFamily="34" charset="0"/>
              </a:defRPr>
            </a:lvl2pPr>
            <a:lvl3pPr algn="l" defTabSz="915129" rtl="0" eaLnBrk="0" fontAlgn="base" hangingPunct="0">
              <a:spcBef>
                <a:spcPct val="0"/>
              </a:spcBef>
              <a:spcAft>
                <a:spcPct val="0"/>
              </a:spcAft>
              <a:tabLst>
                <a:tab pos="8735960" algn="r"/>
              </a:tabLst>
              <a:defRPr sz="3000" b="1">
                <a:solidFill>
                  <a:schemeClr val="bg1"/>
                </a:solidFill>
                <a:latin typeface="Verdana" pitchFamily="34" charset="0"/>
              </a:defRPr>
            </a:lvl3pPr>
            <a:lvl4pPr algn="l" defTabSz="915129" rtl="0" eaLnBrk="0" fontAlgn="base" hangingPunct="0">
              <a:spcBef>
                <a:spcPct val="0"/>
              </a:spcBef>
              <a:spcAft>
                <a:spcPct val="0"/>
              </a:spcAft>
              <a:tabLst>
                <a:tab pos="8735960" algn="r"/>
              </a:tabLst>
              <a:defRPr sz="3000" b="1">
                <a:solidFill>
                  <a:schemeClr val="bg1"/>
                </a:solidFill>
                <a:latin typeface="Verdana" pitchFamily="34" charset="0"/>
              </a:defRPr>
            </a:lvl4pPr>
            <a:lvl5pPr algn="l" defTabSz="915129" rtl="0" eaLnBrk="0" fontAlgn="base" hangingPunct="0">
              <a:spcBef>
                <a:spcPct val="0"/>
              </a:spcBef>
              <a:spcAft>
                <a:spcPct val="0"/>
              </a:spcAft>
              <a:tabLst>
                <a:tab pos="8735960" algn="r"/>
              </a:tabLst>
              <a:defRPr sz="3000" b="1">
                <a:solidFill>
                  <a:schemeClr val="bg1"/>
                </a:solidFill>
                <a:latin typeface="Verdana" pitchFamily="34" charset="0"/>
              </a:defRPr>
            </a:lvl5pPr>
            <a:lvl6pPr marL="675787" algn="r" defTabSz="915129" rtl="0" fontAlgn="base">
              <a:spcBef>
                <a:spcPct val="0"/>
              </a:spcBef>
              <a:spcAft>
                <a:spcPct val="0"/>
              </a:spcAft>
              <a:tabLst>
                <a:tab pos="8735960" algn="r"/>
              </a:tabLst>
              <a:defRPr sz="3000" b="1">
                <a:solidFill>
                  <a:schemeClr val="bg1"/>
                </a:solidFill>
                <a:latin typeface="Verdana" pitchFamily="34" charset="0"/>
              </a:defRPr>
            </a:lvl6pPr>
            <a:lvl7pPr marL="1351575" algn="r" defTabSz="915129" rtl="0" fontAlgn="base">
              <a:spcBef>
                <a:spcPct val="0"/>
              </a:spcBef>
              <a:spcAft>
                <a:spcPct val="0"/>
              </a:spcAft>
              <a:tabLst>
                <a:tab pos="8735960" algn="r"/>
              </a:tabLst>
              <a:defRPr sz="3000" b="1">
                <a:solidFill>
                  <a:schemeClr val="bg1"/>
                </a:solidFill>
                <a:latin typeface="Verdana" pitchFamily="34" charset="0"/>
              </a:defRPr>
            </a:lvl7pPr>
            <a:lvl8pPr marL="2027362" algn="r" defTabSz="915129" rtl="0" fontAlgn="base">
              <a:spcBef>
                <a:spcPct val="0"/>
              </a:spcBef>
              <a:spcAft>
                <a:spcPct val="0"/>
              </a:spcAft>
              <a:tabLst>
                <a:tab pos="8735960" algn="r"/>
              </a:tabLst>
              <a:defRPr sz="3000" b="1">
                <a:solidFill>
                  <a:schemeClr val="bg1"/>
                </a:solidFill>
                <a:latin typeface="Verdana" pitchFamily="34" charset="0"/>
              </a:defRPr>
            </a:lvl8pPr>
            <a:lvl9pPr marL="2703149" algn="r" defTabSz="915129" rtl="0" fontAlgn="base">
              <a:spcBef>
                <a:spcPct val="0"/>
              </a:spcBef>
              <a:spcAft>
                <a:spcPct val="0"/>
              </a:spcAft>
              <a:tabLst>
                <a:tab pos="8735960" algn="r"/>
              </a:tabLst>
              <a:defRPr sz="3000" b="1">
                <a:solidFill>
                  <a:schemeClr val="bg1"/>
                </a:solidFill>
                <a:latin typeface="Verdana" pitchFamily="34" charset="0"/>
              </a:defRPr>
            </a:lvl9pPr>
          </a:lstStyle>
          <a:p>
            <a:pPr>
              <a:defRPr/>
            </a:pPr>
            <a:r>
              <a:rPr lang="en-GB" sz="4200" dirty="0" err="1" smtClean="0">
                <a:solidFill>
                  <a:srgbClr val="C6D5E4"/>
                </a:solidFill>
                <a:effectLst/>
                <a:latin typeface="Calibri Light" panose="020F0302020204030204" pitchFamily="34" charset="0"/>
              </a:rPr>
              <a:t>ATHEXGroup</a:t>
            </a:r>
            <a:endParaRPr lang="el-GR" sz="4200" i="1" dirty="0">
              <a:solidFill>
                <a:srgbClr val="C6D5E4"/>
              </a:solidFill>
              <a:effectLst/>
              <a:latin typeface="Calibri Light" panose="020F0302020204030204" pitchFamily="34" charset="0"/>
            </a:endParaRPr>
          </a:p>
        </p:txBody>
      </p:sp>
      <p:sp>
        <p:nvSpPr>
          <p:cNvPr id="7" name="Rectangle 2"/>
          <p:cNvSpPr txBox="1">
            <a:spLocks noChangeArrowheads="1"/>
          </p:cNvSpPr>
          <p:nvPr/>
        </p:nvSpPr>
        <p:spPr bwMode="black">
          <a:xfrm>
            <a:off x="847809" y="1601307"/>
            <a:ext cx="8599951" cy="9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9" tIns="46039" rIns="92079" bIns="46039" anchor="ctr"/>
          <a:lstStyle>
            <a:lvl1pPr algn="l" defTabSz="915129" rtl="0" eaLnBrk="0" fontAlgn="base" hangingPunct="0">
              <a:spcBef>
                <a:spcPct val="0"/>
              </a:spcBef>
              <a:spcAft>
                <a:spcPct val="0"/>
              </a:spcAft>
              <a:tabLst>
                <a:tab pos="8735960" algn="r"/>
              </a:tabLst>
              <a:defRPr sz="4000" b="1">
                <a:solidFill>
                  <a:schemeClr val="bg1">
                    <a:lumMod val="75000"/>
                  </a:schemeClr>
                </a:solidFill>
                <a:effectLst>
                  <a:outerShdw blurRad="38100" dist="38100" dir="2700000" algn="tl">
                    <a:srgbClr val="C0C0C0"/>
                  </a:outerShdw>
                </a:effectLst>
                <a:latin typeface="Calibri" pitchFamily="34" charset="0"/>
                <a:ea typeface="+mj-ea"/>
                <a:cs typeface="Calibri" pitchFamily="34" charset="0"/>
              </a:defRPr>
            </a:lvl1pPr>
            <a:lvl2pPr algn="l" defTabSz="915129" rtl="0" eaLnBrk="0" fontAlgn="base" hangingPunct="0">
              <a:spcBef>
                <a:spcPct val="0"/>
              </a:spcBef>
              <a:spcAft>
                <a:spcPct val="0"/>
              </a:spcAft>
              <a:tabLst>
                <a:tab pos="8735960" algn="r"/>
              </a:tabLst>
              <a:defRPr sz="3000" b="1">
                <a:solidFill>
                  <a:schemeClr val="bg1"/>
                </a:solidFill>
                <a:latin typeface="Verdana" pitchFamily="34" charset="0"/>
              </a:defRPr>
            </a:lvl2pPr>
            <a:lvl3pPr algn="l" defTabSz="915129" rtl="0" eaLnBrk="0" fontAlgn="base" hangingPunct="0">
              <a:spcBef>
                <a:spcPct val="0"/>
              </a:spcBef>
              <a:spcAft>
                <a:spcPct val="0"/>
              </a:spcAft>
              <a:tabLst>
                <a:tab pos="8735960" algn="r"/>
              </a:tabLst>
              <a:defRPr sz="3000" b="1">
                <a:solidFill>
                  <a:schemeClr val="bg1"/>
                </a:solidFill>
                <a:latin typeface="Verdana" pitchFamily="34" charset="0"/>
              </a:defRPr>
            </a:lvl3pPr>
            <a:lvl4pPr algn="l" defTabSz="915129" rtl="0" eaLnBrk="0" fontAlgn="base" hangingPunct="0">
              <a:spcBef>
                <a:spcPct val="0"/>
              </a:spcBef>
              <a:spcAft>
                <a:spcPct val="0"/>
              </a:spcAft>
              <a:tabLst>
                <a:tab pos="8735960" algn="r"/>
              </a:tabLst>
              <a:defRPr sz="3000" b="1">
                <a:solidFill>
                  <a:schemeClr val="bg1"/>
                </a:solidFill>
                <a:latin typeface="Verdana" pitchFamily="34" charset="0"/>
              </a:defRPr>
            </a:lvl4pPr>
            <a:lvl5pPr algn="l" defTabSz="915129" rtl="0" eaLnBrk="0" fontAlgn="base" hangingPunct="0">
              <a:spcBef>
                <a:spcPct val="0"/>
              </a:spcBef>
              <a:spcAft>
                <a:spcPct val="0"/>
              </a:spcAft>
              <a:tabLst>
                <a:tab pos="8735960" algn="r"/>
              </a:tabLst>
              <a:defRPr sz="3000" b="1">
                <a:solidFill>
                  <a:schemeClr val="bg1"/>
                </a:solidFill>
                <a:latin typeface="Verdana" pitchFamily="34" charset="0"/>
              </a:defRPr>
            </a:lvl5pPr>
            <a:lvl6pPr marL="675787" algn="r" defTabSz="915129" rtl="0" fontAlgn="base">
              <a:spcBef>
                <a:spcPct val="0"/>
              </a:spcBef>
              <a:spcAft>
                <a:spcPct val="0"/>
              </a:spcAft>
              <a:tabLst>
                <a:tab pos="8735960" algn="r"/>
              </a:tabLst>
              <a:defRPr sz="3000" b="1">
                <a:solidFill>
                  <a:schemeClr val="bg1"/>
                </a:solidFill>
                <a:latin typeface="Verdana" pitchFamily="34" charset="0"/>
              </a:defRPr>
            </a:lvl6pPr>
            <a:lvl7pPr marL="1351575" algn="r" defTabSz="915129" rtl="0" fontAlgn="base">
              <a:spcBef>
                <a:spcPct val="0"/>
              </a:spcBef>
              <a:spcAft>
                <a:spcPct val="0"/>
              </a:spcAft>
              <a:tabLst>
                <a:tab pos="8735960" algn="r"/>
              </a:tabLst>
              <a:defRPr sz="3000" b="1">
                <a:solidFill>
                  <a:schemeClr val="bg1"/>
                </a:solidFill>
                <a:latin typeface="Verdana" pitchFamily="34" charset="0"/>
              </a:defRPr>
            </a:lvl7pPr>
            <a:lvl8pPr marL="2027362" algn="r" defTabSz="915129" rtl="0" fontAlgn="base">
              <a:spcBef>
                <a:spcPct val="0"/>
              </a:spcBef>
              <a:spcAft>
                <a:spcPct val="0"/>
              </a:spcAft>
              <a:tabLst>
                <a:tab pos="8735960" algn="r"/>
              </a:tabLst>
              <a:defRPr sz="3000" b="1">
                <a:solidFill>
                  <a:schemeClr val="bg1"/>
                </a:solidFill>
                <a:latin typeface="Verdana" pitchFamily="34" charset="0"/>
              </a:defRPr>
            </a:lvl8pPr>
            <a:lvl9pPr marL="2703149" algn="r" defTabSz="915129" rtl="0" fontAlgn="base">
              <a:spcBef>
                <a:spcPct val="0"/>
              </a:spcBef>
              <a:spcAft>
                <a:spcPct val="0"/>
              </a:spcAft>
              <a:tabLst>
                <a:tab pos="8735960" algn="r"/>
              </a:tabLst>
              <a:defRPr sz="3000" b="1">
                <a:solidFill>
                  <a:schemeClr val="bg1"/>
                </a:solidFill>
                <a:latin typeface="Verdana" pitchFamily="34" charset="0"/>
              </a:defRPr>
            </a:lvl9pPr>
          </a:lstStyle>
          <a:p>
            <a:pPr>
              <a:defRPr/>
            </a:pPr>
            <a:r>
              <a:rPr lang="el-GR" sz="3600" b="0" i="1" dirty="0" smtClean="0">
                <a:solidFill>
                  <a:schemeClr val="tx1">
                    <a:lumMod val="65000"/>
                    <a:lumOff val="35000"/>
                  </a:schemeClr>
                </a:solidFill>
                <a:effectLst/>
                <a:latin typeface="Calibri Light" panose="020F0302020204030204" pitchFamily="34" charset="0"/>
              </a:rPr>
              <a:t>Εταιρίες Τεχνολογίας</a:t>
            </a:r>
            <a:endParaRPr lang="el-GR" sz="3600" b="0" i="1" dirty="0">
              <a:solidFill>
                <a:schemeClr val="tx1">
                  <a:lumMod val="65000"/>
                  <a:lumOff val="35000"/>
                </a:schemeClr>
              </a:solidFill>
              <a:effectLst/>
              <a:latin typeface="Calibri Light" panose="020F0302020204030204" pitchFamily="34" charset="0"/>
            </a:endParaRPr>
          </a:p>
        </p:txBody>
      </p:sp>
      <p:sp>
        <p:nvSpPr>
          <p:cNvPr id="8" name="Rectangle 4"/>
          <p:cNvSpPr txBox="1">
            <a:spLocks noChangeArrowheads="1"/>
          </p:cNvSpPr>
          <p:nvPr/>
        </p:nvSpPr>
        <p:spPr bwMode="black">
          <a:xfrm>
            <a:off x="899790" y="3645024"/>
            <a:ext cx="894652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6683" tIns="48341" rIns="96683" bIns="48341" numCol="1" anchor="ctr" anchorCtr="0" compatLnSpc="1">
            <a:prstTxWarp prst="textNoShape">
              <a:avLst/>
            </a:prstTxWarp>
          </a:bodyPr>
          <a:lstStyle>
            <a:lvl1pPr marL="0" indent="0" algn="just" defTabSz="616860" rtl="0" eaLnBrk="0" fontAlgn="base" hangingPunct="0">
              <a:spcBef>
                <a:spcPct val="0"/>
              </a:spcBef>
              <a:spcAft>
                <a:spcPts val="208"/>
              </a:spcAft>
              <a:buClrTx/>
              <a:buFontTx/>
              <a:buNone/>
              <a:tabLst>
                <a:tab pos="5893982" algn="r"/>
              </a:tabLst>
              <a:defRPr sz="2400" b="1">
                <a:solidFill>
                  <a:schemeClr val="accent5">
                    <a:lumMod val="40000"/>
                    <a:lumOff val="60000"/>
                  </a:schemeClr>
                </a:solidFill>
                <a:effectLst/>
                <a:latin typeface="Calibri Light" panose="020F0302020204030204" pitchFamily="34" charset="0"/>
                <a:ea typeface="+mn-ea"/>
                <a:cs typeface="+mn-cs"/>
              </a:defRPr>
            </a:lvl1pPr>
            <a:lvl2pPr marL="424300" indent="-174712" algn="just" defTabSz="616860" rtl="0" eaLnBrk="0" fontAlgn="base" hangingPunct="0">
              <a:spcBef>
                <a:spcPts val="208"/>
              </a:spcBef>
              <a:spcAft>
                <a:spcPts val="208"/>
              </a:spcAft>
              <a:buClr>
                <a:srgbClr val="586464"/>
              </a:buClr>
              <a:buFont typeface="Wingdings" pitchFamily="2" charset="2"/>
              <a:buChar char="§"/>
              <a:defRPr sz="1179">
                <a:solidFill>
                  <a:srgbClr val="586464"/>
                </a:solidFill>
                <a:latin typeface="Calibri" pitchFamily="34" charset="0"/>
              </a:defRPr>
            </a:lvl2pPr>
            <a:lvl3pPr marL="599011" indent="-174712" algn="just" defTabSz="616860" rtl="0" eaLnBrk="0" fontAlgn="base" hangingPunct="0">
              <a:spcBef>
                <a:spcPts val="208"/>
              </a:spcBef>
              <a:spcAft>
                <a:spcPts val="208"/>
              </a:spcAft>
              <a:buClr>
                <a:srgbClr val="586464"/>
              </a:buClr>
              <a:buChar char="•"/>
              <a:defRPr sz="1109">
                <a:solidFill>
                  <a:srgbClr val="586464"/>
                </a:solidFill>
                <a:latin typeface="Calibri" pitchFamily="34" charset="0"/>
              </a:defRPr>
            </a:lvl3pPr>
            <a:lvl4pPr marL="773723" indent="-174712" algn="just" defTabSz="616860" rtl="0" eaLnBrk="0" fontAlgn="base" hangingPunct="0">
              <a:spcBef>
                <a:spcPts val="208"/>
              </a:spcBef>
              <a:spcAft>
                <a:spcPts val="208"/>
              </a:spcAft>
              <a:buClr>
                <a:srgbClr val="586464"/>
              </a:buClr>
              <a:buFont typeface="Courier New" panose="02070309020205020404" pitchFamily="49" charset="0"/>
              <a:buChar char="o"/>
              <a:defRPr sz="1040">
                <a:solidFill>
                  <a:srgbClr val="586464"/>
                </a:solidFill>
                <a:latin typeface="Calibri" pitchFamily="34" charset="0"/>
              </a:defRPr>
            </a:lvl4pPr>
            <a:lvl5pPr marL="948434" indent="-174712" algn="just" defTabSz="616860" rtl="0" eaLnBrk="0" fontAlgn="base" hangingPunct="0">
              <a:spcBef>
                <a:spcPts val="208"/>
              </a:spcBef>
              <a:spcAft>
                <a:spcPts val="208"/>
              </a:spcAft>
              <a:buClr>
                <a:srgbClr val="586464"/>
              </a:buClr>
              <a:buChar char="»"/>
              <a:defRPr sz="971">
                <a:solidFill>
                  <a:srgbClr val="586464"/>
                </a:solidFill>
                <a:latin typeface="Calibri" pitchFamily="34" charset="0"/>
              </a:defRPr>
            </a:lvl5pPr>
            <a:lvl6pPr marL="1844344" indent="-155145" algn="l" defTabSz="617420" rtl="0" fontAlgn="base">
              <a:spcBef>
                <a:spcPct val="20000"/>
              </a:spcBef>
              <a:spcAft>
                <a:spcPct val="0"/>
              </a:spcAft>
              <a:buChar char="»"/>
              <a:defRPr sz="1429">
                <a:solidFill>
                  <a:schemeClr val="accent2"/>
                </a:solidFill>
                <a:latin typeface="+mn-lt"/>
              </a:defRPr>
            </a:lvl6pPr>
            <a:lvl7pPr marL="2300284" indent="-155145" algn="l" defTabSz="617420" rtl="0" fontAlgn="base">
              <a:spcBef>
                <a:spcPct val="20000"/>
              </a:spcBef>
              <a:spcAft>
                <a:spcPct val="0"/>
              </a:spcAft>
              <a:buChar char="»"/>
              <a:defRPr sz="1429">
                <a:solidFill>
                  <a:schemeClr val="accent2"/>
                </a:solidFill>
                <a:latin typeface="+mn-lt"/>
              </a:defRPr>
            </a:lvl7pPr>
            <a:lvl8pPr marL="2756225" indent="-155145" algn="l" defTabSz="617420" rtl="0" fontAlgn="base">
              <a:spcBef>
                <a:spcPct val="20000"/>
              </a:spcBef>
              <a:spcAft>
                <a:spcPct val="0"/>
              </a:spcAft>
              <a:buChar char="»"/>
              <a:defRPr sz="1429">
                <a:solidFill>
                  <a:schemeClr val="accent2"/>
                </a:solidFill>
                <a:latin typeface="+mn-lt"/>
              </a:defRPr>
            </a:lvl8pPr>
            <a:lvl9pPr marL="3212166" indent="-155145" algn="l" defTabSz="617420" rtl="0" fontAlgn="base">
              <a:spcBef>
                <a:spcPct val="20000"/>
              </a:spcBef>
              <a:spcAft>
                <a:spcPct val="0"/>
              </a:spcAft>
              <a:buChar char="»"/>
              <a:defRPr sz="1429">
                <a:solidFill>
                  <a:schemeClr val="accent2"/>
                </a:solidFill>
                <a:latin typeface="+mn-lt"/>
              </a:defRPr>
            </a:lvl9pPr>
          </a:lstStyle>
          <a:p>
            <a:pPr algn="l"/>
            <a:r>
              <a:rPr lang="en-US" sz="2000" kern="0" dirty="0">
                <a:solidFill>
                  <a:schemeClr val="tx1">
                    <a:lumMod val="65000"/>
                    <a:lumOff val="35000"/>
                  </a:schemeClr>
                </a:solidFill>
              </a:rPr>
              <a:t/>
            </a:r>
            <a:br>
              <a:rPr lang="en-US" sz="2000" kern="0" dirty="0">
                <a:solidFill>
                  <a:schemeClr val="tx1">
                    <a:lumMod val="65000"/>
                    <a:lumOff val="35000"/>
                  </a:schemeClr>
                </a:solidFill>
              </a:rPr>
            </a:br>
            <a:r>
              <a:rPr lang="el-GR" sz="2000" kern="0" dirty="0" smtClean="0">
                <a:solidFill>
                  <a:schemeClr val="tx1">
                    <a:lumMod val="65000"/>
                    <a:lumOff val="35000"/>
                  </a:schemeClr>
                </a:solidFill>
              </a:rPr>
              <a:t>Μονάδα Ανάλυσης Αγοράς</a:t>
            </a:r>
          </a:p>
          <a:p>
            <a:pPr algn="l"/>
            <a:r>
              <a:rPr lang="el-GR" sz="2000" b="0" kern="0" dirty="0" smtClean="0">
                <a:solidFill>
                  <a:schemeClr val="tx1">
                    <a:lumMod val="65000"/>
                    <a:lumOff val="35000"/>
                  </a:schemeClr>
                </a:solidFill>
              </a:rPr>
              <a:t>Στατιστική &amp; Πληροφόρηση</a:t>
            </a:r>
            <a:endParaRPr lang="en-US" sz="2000" b="0" kern="0" dirty="0" smtClean="0">
              <a:solidFill>
                <a:schemeClr val="tx1">
                  <a:lumMod val="65000"/>
                  <a:lumOff val="35000"/>
                </a:schemeClr>
              </a:solidFill>
            </a:endParaRPr>
          </a:p>
          <a:p>
            <a:pPr algn="l"/>
            <a:r>
              <a:rPr lang="el-GR" sz="2000" b="0" kern="0" dirty="0" smtClean="0">
                <a:solidFill>
                  <a:schemeClr val="tx1">
                    <a:lumMod val="65000"/>
                    <a:lumOff val="35000"/>
                  </a:schemeClr>
                </a:solidFill>
              </a:rPr>
              <a:t>15</a:t>
            </a:r>
            <a:r>
              <a:rPr lang="en-US" sz="2000" b="0" kern="0" dirty="0" smtClean="0">
                <a:solidFill>
                  <a:schemeClr val="tx1">
                    <a:lumMod val="65000"/>
                    <a:lumOff val="35000"/>
                  </a:schemeClr>
                </a:solidFill>
              </a:rPr>
              <a:t>/0</a:t>
            </a:r>
            <a:r>
              <a:rPr lang="en-GB" sz="2000" b="0" kern="0" dirty="0">
                <a:solidFill>
                  <a:schemeClr val="tx1">
                    <a:lumMod val="65000"/>
                    <a:lumOff val="35000"/>
                  </a:schemeClr>
                </a:solidFill>
              </a:rPr>
              <a:t>7</a:t>
            </a:r>
            <a:r>
              <a:rPr lang="en-US" sz="2000" b="0" kern="0" dirty="0" smtClean="0">
                <a:solidFill>
                  <a:schemeClr val="tx1">
                    <a:lumMod val="65000"/>
                    <a:lumOff val="35000"/>
                  </a:schemeClr>
                </a:solidFill>
              </a:rPr>
              <a:t>/20</a:t>
            </a:r>
            <a:r>
              <a:rPr lang="el-GR" sz="2000" b="0" kern="0" dirty="0" smtClean="0">
                <a:solidFill>
                  <a:schemeClr val="tx1">
                    <a:lumMod val="65000"/>
                    <a:lumOff val="35000"/>
                  </a:schemeClr>
                </a:solidFill>
              </a:rPr>
              <a:t>20</a:t>
            </a:r>
            <a:endParaRPr lang="en-US" sz="2000" b="0" kern="0" dirty="0">
              <a:solidFill>
                <a:schemeClr val="tx1">
                  <a:lumMod val="65000"/>
                  <a:lumOff val="35000"/>
                </a:schemeClr>
              </a:solidFill>
            </a:endParaRPr>
          </a:p>
          <a:p>
            <a:pPr algn="l"/>
            <a:endParaRPr lang="el-GR" kern="0" dirty="0">
              <a:solidFill>
                <a:schemeClr val="tx1">
                  <a:lumMod val="65000"/>
                  <a:lumOff val="35000"/>
                </a:schemeClr>
              </a:solidFill>
            </a:endParaRP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74" y="4941168"/>
            <a:ext cx="2433609" cy="167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Αξία Συναλλαγών (2)</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pSp>
        <p:nvGrpSpPr>
          <p:cNvPr id="6" name="Chart 3"/>
          <p:cNvGrpSpPr>
            <a:grpSpLocks/>
          </p:cNvGrpSpPr>
          <p:nvPr/>
        </p:nvGrpSpPr>
        <p:grpSpPr bwMode="auto">
          <a:xfrm>
            <a:off x="827782" y="1268760"/>
            <a:ext cx="8640960" cy="5040560"/>
            <a:chOff x="0" y="0"/>
            <a:chExt cx="8328656" cy="4747263"/>
          </a:xfrm>
        </p:grpSpPr>
        <p:graphicFrame>
          <p:nvGraphicFramePr>
            <p:cNvPr id="7" name="Chart 6"/>
            <p:cNvGraphicFramePr>
              <a:graphicFrameLocks/>
            </p:cNvGraphicFramePr>
            <p:nvPr>
              <p:extLst>
                <p:ext uri="{D42A27DB-BD31-4B8C-83A1-F6EECF244321}">
                  <p14:modId xmlns:p14="http://schemas.microsoft.com/office/powerpoint/2010/main" val="3059660409"/>
                </p:ext>
              </p:extLst>
            </p:nvPr>
          </p:nvGraphicFramePr>
          <p:xfrm>
            <a:off x="0" y="0"/>
            <a:ext cx="8328656" cy="47472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p:cNvSpPr txBox="1">
              <a:spLocks noChangeArrowheads="1"/>
            </p:cNvSpPr>
            <p:nvPr/>
          </p:nvSpPr>
          <p:spPr bwMode="auto">
            <a:xfrm>
              <a:off x="7317312" y="2920035"/>
              <a:ext cx="777898" cy="36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9" name="TextBox 4"/>
            <p:cNvSpPr txBox="1"/>
            <p:nvPr/>
          </p:nvSpPr>
          <p:spPr>
            <a:xfrm>
              <a:off x="76200" y="4381503"/>
              <a:ext cx="784860" cy="266700"/>
            </a:xfrm>
            <a:prstGeom prst="rect">
              <a:avLst/>
            </a:prstGeom>
            <a:solidFill>
              <a:srgbClr val="000000"/>
            </a:solidFill>
            <a:ln>
              <a:noFill/>
            </a:ln>
          </p:spPr>
          <p:txBody>
            <a:bodyPr vert="horz" wrap="none" lIns="91440" tIns="45720" rIns="91440" bIns="45720" anchor="t" anchorCtr="0" compatLnSpc="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200" b="1" i="0" u="none" strike="noStrike" kern="0" cap="none" spc="0" normalizeH="0" baseline="0" noProof="0">
                  <a:ln>
                    <a:noFill/>
                  </a:ln>
                  <a:solidFill>
                    <a:srgbClr val="FFFFFF"/>
                  </a:solidFill>
                  <a:effectLst/>
                  <a:uLnTx/>
                  <a:uFillTx/>
                  <a:latin typeface="Calibri"/>
                  <a:ea typeface="+mn-ea"/>
                  <a:cs typeface="+mn-cs"/>
                </a:rPr>
                <a:t>σε εκατ. €</a:t>
              </a:r>
              <a:endParaRPr kumimoji="0" lang="en-GB" sz="1200" b="1"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36070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Αξία Συναλλαγών (3)</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pSp>
        <p:nvGrpSpPr>
          <p:cNvPr id="10" name="Chart 3"/>
          <p:cNvGrpSpPr>
            <a:grpSpLocks/>
          </p:cNvGrpSpPr>
          <p:nvPr/>
        </p:nvGrpSpPr>
        <p:grpSpPr bwMode="auto">
          <a:xfrm>
            <a:off x="827782" y="1268760"/>
            <a:ext cx="8640960" cy="5040560"/>
            <a:chOff x="0" y="0"/>
            <a:chExt cx="8328656" cy="4747263"/>
          </a:xfrm>
        </p:grpSpPr>
        <p:graphicFrame>
          <p:nvGraphicFramePr>
            <p:cNvPr id="11" name="Chart 10"/>
            <p:cNvGraphicFramePr>
              <a:graphicFrameLocks/>
            </p:cNvGraphicFramePr>
            <p:nvPr>
              <p:extLst>
                <p:ext uri="{D42A27DB-BD31-4B8C-83A1-F6EECF244321}">
                  <p14:modId xmlns:p14="http://schemas.microsoft.com/office/powerpoint/2010/main" val="3957230961"/>
                </p:ext>
              </p:extLst>
            </p:nvPr>
          </p:nvGraphicFramePr>
          <p:xfrm>
            <a:off x="0" y="0"/>
            <a:ext cx="8328656" cy="47472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3"/>
            <p:cNvSpPr txBox="1">
              <a:spLocks noChangeArrowheads="1"/>
            </p:cNvSpPr>
            <p:nvPr/>
          </p:nvSpPr>
          <p:spPr bwMode="auto">
            <a:xfrm>
              <a:off x="7347792" y="2776385"/>
              <a:ext cx="777898" cy="36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TextBox 4"/>
            <p:cNvSpPr txBox="1"/>
            <p:nvPr/>
          </p:nvSpPr>
          <p:spPr>
            <a:xfrm>
              <a:off x="114300" y="4350518"/>
              <a:ext cx="662940" cy="218894"/>
            </a:xfrm>
            <a:prstGeom prst="rect">
              <a:avLst/>
            </a:prstGeom>
            <a:solidFill>
              <a:srgbClr val="000000"/>
            </a:solidFill>
            <a:ln>
              <a:noFill/>
            </a:ln>
          </p:spPr>
          <p:txBody>
            <a:bodyPr vert="horz" wrap="none" lIns="91440" tIns="45720" rIns="91440" bIns="45720" anchor="t" anchorCtr="0" compatLnSpc="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l-GR" sz="1000" b="0" i="0" u="none" strike="noStrike" kern="0" cap="none" spc="0" normalizeH="0" baseline="0" noProof="0">
                  <a:ln>
                    <a:noFill/>
                  </a:ln>
                  <a:solidFill>
                    <a:srgbClr val="FFFFFF"/>
                  </a:solidFill>
                  <a:effectLst/>
                  <a:uLnTx/>
                  <a:uFillTx/>
                  <a:latin typeface="Calibri"/>
                  <a:ea typeface="+mn-ea"/>
                  <a:cs typeface="+mn-cs"/>
                </a:rPr>
                <a:t>σε χιλ. €</a:t>
              </a:r>
              <a:endParaRPr kumimoji="0" lang="en-GB" sz="10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6451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(1)</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6" name="Chart 5"/>
          <p:cNvGraphicFramePr>
            <a:graphicFrameLocks/>
          </p:cNvGraphicFramePr>
          <p:nvPr>
            <p:extLst>
              <p:ext uri="{D42A27DB-BD31-4B8C-83A1-F6EECF244321}">
                <p14:modId xmlns:p14="http://schemas.microsoft.com/office/powerpoint/2010/main" val="3702110800"/>
              </p:ext>
            </p:extLst>
          </p:nvPr>
        </p:nvGraphicFramePr>
        <p:xfrm>
          <a:off x="827782" y="1459902"/>
          <a:ext cx="8640959" cy="4129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181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(2)</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5" name="Chart 4"/>
          <p:cNvGraphicFramePr>
            <a:graphicFrameLocks/>
          </p:cNvGraphicFramePr>
          <p:nvPr>
            <p:extLst>
              <p:ext uri="{D42A27DB-BD31-4B8C-83A1-F6EECF244321}">
                <p14:modId xmlns:p14="http://schemas.microsoft.com/office/powerpoint/2010/main" val="369601112"/>
              </p:ext>
            </p:extLst>
          </p:nvPr>
        </p:nvGraphicFramePr>
        <p:xfrm>
          <a:off x="827782" y="1268760"/>
          <a:ext cx="8640960"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633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(3)</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6" name="Chart 5"/>
          <p:cNvGraphicFramePr>
            <a:graphicFrameLocks/>
          </p:cNvGraphicFramePr>
          <p:nvPr>
            <p:extLst>
              <p:ext uri="{D42A27DB-BD31-4B8C-83A1-F6EECF244321}">
                <p14:modId xmlns:p14="http://schemas.microsoft.com/office/powerpoint/2010/main" val="1131521267"/>
              </p:ext>
            </p:extLst>
          </p:nvPr>
        </p:nvGraphicFramePr>
        <p:xfrm>
          <a:off x="827782" y="1268760"/>
          <a:ext cx="8640960" cy="4824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7574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(4)</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7" name="Chart 6"/>
          <p:cNvGraphicFramePr>
            <a:graphicFrameLocks/>
          </p:cNvGraphicFramePr>
          <p:nvPr>
            <p:extLst>
              <p:ext uri="{D42A27DB-BD31-4B8C-83A1-F6EECF244321}">
                <p14:modId xmlns:p14="http://schemas.microsoft.com/office/powerpoint/2010/main" val="3424926089"/>
              </p:ext>
            </p:extLst>
          </p:nvPr>
        </p:nvGraphicFramePr>
        <p:xfrm>
          <a:off x="827782" y="1270746"/>
          <a:ext cx="8640960" cy="4894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408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(5)</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5" name="Chart 4"/>
          <p:cNvGraphicFramePr>
            <a:graphicFrameLocks/>
          </p:cNvGraphicFramePr>
          <p:nvPr>
            <p:extLst>
              <p:ext uri="{D42A27DB-BD31-4B8C-83A1-F6EECF244321}">
                <p14:modId xmlns:p14="http://schemas.microsoft.com/office/powerpoint/2010/main" val="3682194515"/>
              </p:ext>
            </p:extLst>
          </p:nvPr>
        </p:nvGraphicFramePr>
        <p:xfrm>
          <a:off x="827783" y="1268760"/>
          <a:ext cx="864096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379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(6)</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6" name="Chart 5"/>
          <p:cNvGraphicFramePr>
            <a:graphicFrameLocks/>
          </p:cNvGraphicFramePr>
          <p:nvPr>
            <p:extLst>
              <p:ext uri="{D42A27DB-BD31-4B8C-83A1-F6EECF244321}">
                <p14:modId xmlns:p14="http://schemas.microsoft.com/office/powerpoint/2010/main" val="1338889780"/>
              </p:ext>
            </p:extLst>
          </p:nvPr>
        </p:nvGraphicFramePr>
        <p:xfrm>
          <a:off x="827782" y="1268760"/>
          <a:ext cx="8640960"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538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(7)</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5" name="Chart 4"/>
          <p:cNvGraphicFramePr>
            <a:graphicFrameLocks/>
          </p:cNvGraphicFramePr>
          <p:nvPr>
            <p:extLst>
              <p:ext uri="{D42A27DB-BD31-4B8C-83A1-F6EECF244321}">
                <p14:modId xmlns:p14="http://schemas.microsoft.com/office/powerpoint/2010/main" val="218206391"/>
              </p:ext>
            </p:extLst>
          </p:nvPr>
        </p:nvGraphicFramePr>
        <p:xfrm>
          <a:off x="827782" y="1268760"/>
          <a:ext cx="8640960"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883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Οικονομικών Επιδόσεων (8)</a:t>
            </a:r>
            <a:endParaRPr lang="el-GR" dirty="0"/>
          </a:p>
        </p:txBody>
      </p:sp>
      <p:sp>
        <p:nvSpPr>
          <p:cNvPr id="3" name="Content Placeholder 2"/>
          <p:cNvSpPr>
            <a:spLocks noGrp="1"/>
          </p:cNvSpPr>
          <p:nvPr>
            <p:ph idx="1"/>
          </p:nvPr>
        </p:nvSpPr>
        <p:spPr>
          <a:xfrm>
            <a:off x="251718" y="864000"/>
            <a:ext cx="9756000" cy="5589336"/>
          </a:xfrm>
        </p:spPr>
        <p:txBody>
          <a:bodyPr/>
          <a:lstStyle/>
          <a:p>
            <a:pPr marL="342900" indent="-342900">
              <a:buFont typeface="Wingdings" panose="05000000000000000000" pitchFamily="2" charset="2"/>
              <a:buChar char="ü"/>
            </a:pPr>
            <a:endParaRPr lang="el-GR" sz="2000" dirty="0"/>
          </a:p>
          <a:p>
            <a:endParaRPr lang="el-GR" dirty="0"/>
          </a:p>
        </p:txBody>
      </p:sp>
      <p:graphicFrame>
        <p:nvGraphicFramePr>
          <p:cNvPr id="6" name="Chart 5"/>
          <p:cNvGraphicFramePr>
            <a:graphicFrameLocks/>
          </p:cNvGraphicFramePr>
          <p:nvPr>
            <p:extLst>
              <p:ext uri="{D42A27DB-BD31-4B8C-83A1-F6EECF244321}">
                <p14:modId xmlns:p14="http://schemas.microsoft.com/office/powerpoint/2010/main" val="3072605704"/>
              </p:ext>
            </p:extLst>
          </p:nvPr>
        </p:nvGraphicFramePr>
        <p:xfrm>
          <a:off x="827782" y="1268760"/>
          <a:ext cx="8640960" cy="4824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90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Εταιρίες Πληροφορικής</a:t>
            </a:r>
            <a:endParaRPr lang="el-GR" dirty="0"/>
          </a:p>
        </p:txBody>
      </p:sp>
      <p:sp>
        <p:nvSpPr>
          <p:cNvPr id="3" name="Content Placeholder 2"/>
          <p:cNvSpPr>
            <a:spLocks noGrp="1"/>
          </p:cNvSpPr>
          <p:nvPr>
            <p:ph idx="1"/>
          </p:nvPr>
        </p:nvSpPr>
        <p:spPr>
          <a:xfrm>
            <a:off x="251718" y="877455"/>
            <a:ext cx="9756000" cy="5575881"/>
          </a:xfrm>
        </p:spPr>
        <p:txBody>
          <a:bodyPr/>
          <a:lstStyle/>
          <a:p>
            <a:pPr marL="342900" indent="-342900">
              <a:buFont typeface="Wingdings" panose="05000000000000000000" pitchFamily="2" charset="2"/>
              <a:buChar char="Ø"/>
            </a:pPr>
            <a:r>
              <a:rPr lang="el-GR" dirty="0" smtClean="0"/>
              <a:t> </a:t>
            </a:r>
            <a:r>
              <a:rPr lang="el-GR" sz="2800" dirty="0" smtClean="0"/>
              <a:t>Οι εταιρίες του κλάδου </a:t>
            </a:r>
            <a:r>
              <a:rPr lang="el-GR" sz="2800" b="1" dirty="0" smtClean="0"/>
              <a:t>Πληροφορικής/Τεχνολογίας</a:t>
            </a:r>
            <a:r>
              <a:rPr lang="el-GR" sz="2800" dirty="0" smtClean="0"/>
              <a:t> οι οποίες διαπραγματεύονται στο Ελληνικό Χρηματιστήριο ανήκουν στους ακόλουθους υπο-κλάδους</a:t>
            </a:r>
          </a:p>
          <a:p>
            <a:pPr marL="342900" indent="-342900">
              <a:buFont typeface="Wingdings" panose="05000000000000000000" pitchFamily="2" charset="2"/>
              <a:buChar char="Ø"/>
            </a:pPr>
            <a:endParaRPr lang="en-GB" b="1" dirty="0" smtClean="0"/>
          </a:p>
          <a:p>
            <a:pPr lvl="4"/>
            <a:endParaRPr lang="el-GR" sz="1800" b="1" dirty="0" smtClean="0"/>
          </a:p>
          <a:p>
            <a:pPr lvl="4"/>
            <a:endParaRPr lang="el-GR" sz="1800" b="1" dirty="0"/>
          </a:p>
          <a:p>
            <a:pPr lvl="4"/>
            <a:endParaRPr lang="el-GR" sz="1800" b="1" dirty="0" smtClean="0"/>
          </a:p>
          <a:p>
            <a:pPr lvl="4"/>
            <a:endParaRPr lang="el-GR" sz="1800" b="1" dirty="0"/>
          </a:p>
          <a:p>
            <a:pPr lvl="4"/>
            <a:endParaRPr lang="el-GR" sz="1800" b="1" dirty="0" smtClean="0"/>
          </a:p>
          <a:p>
            <a:pPr lvl="4"/>
            <a:endParaRPr lang="el-GR" sz="1800" b="1" dirty="0"/>
          </a:p>
          <a:p>
            <a:pPr lvl="4"/>
            <a:endParaRPr lang="el-GR" sz="1800" b="1" dirty="0" smtClean="0"/>
          </a:p>
          <a:p>
            <a:pPr marL="1498090" lvl="4" indent="-342900">
              <a:buFont typeface="Wingdings" panose="05000000000000000000" pitchFamily="2" charset="2"/>
              <a:buChar char="Ø"/>
            </a:pPr>
            <a:endParaRPr lang="el-GR" dirty="0" smtClean="0"/>
          </a:p>
          <a:p>
            <a:pPr marL="342900" indent="-342900">
              <a:buFont typeface="Wingdings" panose="05000000000000000000" pitchFamily="2" charset="2"/>
              <a:buChar char="Ø"/>
            </a:pP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2305003865"/>
              </p:ext>
            </p:extLst>
          </p:nvPr>
        </p:nvGraphicFramePr>
        <p:xfrm>
          <a:off x="683766" y="2276872"/>
          <a:ext cx="9217026" cy="3379584"/>
        </p:xfrm>
        <a:graphic>
          <a:graphicData uri="http://schemas.openxmlformats.org/drawingml/2006/table">
            <a:tbl>
              <a:tblPr firstRow="1" firstCol="1" bandRow="1"/>
              <a:tblGrid>
                <a:gridCol w="3168352">
                  <a:extLst>
                    <a:ext uri="{9D8B030D-6E8A-4147-A177-3AD203B41FA5}">
                      <a16:colId xmlns="" xmlns:a16="http://schemas.microsoft.com/office/drawing/2014/main" val="3419222932"/>
                    </a:ext>
                  </a:extLst>
                </a:gridCol>
                <a:gridCol w="2160240">
                  <a:extLst>
                    <a:ext uri="{9D8B030D-6E8A-4147-A177-3AD203B41FA5}">
                      <a16:colId xmlns="" xmlns:a16="http://schemas.microsoft.com/office/drawing/2014/main" val="159516487"/>
                    </a:ext>
                  </a:extLst>
                </a:gridCol>
                <a:gridCol w="1224136">
                  <a:extLst>
                    <a:ext uri="{9D8B030D-6E8A-4147-A177-3AD203B41FA5}">
                      <a16:colId xmlns="" xmlns:a16="http://schemas.microsoft.com/office/drawing/2014/main" val="995884009"/>
                    </a:ext>
                  </a:extLst>
                </a:gridCol>
                <a:gridCol w="2664298">
                  <a:extLst>
                    <a:ext uri="{9D8B030D-6E8A-4147-A177-3AD203B41FA5}">
                      <a16:colId xmlns="" xmlns:a16="http://schemas.microsoft.com/office/drawing/2014/main" val="699273611"/>
                    </a:ext>
                  </a:extLst>
                </a:gridCol>
              </a:tblGrid>
              <a:tr h="240514">
                <a:tc>
                  <a:txBody>
                    <a:bodyPr/>
                    <a:lstStyle/>
                    <a:p>
                      <a:pPr>
                        <a:lnSpc>
                          <a:spcPct val="107000"/>
                        </a:lnSpc>
                        <a:spcAft>
                          <a:spcPts val="0"/>
                        </a:spcAft>
                      </a:pPr>
                      <a:r>
                        <a:rPr lang="el-GR"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Υπο – κλάδος</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7000"/>
                        </a:lnSpc>
                        <a:spcAft>
                          <a:spcPts val="0"/>
                        </a:spcAft>
                      </a:pPr>
                      <a:r>
                        <a:rPr lang="el-GR"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Εταιρία</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l-GR"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Αγορά</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a:lnSpc>
                          <a:spcPct val="107000"/>
                        </a:lnSpc>
                        <a:spcAft>
                          <a:spcPts val="0"/>
                        </a:spcAft>
                      </a:pPr>
                      <a:r>
                        <a:rPr lang="en-GB"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FTSE/</a:t>
                      </a:r>
                      <a:r>
                        <a:rPr lang="en-GB" sz="1800" b="1" dirty="0" err="1"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Athex</a:t>
                      </a:r>
                      <a:r>
                        <a:rPr lang="en-GB"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Τεχνολογία</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474911331"/>
                  </a:ext>
                </a:extLst>
              </a:tr>
              <a:tr h="279259">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Υπηρεσίες</a:t>
                      </a:r>
                      <a:r>
                        <a:rPr lang="el-GR" sz="12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Η/Υ </a:t>
                      </a:r>
                      <a:r>
                        <a:rPr lang="en-GB" sz="12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Computer Services</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QUEST </a:t>
                      </a:r>
                      <a:r>
                        <a:rPr lang="el-GR" sz="1200" dirty="0" smtClean="0">
                          <a:effectLst/>
                          <a:latin typeface="Calibri" panose="020F0502020204030204" pitchFamily="34" charset="0"/>
                          <a:ea typeface="Times New Roman" panose="02020603050405020304" pitchFamily="18" charset="0"/>
                          <a:cs typeface="Times New Roman" panose="02020603050405020304" pitchFamily="18" charset="0"/>
                        </a:rPr>
                        <a:t>ΣΥΜΜΕΤΟΧΩΝ</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Οργανωμένη</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6933637"/>
                  </a:ext>
                </a:extLst>
              </a:tr>
              <a:tr h="279259">
                <a:tc>
                  <a:txBody>
                    <a:bodyPr/>
                    <a:lstStyle/>
                    <a:p>
                      <a:pPr>
                        <a:lnSpc>
                          <a:spcPct val="107000"/>
                        </a:lnSpc>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PROFILE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361466" rtl="0" eaLnBrk="1" fontAlgn="auto" latinLnBrk="0" hangingPunct="1">
                        <a:lnSpc>
                          <a:spcPct val="107000"/>
                        </a:lnSpc>
                        <a:spcBef>
                          <a:spcPts val="0"/>
                        </a:spcBef>
                        <a:spcAft>
                          <a:spcPts val="0"/>
                        </a:spcAft>
                        <a:buClrTx/>
                        <a:buSzTx/>
                        <a:buFontTx/>
                        <a:buNone/>
                        <a:tabLst/>
                        <a:defRPr/>
                      </a:pPr>
                      <a:r>
                        <a:rPr lang="en-GB" sz="1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723204"/>
                  </a:ext>
                </a:extLst>
              </a:tr>
              <a:tr h="279259">
                <a:tc>
                  <a:txBody>
                    <a:bodyPr/>
                    <a:lstStyle/>
                    <a:p>
                      <a:pPr>
                        <a:lnSpc>
                          <a:spcPct val="107000"/>
                        </a:lnSpc>
                        <a:spcAft>
                          <a:spcPts val="0"/>
                        </a:spcAft>
                      </a:pP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BYTE COMPUTER</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361466" rtl="0" eaLnBrk="1" fontAlgn="auto" latinLnBrk="0" hangingPunct="1">
                        <a:lnSpc>
                          <a:spcPct val="107000"/>
                        </a:lnSpc>
                        <a:spcBef>
                          <a:spcPts val="0"/>
                        </a:spcBef>
                        <a:spcAft>
                          <a:spcPts val="0"/>
                        </a:spcAft>
                        <a:buClrTx/>
                        <a:buSzTx/>
                        <a:buFontTx/>
                        <a:buNone/>
                        <a:tabLst/>
                        <a:defRPr/>
                      </a:pPr>
                      <a:r>
                        <a:rPr lang="en-GB" sz="1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0032546"/>
                  </a:ext>
                </a:extLst>
              </a:tr>
              <a:tr h="279259">
                <a:tc>
                  <a:txBody>
                    <a:bodyPr/>
                    <a:lstStyle/>
                    <a:p>
                      <a:pPr>
                        <a:lnSpc>
                          <a:spcPct val="107000"/>
                        </a:lnSpc>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QUALITY &amp; RELIABILITY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361466" rtl="0" eaLnBrk="1" fontAlgn="auto" latinLnBrk="0" hangingPunct="1">
                        <a:lnSpc>
                          <a:spcPct val="107000"/>
                        </a:lnSpc>
                        <a:spcBef>
                          <a:spcPts val="0"/>
                        </a:spcBef>
                        <a:spcAft>
                          <a:spcPts val="0"/>
                        </a:spcAft>
                        <a:buClrTx/>
                        <a:buSzTx/>
                        <a:buFontTx/>
                        <a:buNone/>
                        <a:tabLst/>
                        <a:defRPr/>
                      </a:pPr>
                      <a:r>
                        <a:rPr lang="en-GB" sz="1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94154779"/>
                  </a:ext>
                </a:extLst>
              </a:tr>
              <a:tr h="279259">
                <a:tc>
                  <a:txBody>
                    <a:bodyPr/>
                    <a:lstStyle/>
                    <a:p>
                      <a:pPr>
                        <a:lnSpc>
                          <a:spcPct val="107000"/>
                        </a:lnSpc>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EPSILON NET</a:t>
                      </a:r>
                      <a:endParaRPr lang="en-GB"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b="1" dirty="0">
                        <a:solidFill>
                          <a:srgbClr val="006EB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26971"/>
                  </a:ext>
                </a:extLst>
              </a:tr>
              <a:tr h="279259">
                <a:tc>
                  <a:txBody>
                    <a:bodyPr/>
                    <a:lstStyle/>
                    <a:p>
                      <a:pPr>
                        <a:lnSpc>
                          <a:spcPct val="107000"/>
                        </a:lnSpc>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PERFORMANCE TECHNOLOGIES</a:t>
                      </a:r>
                      <a:endParaRPr lang="en-GB"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solidFill>
                            <a:srgbClr val="006EB0"/>
                          </a:solidFill>
                          <a:effectLst/>
                          <a:latin typeface="Calibri" panose="020F0502020204030204" pitchFamily="34" charset="0"/>
                          <a:ea typeface="Times New Roman" panose="02020603050405020304" pitchFamily="18" charset="0"/>
                          <a:cs typeface="Times New Roman" panose="02020603050405020304" pitchFamily="18" charset="0"/>
                        </a:rPr>
                        <a:t>Εναλλακτική</a:t>
                      </a:r>
                      <a:endParaRPr lang="en-GB" sz="1200" b="1" dirty="0">
                        <a:solidFill>
                          <a:srgbClr val="006EB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600" b="1" dirty="0">
                        <a:solidFill>
                          <a:srgbClr val="006EB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3394525"/>
                  </a:ext>
                </a:extLst>
              </a:tr>
              <a:tr h="279259">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Υλικό Υπολογιστών</a:t>
                      </a:r>
                      <a:r>
                        <a:rPr lang="en-GB" sz="1200" b="1" dirty="0" smtClean="0">
                          <a:effectLst/>
                          <a:latin typeface="Calibri" panose="020F0502020204030204" pitchFamily="34" charset="0"/>
                          <a:ea typeface="Times New Roman" panose="02020603050405020304" pitchFamily="18" charset="0"/>
                          <a:cs typeface="Times New Roman" panose="02020603050405020304" pitchFamily="18" charset="0"/>
                        </a:rPr>
                        <a:t> - Computer</a:t>
                      </a:r>
                      <a:r>
                        <a:rPr lang="en-GB" sz="12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Hardware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IDEAL GROUP</a:t>
                      </a:r>
                      <a:endParaRPr lang="en-GB"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361466" rtl="0" eaLnBrk="1" fontAlgn="auto" latinLnBrk="0" hangingPunct="1">
                        <a:lnSpc>
                          <a:spcPct val="107000"/>
                        </a:lnSpc>
                        <a:spcBef>
                          <a:spcPts val="0"/>
                        </a:spcBef>
                        <a:spcAft>
                          <a:spcPts val="0"/>
                        </a:spcAft>
                        <a:buClrTx/>
                        <a:buSzTx/>
                        <a:buFontTx/>
                        <a:buNone/>
                        <a:tabLst/>
                        <a:defRPr/>
                      </a:pPr>
                      <a:r>
                        <a:rPr lang="en-GB" sz="1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5533368"/>
                  </a:ext>
                </a:extLst>
              </a:tr>
              <a:tr h="279259">
                <a:tc>
                  <a:txBody>
                    <a:bodyPr/>
                    <a:lstStyle/>
                    <a:p>
                      <a:pPr>
                        <a:lnSpc>
                          <a:spcPct val="107000"/>
                        </a:lnSpc>
                        <a:spcAft>
                          <a:spcPts val="0"/>
                        </a:spcAft>
                      </a:pP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CPI</a:t>
                      </a:r>
                      <a:endParaRPr lang="en-GB"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361466" rtl="0" eaLnBrk="1" fontAlgn="auto" latinLnBrk="0" hangingPunct="1">
                        <a:lnSpc>
                          <a:spcPct val="107000"/>
                        </a:lnSpc>
                        <a:spcBef>
                          <a:spcPts val="0"/>
                        </a:spcBef>
                        <a:spcAft>
                          <a:spcPts val="0"/>
                        </a:spcAft>
                        <a:buClrTx/>
                        <a:buSzTx/>
                        <a:buFontTx/>
                        <a:buNone/>
                        <a:tabLst/>
                        <a:defRPr/>
                      </a:pPr>
                      <a:r>
                        <a:rPr lang="en-GB" sz="1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3676491"/>
                  </a:ext>
                </a:extLst>
              </a:tr>
              <a:tr h="279259">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Λογισμικό - </a:t>
                      </a:r>
                      <a:r>
                        <a:rPr lang="en-GB" sz="1200" b="1" dirty="0" smtClean="0">
                          <a:effectLst/>
                          <a:latin typeface="Calibri" panose="020F0502020204030204" pitchFamily="34" charset="0"/>
                          <a:ea typeface="Times New Roman" panose="02020603050405020304" pitchFamily="18" charset="0"/>
                          <a:cs typeface="Times New Roman" panose="02020603050405020304" pitchFamily="18" charset="0"/>
                        </a:rPr>
                        <a:t>Software</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l-GR" sz="12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ΙΛΥΔΑ</a:t>
                      </a:r>
                      <a:endParaRPr lang="en-GB"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361466" rtl="0" eaLnBrk="1" fontAlgn="auto" latinLnBrk="0" hangingPunct="1">
                        <a:lnSpc>
                          <a:spcPct val="107000"/>
                        </a:lnSpc>
                        <a:spcBef>
                          <a:spcPts val="0"/>
                        </a:spcBef>
                        <a:spcAft>
                          <a:spcPts val="0"/>
                        </a:spcAft>
                        <a:buClrTx/>
                        <a:buSzTx/>
                        <a:buFontTx/>
                        <a:buNone/>
                        <a:tabLst/>
                        <a:defRPr/>
                      </a:pPr>
                      <a:r>
                        <a:rPr lang="en-GB" sz="1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6216131"/>
                  </a:ext>
                </a:extLst>
              </a:tr>
              <a:tr h="279259">
                <a:tc>
                  <a:txBody>
                    <a:bodyPr/>
                    <a:lstStyle/>
                    <a:p>
                      <a:pPr>
                        <a:lnSpc>
                          <a:spcPct val="107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dirty="0">
                          <a:effectLst/>
                          <a:latin typeface="Calibri" panose="020F0502020204030204" pitchFamily="34" charset="0"/>
                          <a:ea typeface="Times New Roman" panose="02020603050405020304" pitchFamily="18" charset="0"/>
                          <a:cs typeface="Calibri" panose="020F0502020204030204" pitchFamily="34" charset="0"/>
                        </a:rPr>
                        <a:t> </a:t>
                      </a:r>
                      <a:r>
                        <a:rPr lang="el-GR" sz="1200" dirty="0" smtClean="0">
                          <a:effectLst/>
                          <a:latin typeface="Calibri" panose="020F0502020204030204" pitchFamily="34" charset="0"/>
                          <a:ea typeface="Times New Roman" panose="02020603050405020304" pitchFamily="18" charset="0"/>
                          <a:cs typeface="Calibri" panose="020F0502020204030204" pitchFamily="34" charset="0"/>
                        </a:rPr>
                        <a:t>ΕΝΤΕΡΣΟΦΤ</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0085760"/>
                  </a:ext>
                </a:extLst>
              </a:tr>
              <a:tr h="279259">
                <a:tc>
                  <a:txBody>
                    <a:bodyPr/>
                    <a:lstStyle/>
                    <a:p>
                      <a:pPr>
                        <a:lnSpc>
                          <a:spcPct val="107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dirty="0">
                          <a:effectLst/>
                          <a:latin typeface="Calibri" panose="020F0502020204030204" pitchFamily="34" charset="0"/>
                          <a:ea typeface="Times New Roman" panose="02020603050405020304" pitchFamily="18" charset="0"/>
                          <a:cs typeface="Calibri" panose="020F0502020204030204" pitchFamily="34" charset="0"/>
                        </a:rPr>
                        <a:t> </a:t>
                      </a:r>
                      <a:r>
                        <a:rPr lang="en-GB" sz="1200" dirty="0" smtClean="0">
                          <a:effectLst/>
                          <a:latin typeface="Calibri" panose="020F0502020204030204" pitchFamily="34" charset="0"/>
                          <a:ea typeface="Times New Roman" panose="02020603050405020304" pitchFamily="18" charset="0"/>
                          <a:cs typeface="Calibri" panose="020F0502020204030204" pitchFamily="34" charset="0"/>
                        </a:rPr>
                        <a:t>LOGISMOS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Οργανωμένη</a:t>
                      </a: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67337018"/>
                  </a:ext>
                </a:extLst>
              </a:tr>
            </a:tbl>
          </a:graphicData>
        </a:graphic>
      </p:graphicFrame>
    </p:spTree>
    <p:extLst>
      <p:ext uri="{BB962C8B-B14F-4D97-AF65-F5344CB8AC3E}">
        <p14:creationId xmlns:p14="http://schemas.microsoft.com/office/powerpoint/2010/main" val="4131012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Στοιχεία Επικοινωνίας</a:t>
            </a:r>
            <a:endParaRPr lang="el-GR" dirty="0"/>
          </a:p>
        </p:txBody>
      </p:sp>
      <p:sp>
        <p:nvSpPr>
          <p:cNvPr id="5" name="Text Box 8"/>
          <p:cNvSpPr txBox="1">
            <a:spLocks noChangeArrowheads="1"/>
          </p:cNvSpPr>
          <p:nvPr/>
        </p:nvSpPr>
        <p:spPr bwMode="auto">
          <a:xfrm>
            <a:off x="503585" y="2707922"/>
            <a:ext cx="8784976" cy="339181"/>
          </a:xfrm>
          <a:prstGeom prst="rect">
            <a:avLst/>
          </a:prstGeom>
          <a:solidFill>
            <a:schemeClr val="bg1">
              <a:lumMod val="85000"/>
            </a:schemeClr>
          </a:solidFill>
          <a:ln>
            <a:solidFill>
              <a:schemeClr val="bg1"/>
            </a:solidFill>
          </a:ln>
          <a:effectLst>
            <a:outerShdw blurRad="50800" dist="50800" dir="12000000" algn="ctr" rotWithShape="0">
              <a:srgbClr val="000000">
                <a:alpha val="93000"/>
              </a:srgbClr>
            </a:outerShdw>
          </a:effectLst>
          <a:extLst/>
        </p:spPr>
        <p:txBody>
          <a:bodyPr wrap="square" lIns="85339" tIns="42665" rIns="85339" bIns="42665" anchor="ctr" anchorCtr="0">
            <a:spAutoFit/>
          </a:bodyPr>
          <a:lstStyle>
            <a:lvl1pPr defTabSz="619125" eaLnBrk="0" hangingPunct="0">
              <a:defRPr sz="1000">
                <a:solidFill>
                  <a:schemeClr val="tx1"/>
                </a:solidFill>
                <a:latin typeface="Verdana" pitchFamily="34" charset="0"/>
              </a:defRPr>
            </a:lvl1pPr>
            <a:lvl2pPr marL="742950" indent="-285750" defTabSz="619125" eaLnBrk="0" hangingPunct="0">
              <a:defRPr sz="1000">
                <a:solidFill>
                  <a:schemeClr val="tx1"/>
                </a:solidFill>
                <a:latin typeface="Verdana" pitchFamily="34" charset="0"/>
              </a:defRPr>
            </a:lvl2pPr>
            <a:lvl3pPr marL="1143000" indent="-228600" defTabSz="619125" eaLnBrk="0" hangingPunct="0">
              <a:defRPr sz="1000">
                <a:solidFill>
                  <a:schemeClr val="tx1"/>
                </a:solidFill>
                <a:latin typeface="Verdana" pitchFamily="34" charset="0"/>
              </a:defRPr>
            </a:lvl3pPr>
            <a:lvl4pPr marL="1600200" indent="-228600" defTabSz="619125" eaLnBrk="0" hangingPunct="0">
              <a:defRPr sz="1000">
                <a:solidFill>
                  <a:schemeClr val="tx1"/>
                </a:solidFill>
                <a:latin typeface="Verdana" pitchFamily="34" charset="0"/>
              </a:defRPr>
            </a:lvl4pPr>
            <a:lvl5pPr marL="2057400" indent="-228600" defTabSz="619125" eaLnBrk="0" hangingPunct="0">
              <a:defRPr sz="1000">
                <a:solidFill>
                  <a:schemeClr val="tx1"/>
                </a:solidFill>
                <a:latin typeface="Verdana" pitchFamily="34" charset="0"/>
              </a:defRPr>
            </a:lvl5pPr>
            <a:lvl6pPr marL="2514600" indent="-228600" algn="ctr" defTabSz="619125" eaLnBrk="0" fontAlgn="base" hangingPunct="0">
              <a:spcBef>
                <a:spcPct val="0"/>
              </a:spcBef>
              <a:spcAft>
                <a:spcPct val="0"/>
              </a:spcAft>
              <a:defRPr sz="1000">
                <a:solidFill>
                  <a:schemeClr val="tx1"/>
                </a:solidFill>
                <a:latin typeface="Verdana" pitchFamily="34" charset="0"/>
              </a:defRPr>
            </a:lvl6pPr>
            <a:lvl7pPr marL="2971800" indent="-228600" algn="ctr" defTabSz="619125" eaLnBrk="0" fontAlgn="base" hangingPunct="0">
              <a:spcBef>
                <a:spcPct val="0"/>
              </a:spcBef>
              <a:spcAft>
                <a:spcPct val="0"/>
              </a:spcAft>
              <a:defRPr sz="1000">
                <a:solidFill>
                  <a:schemeClr val="tx1"/>
                </a:solidFill>
                <a:latin typeface="Verdana" pitchFamily="34" charset="0"/>
              </a:defRPr>
            </a:lvl7pPr>
            <a:lvl8pPr marL="3429000" indent="-228600" algn="ctr" defTabSz="619125" eaLnBrk="0" fontAlgn="base" hangingPunct="0">
              <a:spcBef>
                <a:spcPct val="0"/>
              </a:spcBef>
              <a:spcAft>
                <a:spcPct val="0"/>
              </a:spcAft>
              <a:defRPr sz="1000">
                <a:solidFill>
                  <a:schemeClr val="tx1"/>
                </a:solidFill>
                <a:latin typeface="Verdana" pitchFamily="34" charset="0"/>
              </a:defRPr>
            </a:lvl8pPr>
            <a:lvl9pPr marL="3886200" indent="-228600" algn="ctr" defTabSz="619125" eaLnBrk="0" fontAlgn="base" hangingPunct="0">
              <a:spcBef>
                <a:spcPct val="0"/>
              </a:spcBef>
              <a:spcAft>
                <a:spcPct val="0"/>
              </a:spcAft>
              <a:defRPr sz="1000">
                <a:solidFill>
                  <a:schemeClr val="tx1"/>
                </a:solidFill>
                <a:latin typeface="Verdana" pitchFamily="34" charset="0"/>
              </a:defRPr>
            </a:lvl9pPr>
          </a:lstStyle>
          <a:p>
            <a:pPr algn="ctr" eaLnBrk="1" hangingPunct="1">
              <a:spcBef>
                <a:spcPts val="1381"/>
              </a:spcBef>
            </a:pPr>
            <a:r>
              <a:rPr lang="en-US" sz="1644" b="1" dirty="0">
                <a:solidFill>
                  <a:schemeClr val="tx1">
                    <a:lumMod val="65000"/>
                    <a:lumOff val="35000"/>
                  </a:schemeClr>
                </a:solidFill>
                <a:latin typeface="Calibri" pitchFamily="34" charset="0"/>
                <a:cs typeface="Calibri" pitchFamily="34" charset="0"/>
              </a:rPr>
              <a:t>HELLENIC EXCHANGES - ATHENS STOCK EXCHANGE </a:t>
            </a:r>
            <a:r>
              <a:rPr lang="en-US" sz="1644" b="1" dirty="0" smtClean="0">
                <a:solidFill>
                  <a:schemeClr val="tx1">
                    <a:lumMod val="65000"/>
                    <a:lumOff val="35000"/>
                  </a:schemeClr>
                </a:solidFill>
                <a:latin typeface="Calibri" pitchFamily="34" charset="0"/>
                <a:cs typeface="Calibri" pitchFamily="34" charset="0"/>
              </a:rPr>
              <a:t>S.A.</a:t>
            </a:r>
            <a:endParaRPr lang="en-US" sz="1644" b="1" dirty="0">
              <a:solidFill>
                <a:schemeClr val="tx1">
                  <a:lumMod val="65000"/>
                  <a:lumOff val="35000"/>
                </a:schemeClr>
              </a:solidFill>
              <a:latin typeface="Calibri" pitchFamily="34" charset="0"/>
              <a:cs typeface="Calibri" pitchFamily="34" charset="0"/>
            </a:endParaRPr>
          </a:p>
        </p:txBody>
      </p:sp>
      <p:sp>
        <p:nvSpPr>
          <p:cNvPr id="6" name="Text Box 5"/>
          <p:cNvSpPr txBox="1">
            <a:spLocks noChangeArrowheads="1"/>
          </p:cNvSpPr>
          <p:nvPr/>
        </p:nvSpPr>
        <p:spPr bwMode="auto">
          <a:xfrm>
            <a:off x="416919" y="4489410"/>
            <a:ext cx="8943650" cy="160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9" tIns="42665" rIns="85339" bIns="42665">
            <a:spAutoFit/>
          </a:bodyPr>
          <a:lstStyle>
            <a:lvl1pPr algn="l" defTabSz="619125">
              <a:defRPr sz="2400">
                <a:solidFill>
                  <a:schemeClr val="tx1"/>
                </a:solidFill>
                <a:latin typeface="Times New Roman" pitchFamily="18" charset="0"/>
              </a:defRPr>
            </a:lvl1pPr>
            <a:lvl2pPr marL="309563" algn="l" defTabSz="619125">
              <a:defRPr sz="2400">
                <a:solidFill>
                  <a:schemeClr val="tx1"/>
                </a:solidFill>
                <a:latin typeface="Times New Roman" pitchFamily="18" charset="0"/>
              </a:defRPr>
            </a:lvl2pPr>
            <a:lvl3pPr marL="619125" algn="l" defTabSz="619125">
              <a:defRPr sz="2400">
                <a:solidFill>
                  <a:schemeClr val="tx1"/>
                </a:solidFill>
                <a:latin typeface="Times New Roman" pitchFamily="18" charset="0"/>
              </a:defRPr>
            </a:lvl3pPr>
            <a:lvl4pPr marL="927100" algn="l" defTabSz="619125">
              <a:defRPr sz="2400">
                <a:solidFill>
                  <a:schemeClr val="tx1"/>
                </a:solidFill>
                <a:latin typeface="Times New Roman" pitchFamily="18" charset="0"/>
              </a:defRPr>
            </a:lvl4pPr>
            <a:lvl5pPr marL="1236663" algn="l" defTabSz="619125">
              <a:defRPr sz="2400">
                <a:solidFill>
                  <a:schemeClr val="tx1"/>
                </a:solidFill>
                <a:latin typeface="Times New Roman" pitchFamily="18" charset="0"/>
              </a:defRPr>
            </a:lvl5pPr>
            <a:lvl6pPr marL="1693863" defTabSz="619125" fontAlgn="base">
              <a:spcBef>
                <a:spcPct val="0"/>
              </a:spcBef>
              <a:spcAft>
                <a:spcPct val="0"/>
              </a:spcAft>
              <a:defRPr sz="2400">
                <a:solidFill>
                  <a:schemeClr val="tx1"/>
                </a:solidFill>
                <a:latin typeface="Times New Roman" pitchFamily="18" charset="0"/>
              </a:defRPr>
            </a:lvl6pPr>
            <a:lvl7pPr marL="2151063" defTabSz="619125" fontAlgn="base">
              <a:spcBef>
                <a:spcPct val="0"/>
              </a:spcBef>
              <a:spcAft>
                <a:spcPct val="0"/>
              </a:spcAft>
              <a:defRPr sz="2400">
                <a:solidFill>
                  <a:schemeClr val="tx1"/>
                </a:solidFill>
                <a:latin typeface="Times New Roman" pitchFamily="18" charset="0"/>
              </a:defRPr>
            </a:lvl7pPr>
            <a:lvl8pPr marL="2608263" defTabSz="619125" fontAlgn="base">
              <a:spcBef>
                <a:spcPct val="0"/>
              </a:spcBef>
              <a:spcAft>
                <a:spcPct val="0"/>
              </a:spcAft>
              <a:defRPr sz="2400">
                <a:solidFill>
                  <a:schemeClr val="tx1"/>
                </a:solidFill>
                <a:latin typeface="Times New Roman" pitchFamily="18" charset="0"/>
              </a:defRPr>
            </a:lvl8pPr>
            <a:lvl9pPr marL="3065463" defTabSz="619125" fontAlgn="base">
              <a:spcBef>
                <a:spcPct val="0"/>
              </a:spcBef>
              <a:spcAft>
                <a:spcPct val="0"/>
              </a:spcAft>
              <a:defRPr sz="2400">
                <a:solidFill>
                  <a:schemeClr val="tx1"/>
                </a:solidFill>
                <a:latin typeface="Times New Roman" pitchFamily="18" charset="0"/>
              </a:defRPr>
            </a:lvl9pPr>
          </a:lstStyle>
          <a:p>
            <a:pPr algn="just">
              <a:spcBef>
                <a:spcPct val="50000"/>
              </a:spcBef>
              <a:defRPr/>
            </a:pPr>
            <a:r>
              <a:rPr lang="en-US" sz="1096" dirty="0">
                <a:solidFill>
                  <a:srgbClr val="595959"/>
                </a:solidFill>
                <a:latin typeface="Calibri" pitchFamily="34" charset="0"/>
                <a:cs typeface="Calibri" pitchFamily="34" charset="0"/>
              </a:rPr>
              <a:t>This document: (a) is proprietary and confidential to Athens Exchange Group (“ATHEX”) and should not be disclosed to third parties without  ATHEX's consent; (b) Information contained herein has been obtained from company and external sources believed to be reliable, but not guaranteed as to its accuracy or completeness (c) Past performance is no guarantee of future results (d) is for informational purposes and is not to be construed as an offer to sell or a solicitation to buy shares of ATHEX (d) is subject to contract and shall not form part of any contract nor constitute an offer capable of acceptance or an acceptance; (e) excludes all conditions and warranties whether express or implied by statute, law or otherwise; (f) places no responsibility for accuracy and completeness on ATHEX for any comments on, or opinions regarding, the functional and technical capabilities of any software or other products mentioned where based on information provided by the product vendors; and (g) may be withdrawn by ATHEX within the timeframe specified by the requesting party and if none upon written notice. When specific ATHEX clients are mentioned by name, please do not contact them without prior written approval</a:t>
            </a:r>
            <a:endParaRPr lang="el-GR" sz="1096" dirty="0">
              <a:solidFill>
                <a:srgbClr val="595959"/>
              </a:solidFill>
              <a:latin typeface="Calibri" pitchFamily="34" charset="0"/>
              <a:cs typeface="Calibri" pitchFamily="34" charset="0"/>
            </a:endParaRPr>
          </a:p>
        </p:txBody>
      </p:sp>
      <p:sp>
        <p:nvSpPr>
          <p:cNvPr id="7" name="Rectangle 3"/>
          <p:cNvSpPr>
            <a:spLocks noChangeArrowheads="1"/>
          </p:cNvSpPr>
          <p:nvPr/>
        </p:nvSpPr>
        <p:spPr bwMode="auto">
          <a:xfrm>
            <a:off x="503585" y="3404207"/>
            <a:ext cx="3384376" cy="79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9" tIns="42665" rIns="85339" bIns="42665">
            <a:spAutoFit/>
          </a:bodyPr>
          <a:lstStyle/>
          <a:p>
            <a:pPr defTabSz="854445">
              <a:spcBef>
                <a:spcPct val="20000"/>
              </a:spcBef>
              <a:buClr>
                <a:schemeClr val="hlink"/>
              </a:buClr>
            </a:pPr>
            <a:r>
              <a:rPr lang="en-US" sz="1000" dirty="0">
                <a:solidFill>
                  <a:srgbClr val="595959"/>
                </a:solidFill>
                <a:latin typeface="Calibri" pitchFamily="34" charset="0"/>
                <a:cs typeface="Calibri" pitchFamily="34" charset="0"/>
              </a:rPr>
              <a:t>110 </a:t>
            </a:r>
            <a:r>
              <a:rPr lang="en-US" sz="1000" dirty="0" err="1">
                <a:solidFill>
                  <a:srgbClr val="595959"/>
                </a:solidFill>
                <a:latin typeface="Calibri" pitchFamily="34" charset="0"/>
                <a:cs typeface="Calibri" pitchFamily="34" charset="0"/>
              </a:rPr>
              <a:t>Athinon</a:t>
            </a:r>
            <a:r>
              <a:rPr lang="en-US" sz="1000" dirty="0">
                <a:solidFill>
                  <a:srgbClr val="595959"/>
                </a:solidFill>
                <a:latin typeface="Calibri" pitchFamily="34" charset="0"/>
                <a:cs typeface="Calibri" pitchFamily="34" charset="0"/>
              </a:rPr>
              <a:t> Ave., 104 42 Athens, Greece</a:t>
            </a:r>
          </a:p>
          <a:p>
            <a:pPr defTabSz="854445">
              <a:spcBef>
                <a:spcPct val="20000"/>
              </a:spcBef>
              <a:buClr>
                <a:schemeClr val="hlink"/>
              </a:buClr>
            </a:pPr>
            <a:endParaRPr lang="el-GR" sz="1000" dirty="0" smtClean="0">
              <a:solidFill>
                <a:schemeClr val="tx1">
                  <a:lumMod val="65000"/>
                  <a:lumOff val="35000"/>
                </a:schemeClr>
              </a:solidFill>
              <a:latin typeface="Calibri" pitchFamily="34" charset="0"/>
              <a:cs typeface="Calibri" pitchFamily="34" charset="0"/>
              <a:hlinkClick r:id="rId3"/>
            </a:endParaRPr>
          </a:p>
          <a:p>
            <a:pPr defTabSz="854445">
              <a:spcBef>
                <a:spcPct val="20000"/>
              </a:spcBef>
              <a:buClr>
                <a:schemeClr val="hlink"/>
              </a:buClr>
            </a:pPr>
            <a:endParaRPr lang="el-GR" sz="1000" dirty="0">
              <a:solidFill>
                <a:schemeClr val="accent2"/>
              </a:solidFill>
              <a:latin typeface="Calibri" pitchFamily="34" charset="0"/>
              <a:cs typeface="Calibri" pitchFamily="34" charset="0"/>
              <a:hlinkClick r:id="rId3"/>
            </a:endParaRPr>
          </a:p>
          <a:p>
            <a:pPr defTabSz="854445">
              <a:spcBef>
                <a:spcPct val="20000"/>
              </a:spcBef>
              <a:buClr>
                <a:schemeClr val="hlink"/>
              </a:buClr>
            </a:pPr>
            <a:r>
              <a:rPr lang="en-US" sz="1000" dirty="0" smtClean="0">
                <a:solidFill>
                  <a:schemeClr val="accent2"/>
                </a:solidFill>
                <a:latin typeface="Calibri" pitchFamily="34" charset="0"/>
                <a:cs typeface="Calibri" pitchFamily="34" charset="0"/>
                <a:hlinkClick r:id="rId3"/>
              </a:rPr>
              <a:t>www.Athexgroup.gr</a:t>
            </a:r>
            <a:endParaRPr lang="en-US" sz="1000" dirty="0">
              <a:solidFill>
                <a:schemeClr val="accent2"/>
              </a:solidFill>
              <a:latin typeface="Calibri" pitchFamily="34" charset="0"/>
              <a:cs typeface="Calibri" pitchFamily="34" charset="0"/>
            </a:endParaRPr>
          </a:p>
        </p:txBody>
      </p:sp>
      <p:sp>
        <p:nvSpPr>
          <p:cNvPr id="8" name="Rectangle 4"/>
          <p:cNvSpPr>
            <a:spLocks noChangeArrowheads="1"/>
          </p:cNvSpPr>
          <p:nvPr/>
        </p:nvSpPr>
        <p:spPr bwMode="auto">
          <a:xfrm>
            <a:off x="6984306" y="3320716"/>
            <a:ext cx="2304256" cy="79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39" tIns="42665" rIns="85339" bIns="42665">
            <a:spAutoFit/>
          </a:bodyPr>
          <a:lstStyle/>
          <a:p>
            <a:pPr defTabSz="854445">
              <a:spcBef>
                <a:spcPct val="20000"/>
              </a:spcBef>
              <a:buClr>
                <a:schemeClr val="hlink"/>
              </a:buClr>
              <a:tabLst>
                <a:tab pos="1086680" algn="l"/>
              </a:tabLst>
            </a:pPr>
            <a:r>
              <a:rPr lang="en-US" sz="1050" dirty="0">
                <a:latin typeface="Calibri" pitchFamily="34" charset="0"/>
                <a:cs typeface="Calibri" pitchFamily="34" charset="0"/>
              </a:rPr>
              <a:t>ISIN</a:t>
            </a:r>
            <a:r>
              <a:rPr lang="en-US" sz="1050" dirty="0">
                <a:solidFill>
                  <a:srgbClr val="778899"/>
                </a:solidFill>
                <a:latin typeface="Calibri" pitchFamily="34" charset="0"/>
                <a:cs typeface="Calibri" pitchFamily="34" charset="0"/>
              </a:rPr>
              <a:t>:                  </a:t>
            </a:r>
            <a:r>
              <a:rPr lang="en-US" sz="1050" b="1" dirty="0">
                <a:solidFill>
                  <a:srgbClr val="778899"/>
                </a:solidFill>
                <a:latin typeface="Calibri" pitchFamily="34" charset="0"/>
                <a:cs typeface="Calibri" pitchFamily="34" charset="0"/>
              </a:rPr>
              <a:t>GRS395363005</a:t>
            </a:r>
          </a:p>
          <a:p>
            <a:pPr defTabSz="854445">
              <a:spcBef>
                <a:spcPct val="20000"/>
              </a:spcBef>
              <a:buClr>
                <a:schemeClr val="hlink"/>
              </a:buClr>
              <a:tabLst>
                <a:tab pos="1086680" algn="l"/>
              </a:tabLst>
            </a:pPr>
            <a:r>
              <a:rPr lang="en-US" sz="1050" dirty="0">
                <a:latin typeface="Calibri" pitchFamily="34" charset="0"/>
                <a:cs typeface="Calibri" pitchFamily="34" charset="0"/>
              </a:rPr>
              <a:t>OASIS:               </a:t>
            </a:r>
            <a:r>
              <a:rPr lang="en-US" sz="1050" b="1" dirty="0">
                <a:solidFill>
                  <a:srgbClr val="778899"/>
                </a:solidFill>
                <a:latin typeface="Calibri" pitchFamily="34" charset="0"/>
                <a:cs typeface="Calibri" pitchFamily="34" charset="0"/>
              </a:rPr>
              <a:t>EXAE</a:t>
            </a:r>
          </a:p>
          <a:p>
            <a:pPr defTabSz="854445">
              <a:spcBef>
                <a:spcPct val="20000"/>
              </a:spcBef>
              <a:buClr>
                <a:schemeClr val="hlink"/>
              </a:buClr>
              <a:tabLst>
                <a:tab pos="1086680" algn="l"/>
              </a:tabLst>
            </a:pPr>
            <a:r>
              <a:rPr lang="en-US" sz="1050" dirty="0" smtClean="0">
                <a:latin typeface="Calibri" pitchFamily="34" charset="0"/>
                <a:cs typeface="Calibri" pitchFamily="34" charset="0"/>
              </a:rPr>
              <a:t>Bloomberg:</a:t>
            </a:r>
            <a:r>
              <a:rPr lang="en-US" sz="1050" b="1" dirty="0">
                <a:solidFill>
                  <a:srgbClr val="0070C0"/>
                </a:solidFill>
                <a:latin typeface="Calibri" pitchFamily="34" charset="0"/>
                <a:cs typeface="Calibri" pitchFamily="34" charset="0"/>
              </a:rPr>
              <a:t> </a:t>
            </a:r>
            <a:r>
              <a:rPr lang="en-US" sz="1050" b="1" dirty="0" smtClean="0">
                <a:solidFill>
                  <a:srgbClr val="0070C0"/>
                </a:solidFill>
                <a:latin typeface="Calibri" pitchFamily="34" charset="0"/>
                <a:cs typeface="Calibri" pitchFamily="34" charset="0"/>
              </a:rPr>
              <a:t>     </a:t>
            </a:r>
            <a:r>
              <a:rPr lang="en-US" sz="1050" b="1" dirty="0" smtClean="0">
                <a:solidFill>
                  <a:srgbClr val="778899"/>
                </a:solidFill>
                <a:latin typeface="Calibri" pitchFamily="34" charset="0"/>
                <a:cs typeface="Calibri" pitchFamily="34" charset="0"/>
              </a:rPr>
              <a:t>EXAE </a:t>
            </a:r>
            <a:r>
              <a:rPr lang="en-US" sz="1050" b="1" dirty="0">
                <a:solidFill>
                  <a:srgbClr val="778899"/>
                </a:solidFill>
                <a:latin typeface="Calibri" pitchFamily="34" charset="0"/>
                <a:cs typeface="Calibri" pitchFamily="34" charset="0"/>
              </a:rPr>
              <a:t>GA</a:t>
            </a:r>
            <a:r>
              <a:rPr lang="en-US" sz="1050" b="1" dirty="0">
                <a:solidFill>
                  <a:srgbClr val="0070C0"/>
                </a:solidFill>
                <a:effectLst>
                  <a:outerShdw blurRad="38100" dist="38100" dir="2700000" algn="tl">
                    <a:srgbClr val="000000">
                      <a:alpha val="43137"/>
                    </a:srgbClr>
                  </a:outerShdw>
                </a:effectLst>
                <a:latin typeface="Calibri" pitchFamily="34" charset="0"/>
                <a:cs typeface="Calibri" pitchFamily="34" charset="0"/>
              </a:rPr>
              <a:t/>
            </a:r>
            <a:br>
              <a:rPr lang="en-US" sz="1050" b="1" dirty="0">
                <a:solidFill>
                  <a:srgbClr val="0070C0"/>
                </a:solidFill>
                <a:effectLst>
                  <a:outerShdw blurRad="38100" dist="38100" dir="2700000" algn="tl">
                    <a:srgbClr val="000000">
                      <a:alpha val="43137"/>
                    </a:srgbClr>
                  </a:outerShdw>
                </a:effectLst>
                <a:latin typeface="Calibri" pitchFamily="34" charset="0"/>
                <a:cs typeface="Calibri" pitchFamily="34" charset="0"/>
              </a:rPr>
            </a:br>
            <a:r>
              <a:rPr lang="en-US" sz="1050" dirty="0" smtClean="0">
                <a:latin typeface="Calibri" pitchFamily="34" charset="0"/>
                <a:cs typeface="Calibri" pitchFamily="34" charset="0"/>
              </a:rPr>
              <a:t>Reuters:</a:t>
            </a:r>
            <a:r>
              <a:rPr lang="en-US" sz="1050" b="1" dirty="0">
                <a:latin typeface="Calibri" pitchFamily="34" charset="0"/>
                <a:cs typeface="Calibri" pitchFamily="34" charset="0"/>
              </a:rPr>
              <a:t> </a:t>
            </a:r>
            <a:r>
              <a:rPr lang="en-US" sz="1050" b="1" dirty="0" smtClean="0">
                <a:latin typeface="Calibri" pitchFamily="34" charset="0"/>
                <a:cs typeface="Calibri" pitchFamily="34" charset="0"/>
              </a:rPr>
              <a:t>           </a:t>
            </a:r>
            <a:r>
              <a:rPr lang="en-US" sz="1050" b="1" dirty="0" smtClean="0">
                <a:solidFill>
                  <a:srgbClr val="778899"/>
                </a:solidFill>
                <a:latin typeface="Calibri" pitchFamily="34" charset="0"/>
                <a:cs typeface="Calibri" pitchFamily="34" charset="0"/>
              </a:rPr>
              <a:t>EXCr.AT</a:t>
            </a:r>
            <a:endParaRPr lang="en-US" sz="1050" b="1" dirty="0">
              <a:solidFill>
                <a:srgbClr val="778899"/>
              </a:solidFill>
              <a:latin typeface="Calibri" pitchFamily="34" charset="0"/>
              <a:cs typeface="Calibri" pitchFamily="34" charset="0"/>
            </a:endParaRPr>
          </a:p>
        </p:txBody>
      </p:sp>
      <p:sp>
        <p:nvSpPr>
          <p:cNvPr id="9" name="Rectangle 6"/>
          <p:cNvSpPr>
            <a:spLocks noChangeArrowheads="1"/>
          </p:cNvSpPr>
          <p:nvPr/>
        </p:nvSpPr>
        <p:spPr bwMode="auto">
          <a:xfrm>
            <a:off x="575592" y="1058591"/>
            <a:ext cx="3060502" cy="1501958"/>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353" tIns="42676" rIns="85353" bIns="42676">
            <a:spAutoFit/>
          </a:bodyPr>
          <a:lstStyle/>
          <a:p>
            <a:pPr marL="328634" indent="-328634" defTabSz="854445">
              <a:spcBef>
                <a:spcPts val="601"/>
              </a:spcBef>
              <a:tabLst>
                <a:tab pos="1737371" algn="l"/>
              </a:tabLst>
              <a:defRPr/>
            </a:pPr>
            <a:r>
              <a:rPr lang="en-US" sz="1200" b="1" dirty="0" smtClean="0">
                <a:solidFill>
                  <a:srgbClr val="595959"/>
                </a:solidFill>
                <a:latin typeface="Calibri" pitchFamily="34" charset="0"/>
                <a:cs typeface="Calibri" pitchFamily="34" charset="0"/>
              </a:rPr>
              <a:t>Market Analysis &amp; Communication Unit</a:t>
            </a:r>
          </a:p>
          <a:p>
            <a:pPr marL="328634" indent="-328634" defTabSz="854445">
              <a:spcBef>
                <a:spcPts val="601"/>
              </a:spcBef>
              <a:tabLst>
                <a:tab pos="1737371" algn="l"/>
              </a:tabLst>
              <a:defRPr/>
            </a:pPr>
            <a:r>
              <a:rPr lang="en-US" sz="1200" b="1" dirty="0">
                <a:solidFill>
                  <a:srgbClr val="595959"/>
                </a:solidFill>
                <a:latin typeface="Calibri" pitchFamily="34" charset="0"/>
                <a:cs typeface="Calibri" pitchFamily="34" charset="0"/>
              </a:rPr>
              <a:t>Market Analysis </a:t>
            </a:r>
            <a:r>
              <a:rPr lang="en-US" sz="1200" b="1" dirty="0" smtClean="0">
                <a:solidFill>
                  <a:srgbClr val="595959"/>
                </a:solidFill>
                <a:latin typeface="Calibri" pitchFamily="34" charset="0"/>
                <a:cs typeface="Calibri" pitchFamily="34" charset="0"/>
              </a:rPr>
              <a:t>Team</a:t>
            </a:r>
          </a:p>
          <a:p>
            <a:pPr marL="328634" indent="-328634" defTabSz="854445">
              <a:spcBef>
                <a:spcPts val="601"/>
              </a:spcBef>
              <a:tabLst>
                <a:tab pos="1737371" algn="l"/>
              </a:tabLst>
              <a:defRPr/>
            </a:pPr>
            <a:r>
              <a:rPr lang="en-US" sz="1200" b="1" dirty="0" smtClean="0">
                <a:solidFill>
                  <a:srgbClr val="595959"/>
                </a:solidFill>
                <a:latin typeface="Calibri" pitchFamily="34" charset="0"/>
                <a:cs typeface="Calibri" pitchFamily="34" charset="0"/>
              </a:rPr>
              <a:t>Statistics &amp; Information</a:t>
            </a:r>
            <a:endParaRPr lang="en-US" sz="1200" b="1" dirty="0">
              <a:solidFill>
                <a:srgbClr val="595959"/>
              </a:solidFill>
              <a:latin typeface="Calibri" pitchFamily="34" charset="0"/>
              <a:cs typeface="Calibri" pitchFamily="34" charset="0"/>
              <a:hlinkClick r:id="rId4"/>
            </a:endParaRPr>
          </a:p>
          <a:p>
            <a:pPr defTabSz="854445">
              <a:spcBef>
                <a:spcPct val="20000"/>
              </a:spcBef>
              <a:buClr>
                <a:schemeClr val="hlink"/>
              </a:buClr>
            </a:pPr>
            <a:r>
              <a:rPr lang="el-GR" sz="1000" b="1" dirty="0" smtClean="0">
                <a:solidFill>
                  <a:srgbClr val="595959"/>
                </a:solidFill>
                <a:latin typeface="Wingdings"/>
                <a:ea typeface="Calibri"/>
                <a:cs typeface="Times New Roman"/>
              </a:rPr>
              <a:t>*</a:t>
            </a:r>
            <a:r>
              <a:rPr lang="en-US" sz="1000" b="1" dirty="0" smtClean="0">
                <a:solidFill>
                  <a:srgbClr val="595959"/>
                </a:solidFill>
                <a:latin typeface="Wingdings"/>
                <a:ea typeface="Calibri"/>
                <a:cs typeface="Times New Roman"/>
              </a:rPr>
              <a:t> </a:t>
            </a:r>
            <a:r>
              <a:rPr lang="en-GB" sz="1000" dirty="0" smtClean="0">
                <a:latin typeface="Calibri" pitchFamily="34" charset="0"/>
                <a:cs typeface="Calibri" pitchFamily="34" charset="0"/>
                <a:hlinkClick r:id="rId5"/>
              </a:rPr>
              <a:t>AthexStats@athexgroup.gr</a:t>
            </a:r>
            <a:r>
              <a:rPr lang="en-GB" sz="1000" dirty="0" smtClean="0">
                <a:latin typeface="Calibri" pitchFamily="34" charset="0"/>
                <a:cs typeface="Calibri" pitchFamily="34" charset="0"/>
              </a:rPr>
              <a:t> </a:t>
            </a:r>
            <a:r>
              <a:rPr lang="en-US" sz="1000" dirty="0" smtClean="0">
                <a:latin typeface="Calibri" pitchFamily="34" charset="0"/>
                <a:cs typeface="Calibri" pitchFamily="34" charset="0"/>
              </a:rPr>
              <a:t>  </a:t>
            </a:r>
            <a:endParaRPr lang="en-US" sz="1000" dirty="0">
              <a:latin typeface="Calibri" pitchFamily="34" charset="0"/>
              <a:cs typeface="Calibri" pitchFamily="34" charset="0"/>
            </a:endParaRPr>
          </a:p>
          <a:p>
            <a:pPr defTabSz="854445">
              <a:spcBef>
                <a:spcPct val="20000"/>
              </a:spcBef>
              <a:buClr>
                <a:schemeClr val="hlink"/>
              </a:buClr>
            </a:pPr>
            <a:endParaRPr lang="en-US" sz="1000" b="1" dirty="0" smtClean="0">
              <a:solidFill>
                <a:srgbClr val="595959"/>
              </a:solidFill>
              <a:latin typeface="Calibri" pitchFamily="34" charset="0"/>
              <a:cs typeface="Calibri" pitchFamily="34" charset="0"/>
            </a:endParaRPr>
          </a:p>
          <a:p>
            <a:pPr defTabSz="854445">
              <a:spcBef>
                <a:spcPct val="20000"/>
              </a:spcBef>
              <a:buClr>
                <a:schemeClr val="hlink"/>
              </a:buClr>
            </a:pPr>
            <a:r>
              <a:rPr lang="el-GR" sz="1000" dirty="0" smtClean="0">
                <a:solidFill>
                  <a:schemeClr val="bg2">
                    <a:lumMod val="50000"/>
                  </a:schemeClr>
                </a:solidFill>
                <a:latin typeface="Calibri" pitchFamily="34" charset="0"/>
                <a:cs typeface="Calibri" pitchFamily="34" charset="0"/>
              </a:rPr>
              <a:t> </a:t>
            </a:r>
            <a:endParaRPr lang="en-US" sz="1000" b="1" dirty="0" smtClean="0">
              <a:solidFill>
                <a:srgbClr val="595959"/>
              </a:solidFill>
              <a:latin typeface="Calibri" pitchFamily="34" charset="0"/>
              <a:cs typeface="Calibri" pitchFamily="34" charset="0"/>
            </a:endParaRPr>
          </a:p>
          <a:p>
            <a:pPr marL="328634" indent="-328634" defTabSz="854445">
              <a:tabLst>
                <a:tab pos="1737371" algn="l"/>
              </a:tabLst>
              <a:defRPr/>
            </a:pPr>
            <a:endParaRPr lang="en-US" sz="1000" dirty="0">
              <a:solidFill>
                <a:schemeClr val="bg2">
                  <a:lumMod val="50000"/>
                </a:schemeClr>
              </a:solidFill>
              <a:latin typeface="Calibri" pitchFamily="34" charset="0"/>
              <a:cs typeface="Calibri" pitchFamily="34" charset="0"/>
            </a:endParaRPr>
          </a:p>
        </p:txBody>
      </p:sp>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4952" y="908720"/>
            <a:ext cx="2433609" cy="167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430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Βασικές Πληροφορίες</a:t>
            </a:r>
            <a:endParaRPr lang="el-GR" dirty="0"/>
          </a:p>
        </p:txBody>
      </p:sp>
      <p:sp>
        <p:nvSpPr>
          <p:cNvPr id="3" name="Content Placeholder 2"/>
          <p:cNvSpPr>
            <a:spLocks noGrp="1"/>
          </p:cNvSpPr>
          <p:nvPr>
            <p:ph idx="1"/>
          </p:nvPr>
        </p:nvSpPr>
        <p:spPr>
          <a:xfrm>
            <a:off x="251718" y="1196752"/>
            <a:ext cx="9756000" cy="5184576"/>
          </a:xfrm>
        </p:spPr>
        <p:txBody>
          <a:bodyPr/>
          <a:lstStyle/>
          <a:p>
            <a:endParaRPr lang="el-GR" dirty="0"/>
          </a:p>
          <a:p>
            <a:endParaRPr lang="el-GR" dirty="0" smtClean="0"/>
          </a:p>
          <a:p>
            <a:endParaRPr lang="el-GR" dirty="0" smtClean="0"/>
          </a:p>
          <a:p>
            <a:endParaRPr lang="el-GR" dirty="0"/>
          </a:p>
          <a:p>
            <a:pPr marL="342900" indent="-342900">
              <a:buFont typeface="Wingdings" panose="05000000000000000000" pitchFamily="2" charset="2"/>
              <a:buChar char="Ø"/>
            </a:pPr>
            <a:endParaRPr lang="el-GR" sz="2000" b="1" u="sng" dirty="0" smtClean="0"/>
          </a:p>
          <a:p>
            <a:pPr marL="342900" indent="-342900">
              <a:buFont typeface="Wingdings" panose="05000000000000000000" pitchFamily="2" charset="2"/>
              <a:buChar char="Ø"/>
            </a:pPr>
            <a:endParaRPr lang="el-GR" sz="2000" b="1" u="sng" dirty="0" smtClean="0"/>
          </a:p>
        </p:txBody>
      </p:sp>
      <p:graphicFrame>
        <p:nvGraphicFramePr>
          <p:cNvPr id="5" name="Table 4"/>
          <p:cNvGraphicFramePr>
            <a:graphicFrameLocks noGrp="1"/>
          </p:cNvGraphicFramePr>
          <p:nvPr>
            <p:extLst>
              <p:ext uri="{D42A27DB-BD31-4B8C-83A1-F6EECF244321}">
                <p14:modId xmlns:p14="http://schemas.microsoft.com/office/powerpoint/2010/main" val="1419337034"/>
              </p:ext>
            </p:extLst>
          </p:nvPr>
        </p:nvGraphicFramePr>
        <p:xfrm>
          <a:off x="611758" y="1052736"/>
          <a:ext cx="9145015" cy="5227730"/>
        </p:xfrm>
        <a:graphic>
          <a:graphicData uri="http://schemas.openxmlformats.org/drawingml/2006/table">
            <a:tbl>
              <a:tblPr firstRow="1" firstCol="1" bandRow="1"/>
              <a:tblGrid>
                <a:gridCol w="2880320">
                  <a:extLst>
                    <a:ext uri="{9D8B030D-6E8A-4147-A177-3AD203B41FA5}">
                      <a16:colId xmlns="" xmlns:a16="http://schemas.microsoft.com/office/drawing/2014/main" val="3239609470"/>
                    </a:ext>
                  </a:extLst>
                </a:gridCol>
                <a:gridCol w="1008112">
                  <a:extLst>
                    <a:ext uri="{9D8B030D-6E8A-4147-A177-3AD203B41FA5}">
                      <a16:colId xmlns="" xmlns:a16="http://schemas.microsoft.com/office/drawing/2014/main" val="3272407274"/>
                    </a:ext>
                  </a:extLst>
                </a:gridCol>
                <a:gridCol w="1800200">
                  <a:extLst>
                    <a:ext uri="{9D8B030D-6E8A-4147-A177-3AD203B41FA5}">
                      <a16:colId xmlns="" xmlns:a16="http://schemas.microsoft.com/office/drawing/2014/main" val="3342565532"/>
                    </a:ext>
                  </a:extLst>
                </a:gridCol>
                <a:gridCol w="1800200">
                  <a:extLst>
                    <a:ext uri="{9D8B030D-6E8A-4147-A177-3AD203B41FA5}">
                      <a16:colId xmlns="" xmlns:a16="http://schemas.microsoft.com/office/drawing/2014/main" val="3219072842"/>
                    </a:ext>
                  </a:extLst>
                </a:gridCol>
                <a:gridCol w="1656183">
                  <a:extLst>
                    <a:ext uri="{9D8B030D-6E8A-4147-A177-3AD203B41FA5}">
                      <a16:colId xmlns="" xmlns:a16="http://schemas.microsoft.com/office/drawing/2014/main" val="1443572973"/>
                    </a:ext>
                  </a:extLst>
                </a:gridCol>
              </a:tblGrid>
              <a:tr h="399823">
                <a:tc>
                  <a:txBody>
                    <a:bodyPr/>
                    <a:lstStyle/>
                    <a:p>
                      <a:pPr>
                        <a:lnSpc>
                          <a:spcPct val="107000"/>
                        </a:lnSpc>
                        <a:spcAft>
                          <a:spcPts val="0"/>
                        </a:spcAft>
                      </a:pPr>
                      <a:r>
                        <a:rPr lang="el-GR"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Εταιρία</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l-GR"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Κωδικός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l-GR"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Ημερομηνία Εισαγωγής</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l-GR"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Τιμή Κλεισίματος 30-6-2020</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GB" sz="18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Free</a:t>
                      </a:r>
                      <a:r>
                        <a:rPr lang="en-GB" sz="1800" b="1" baseline="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Float (%)</a:t>
                      </a:r>
                      <a:endParaRPr lang="el-GR" sz="1800" b="1" baseline="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el-GR" sz="1800" b="1" baseline="0"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30-6-2020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74135500"/>
                  </a:ext>
                </a:extLst>
              </a:tr>
              <a:tr h="409025">
                <a:tc>
                  <a:txBody>
                    <a:bodyPr/>
                    <a:lstStyle/>
                    <a:p>
                      <a:pPr>
                        <a:lnSpc>
                          <a:spcPct val="107000"/>
                        </a:lnSpc>
                        <a:spcAft>
                          <a:spcPts val="0"/>
                        </a:spcAft>
                      </a:pP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QUEST </a:t>
                      </a: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ΣΥΜΜΕΤΟΧΩΝ Α.Ε.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ΚΟΥΕΣ</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b="0" dirty="0" smtClean="0">
                          <a:effectLst/>
                          <a:latin typeface="Calibri" panose="020F0502020204030204" pitchFamily="34" charset="0"/>
                          <a:ea typeface="Times New Roman" panose="02020603050405020304" pitchFamily="18" charset="0"/>
                          <a:cs typeface="Times New Roman" panose="02020603050405020304" pitchFamily="18" charset="0"/>
                        </a:rPr>
                        <a:t>17 </a:t>
                      </a: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Δεκεμβρίου 1998</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7,48 €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5"/>
                        </a:spcBef>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25,12%</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526693"/>
                  </a:ext>
                </a:extLst>
              </a:tr>
              <a:tr h="401425">
                <a:tc>
                  <a:txBody>
                    <a:bodyPr/>
                    <a:lstStyle/>
                    <a:p>
                      <a:pPr>
                        <a:lnSpc>
                          <a:spcPct val="107000"/>
                        </a:lnSpc>
                        <a:spcAft>
                          <a:spcPts val="0"/>
                        </a:spcAft>
                      </a:pP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PROFILE</a:t>
                      </a: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 Α.Ε.Β.Ε.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ΠΡΟΦ</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29 Οκτωβρίου</a:t>
                      </a:r>
                      <a:r>
                        <a:rPr lang="el-GR" sz="1300" b="0" baseline="0" dirty="0" smtClean="0">
                          <a:effectLst/>
                          <a:latin typeface="Calibri" panose="020F0502020204030204" pitchFamily="34" charset="0"/>
                          <a:ea typeface="Times New Roman" panose="02020603050405020304" pitchFamily="18" charset="0"/>
                          <a:cs typeface="Times New Roman" panose="02020603050405020304" pitchFamily="18" charset="0"/>
                        </a:rPr>
                        <a:t> 2003</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3,655 €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5"/>
                        </a:spcBef>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50,15%</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675005"/>
                  </a:ext>
                </a:extLst>
              </a:tr>
              <a:tr h="401425">
                <a:tc>
                  <a:txBody>
                    <a:bodyPr/>
                    <a:lstStyle/>
                    <a:p>
                      <a:pPr>
                        <a:lnSpc>
                          <a:spcPct val="107000"/>
                        </a:lnSpc>
                        <a:spcAft>
                          <a:spcPts val="0"/>
                        </a:spcAft>
                      </a:pP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BYTE COMPUTER</a:t>
                      </a: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 Α.Β.Ε.Ε.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ΒΥΤΕ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23 Φεβρουαρίου 2000</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0,80 €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31,37%</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9573053"/>
                  </a:ext>
                </a:extLst>
              </a:tr>
              <a:tr h="401425">
                <a:tc>
                  <a:txBody>
                    <a:bodyPr/>
                    <a:lstStyle/>
                    <a:p>
                      <a:pPr>
                        <a:lnSpc>
                          <a:spcPct val="107000"/>
                        </a:lnSpc>
                        <a:spcAft>
                          <a:spcPts val="0"/>
                        </a:spcAft>
                      </a:pP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QUALITY &amp; RELIABILITY</a:t>
                      </a: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 Α.Β.Ε.Ε.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ΚΟΥΑΛ</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11 Αυγούστου 2000</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0,205 €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a:effectLst/>
                          <a:latin typeface="Calibri" panose="020F0502020204030204" pitchFamily="34" charset="0"/>
                          <a:ea typeface="Times New Roman" panose="02020603050405020304" pitchFamily="18" charset="0"/>
                          <a:cs typeface="Calibri" panose="020F0502020204030204" pitchFamily="34" charset="0"/>
                        </a:rPr>
                        <a:t> </a:t>
                      </a:r>
                      <a:r>
                        <a:rPr lang="el-GR" sz="1200" b="1" dirty="0" smtClean="0">
                          <a:effectLst/>
                          <a:latin typeface="Calibri" panose="020F0502020204030204" pitchFamily="34" charset="0"/>
                          <a:ea typeface="Times New Roman" panose="02020603050405020304" pitchFamily="18" charset="0"/>
                          <a:cs typeface="Calibri" panose="020F0502020204030204" pitchFamily="34" charset="0"/>
                        </a:rPr>
                        <a:t>31,42%</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3868569"/>
                  </a:ext>
                </a:extLst>
              </a:tr>
              <a:tr h="401425">
                <a:tc>
                  <a:txBody>
                    <a:bodyPr/>
                    <a:lstStyle/>
                    <a:p>
                      <a:pPr>
                        <a:lnSpc>
                          <a:spcPct val="107000"/>
                        </a:lnSpc>
                        <a:spcAft>
                          <a:spcPts val="0"/>
                        </a:spcAft>
                      </a:pPr>
                      <a:r>
                        <a:rPr lang="en-GB"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EPSILON NET</a:t>
                      </a:r>
                      <a:r>
                        <a:rPr lang="el-GR"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Α.Ε.</a:t>
                      </a: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ΕΠΣΙΛ</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a:effectLst/>
                          <a:latin typeface="Calibri" panose="020F0502020204030204" pitchFamily="34" charset="0"/>
                          <a:ea typeface="Times New Roman" panose="02020603050405020304" pitchFamily="18" charset="0"/>
                          <a:cs typeface="Calibri" panose="020F0502020204030204" pitchFamily="34" charset="0"/>
                        </a:rPr>
                        <a:t> </a:t>
                      </a:r>
                      <a:r>
                        <a:rPr lang="el-GR" sz="1300" b="0" dirty="0" smtClean="0">
                          <a:effectLst/>
                          <a:latin typeface="Calibri" panose="020F0502020204030204" pitchFamily="34" charset="0"/>
                          <a:ea typeface="Times New Roman" panose="02020603050405020304" pitchFamily="18" charset="0"/>
                          <a:cs typeface="Calibri" panose="020F0502020204030204" pitchFamily="34" charset="0"/>
                        </a:rPr>
                        <a:t>15 Ιουλίου 2020</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2,66 €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Calibri" panose="020F0502020204030204" pitchFamily="34" charset="0"/>
                        </a:rPr>
                        <a:t>16,71%</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2526289"/>
                  </a:ext>
                </a:extLst>
              </a:tr>
              <a:tr h="433959">
                <a:tc>
                  <a:txBody>
                    <a:bodyPr/>
                    <a:lstStyle/>
                    <a:p>
                      <a:pPr>
                        <a:lnSpc>
                          <a:spcPct val="107000"/>
                        </a:lnSpc>
                        <a:spcAft>
                          <a:spcPts val="0"/>
                        </a:spcAft>
                      </a:pPr>
                      <a:r>
                        <a:rPr lang="en-GB"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PERFORMANCE TECHNOLOGIES </a:t>
                      </a:r>
                      <a:r>
                        <a:rPr lang="el-GR"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Α.Ε.</a:t>
                      </a: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ΠΕΡΦ</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17 Σεπτεμβρίου 2008</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2,86 €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14,09%</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5513632"/>
                  </a:ext>
                </a:extLst>
              </a:tr>
              <a:tr h="433959">
                <a:tc>
                  <a:txBody>
                    <a:bodyPr/>
                    <a:lstStyle/>
                    <a:p>
                      <a:pPr>
                        <a:lnSpc>
                          <a:spcPct val="107000"/>
                        </a:lnSpc>
                        <a:spcAft>
                          <a:spcPts val="0"/>
                        </a:spcAft>
                      </a:pPr>
                      <a:r>
                        <a:rPr lang="en-GB"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IDEAL GROUP</a:t>
                      </a:r>
                      <a:r>
                        <a:rPr lang="el-GR"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Α.Ε.</a:t>
                      </a: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ΙΝΤΕΚ</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9 Αυγούστου 1990</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1,17 €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32,36%</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62005040"/>
                  </a:ext>
                </a:extLst>
              </a:tr>
              <a:tr h="433959">
                <a:tc>
                  <a:txBody>
                    <a:bodyPr/>
                    <a:lstStyle/>
                    <a:p>
                      <a:pPr>
                        <a:lnSpc>
                          <a:spcPct val="107000"/>
                        </a:lnSpc>
                        <a:spcAft>
                          <a:spcPts val="0"/>
                        </a:spcAft>
                      </a:pPr>
                      <a:r>
                        <a:rPr lang="el-G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CPI</a:t>
                      </a:r>
                      <a:r>
                        <a:rPr lang="el-GR"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Α.Ε.</a:t>
                      </a: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ΣΠΙ</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11 Δεκεμβρίου 2000</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0,478 €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21,69%</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2381474"/>
                  </a:ext>
                </a:extLst>
              </a:tr>
              <a:tr h="437630">
                <a:tc>
                  <a:txBody>
                    <a:bodyPr/>
                    <a:lstStyle/>
                    <a:p>
                      <a:pPr>
                        <a:lnSpc>
                          <a:spcPct val="107000"/>
                        </a:lnSpc>
                        <a:spcAft>
                          <a:spcPts val="0"/>
                        </a:spcAft>
                      </a:pPr>
                      <a:r>
                        <a:rPr lang="el-G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l-GR" sz="1400" b="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ΕΝΤΕΡΣΟΦΤ Α.Ε.</a:t>
                      </a: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ΕΝΤΕΡ</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Calibri" panose="020F0502020204030204" pitchFamily="34" charset="0"/>
                        </a:rPr>
                        <a:t>3 Αυγούστου 2008</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1,25 €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Calibri" panose="020F0502020204030204" pitchFamily="34" charset="0"/>
                        </a:rPr>
                        <a:t>35,80%</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52535271"/>
                  </a:ext>
                </a:extLst>
              </a:tr>
              <a:tr h="452545">
                <a:tc>
                  <a:txBody>
                    <a:bodyPr/>
                    <a:lstStyle/>
                    <a:p>
                      <a:pPr>
                        <a:lnSpc>
                          <a:spcPct val="107000"/>
                        </a:lnSpc>
                        <a:spcAft>
                          <a:spcPts val="0"/>
                        </a:spcAft>
                      </a:pPr>
                      <a:r>
                        <a:rPr lang="el-GR" sz="1400" dirty="0">
                          <a:effectLst/>
                          <a:latin typeface="Calibri" panose="020F0502020204030204" pitchFamily="34" charset="0"/>
                          <a:ea typeface="Times New Roman" panose="02020603050405020304" pitchFamily="18" charset="0"/>
                          <a:cs typeface="Calibri" panose="020F0502020204030204" pitchFamily="34" charset="0"/>
                        </a:rPr>
                        <a:t> </a:t>
                      </a: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ΙΛΥΔΑ Α.Ε.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ΙΛΥΔΑ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26 Φεβρουαρίου 2004</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0,35 €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43,44%</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5038041"/>
                  </a:ext>
                </a:extLst>
              </a:tr>
              <a:tr h="433959">
                <a:tc>
                  <a:txBody>
                    <a:bodyPr/>
                    <a:lstStyle/>
                    <a:p>
                      <a:pPr>
                        <a:lnSpc>
                          <a:spcPct val="107000"/>
                        </a:lnSpc>
                        <a:spcAft>
                          <a:spcPts val="0"/>
                        </a:spcAft>
                      </a:pPr>
                      <a:r>
                        <a:rPr lang="el-GR" sz="1400"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smtClean="0">
                          <a:effectLst/>
                          <a:latin typeface="Calibri" panose="020F0502020204030204" pitchFamily="34" charset="0"/>
                          <a:ea typeface="Times New Roman" panose="02020603050405020304" pitchFamily="18" charset="0"/>
                          <a:cs typeface="Calibri" panose="020F0502020204030204" pitchFamily="34" charset="0"/>
                        </a:rPr>
                        <a:t>LOGISMOS</a:t>
                      </a: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 Α.Ε.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ΛΟΓΟΣ</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300" b="0" dirty="0" smtClean="0">
                          <a:effectLst/>
                          <a:latin typeface="Calibri" panose="020F0502020204030204" pitchFamily="34" charset="0"/>
                          <a:ea typeface="Times New Roman" panose="02020603050405020304" pitchFamily="18" charset="0"/>
                          <a:cs typeface="Times New Roman" panose="02020603050405020304" pitchFamily="18" charset="0"/>
                        </a:rPr>
                        <a:t>14 Μαρτίου 2003</a:t>
                      </a:r>
                      <a:endParaRPr lang="en-GB" sz="13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61466" rtl="0" eaLnBrk="1" fontAlgn="auto" latinLnBrk="0" hangingPunct="1">
                        <a:lnSpc>
                          <a:spcPct val="107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0,795 €</a:t>
                      </a:r>
                      <a:endParaRPr kumimoji="0" lang="en-GB" sz="13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200" b="1" dirty="0" smtClean="0">
                          <a:effectLst/>
                          <a:latin typeface="Calibri" panose="020F0502020204030204" pitchFamily="34" charset="0"/>
                          <a:ea typeface="Times New Roman" panose="02020603050405020304" pitchFamily="18" charset="0"/>
                          <a:cs typeface="Times New Roman" panose="02020603050405020304" pitchFamily="18" charset="0"/>
                        </a:rPr>
                        <a:t>36,88%</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9701259"/>
                  </a:ext>
                </a:extLst>
              </a:tr>
            </a:tbl>
          </a:graphicData>
        </a:graphic>
      </p:graphicFrame>
    </p:spTree>
    <p:extLst>
      <p:ext uri="{BB962C8B-B14F-4D97-AF65-F5344CB8AC3E}">
        <p14:creationId xmlns:p14="http://schemas.microsoft.com/office/powerpoint/2010/main" val="173297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FTSE/ATHEX </a:t>
            </a:r>
            <a:r>
              <a:rPr lang="el-GR" dirty="0" smtClean="0"/>
              <a:t>Τεχνολογία </a:t>
            </a:r>
            <a:endParaRPr lang="el-GR" dirty="0"/>
          </a:p>
        </p:txBody>
      </p:sp>
      <p:sp>
        <p:nvSpPr>
          <p:cNvPr id="3" name="Content Placeholder 2"/>
          <p:cNvSpPr>
            <a:spLocks noGrp="1"/>
          </p:cNvSpPr>
          <p:nvPr>
            <p:ph idx="1"/>
          </p:nvPr>
        </p:nvSpPr>
        <p:spPr>
          <a:xfrm>
            <a:off x="251718" y="1196752"/>
            <a:ext cx="9756000" cy="5184576"/>
          </a:xfrm>
        </p:spPr>
        <p:txBody>
          <a:bodyPr/>
          <a:lstStyle/>
          <a:p>
            <a:endParaRPr lang="el-GR" dirty="0"/>
          </a:p>
          <a:p>
            <a:endParaRPr lang="el-GR" dirty="0" smtClean="0"/>
          </a:p>
          <a:p>
            <a:endParaRPr lang="el-GR" dirty="0" smtClean="0"/>
          </a:p>
          <a:p>
            <a:endParaRPr lang="el-GR" dirty="0"/>
          </a:p>
          <a:p>
            <a:pPr marL="342900" indent="-342900">
              <a:buFont typeface="Wingdings" panose="05000000000000000000" pitchFamily="2" charset="2"/>
              <a:buChar char="Ø"/>
            </a:pPr>
            <a:endParaRPr lang="el-GR" sz="2000" b="1" u="sng" dirty="0" smtClean="0"/>
          </a:p>
          <a:p>
            <a:pPr marL="342900" indent="-342900">
              <a:buFont typeface="Wingdings" panose="05000000000000000000" pitchFamily="2" charset="2"/>
              <a:buChar char="Ø"/>
            </a:pPr>
            <a:endParaRPr lang="el-GR" sz="2000" b="1" u="sng" dirty="0" smtClean="0"/>
          </a:p>
        </p:txBody>
      </p:sp>
      <p:graphicFrame>
        <p:nvGraphicFramePr>
          <p:cNvPr id="5" name="Table 4"/>
          <p:cNvGraphicFramePr>
            <a:graphicFrameLocks noGrp="1"/>
          </p:cNvGraphicFramePr>
          <p:nvPr>
            <p:extLst>
              <p:ext uri="{D42A27DB-BD31-4B8C-83A1-F6EECF244321}">
                <p14:modId xmlns:p14="http://schemas.microsoft.com/office/powerpoint/2010/main" val="2817287687"/>
              </p:ext>
            </p:extLst>
          </p:nvPr>
        </p:nvGraphicFramePr>
        <p:xfrm>
          <a:off x="251718" y="950290"/>
          <a:ext cx="9755999" cy="1865987"/>
        </p:xfrm>
        <a:graphic>
          <a:graphicData uri="http://schemas.openxmlformats.org/drawingml/2006/table">
            <a:tbl>
              <a:tblPr firstRow="1" firstCol="1" bandRow="1"/>
              <a:tblGrid>
                <a:gridCol w="3127878">
                  <a:extLst>
                    <a:ext uri="{9D8B030D-6E8A-4147-A177-3AD203B41FA5}">
                      <a16:colId xmlns="" xmlns:a16="http://schemas.microsoft.com/office/drawing/2014/main" val="3239609470"/>
                    </a:ext>
                  </a:extLst>
                </a:gridCol>
                <a:gridCol w="1638412">
                  <a:extLst>
                    <a:ext uri="{9D8B030D-6E8A-4147-A177-3AD203B41FA5}">
                      <a16:colId xmlns="" xmlns:a16="http://schemas.microsoft.com/office/drawing/2014/main" val="3272407274"/>
                    </a:ext>
                  </a:extLst>
                </a:gridCol>
                <a:gridCol w="2606565">
                  <a:extLst>
                    <a:ext uri="{9D8B030D-6E8A-4147-A177-3AD203B41FA5}">
                      <a16:colId xmlns="" xmlns:a16="http://schemas.microsoft.com/office/drawing/2014/main" val="3342565532"/>
                    </a:ext>
                  </a:extLst>
                </a:gridCol>
                <a:gridCol w="2383144">
                  <a:extLst>
                    <a:ext uri="{9D8B030D-6E8A-4147-A177-3AD203B41FA5}">
                      <a16:colId xmlns="" xmlns:a16="http://schemas.microsoft.com/office/drawing/2014/main" val="3416203628"/>
                    </a:ext>
                  </a:extLst>
                </a:gridCol>
              </a:tblGrid>
              <a:tr h="197478">
                <a:tc rowSpan="8">
                  <a:txBody>
                    <a:bodyPr/>
                    <a:lstStyle/>
                    <a:p>
                      <a:pPr algn="ctr">
                        <a:lnSpc>
                          <a:spcPct val="107000"/>
                        </a:lnSpc>
                        <a:spcAft>
                          <a:spcPts val="0"/>
                        </a:spcAft>
                      </a:pPr>
                      <a:endParaRPr lang="el-GR" sz="1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l-GR" sz="1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GB" sz="18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FTSE/</a:t>
                      </a:r>
                      <a:r>
                        <a:rPr lang="en-GB" sz="1800" b="1" dirty="0" err="1"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Athex</a:t>
                      </a:r>
                      <a:r>
                        <a:rPr lang="en-GB" sz="18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8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Τεχνολογία</a:t>
                      </a:r>
                    </a:p>
                    <a:p>
                      <a:pPr algn="ctr">
                        <a:lnSpc>
                          <a:spcPct val="107000"/>
                        </a:lnSpc>
                        <a:spcAft>
                          <a:spcPts val="0"/>
                        </a:spcAft>
                      </a:pPr>
                      <a:r>
                        <a:rPr lang="el-GR" sz="1400" b="1" i="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14-Ιουλ-2020</a:t>
                      </a:r>
                      <a:endParaRPr lang="en-GB" sz="14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l-GR" sz="16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Μετοχή</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l-GR" sz="16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Στάθμιση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l-GR" sz="16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Συμμετοχή (%)</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 xmlns:a16="http://schemas.microsoft.com/office/drawing/2014/main" val="74135500"/>
                  </a:ext>
                </a:extLst>
              </a:tr>
              <a:tr h="222394">
                <a:tc vMerge="1">
                  <a:txBody>
                    <a:bodyPr/>
                    <a:lstStyle/>
                    <a:p>
                      <a:pP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ΚΟΥΕΣ</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26</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67,66</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526693"/>
                  </a:ext>
                </a:extLst>
              </a:tr>
              <a:tr h="222394">
                <a:tc vMerge="1">
                  <a:txBody>
                    <a:bodyPr/>
                    <a:lstStyle/>
                    <a:p>
                      <a:pP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ΠΡΟΦ</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50</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21,39</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675005"/>
                  </a:ext>
                </a:extLst>
              </a:tr>
              <a:tr h="222394">
                <a:tc vMerge="1">
                  <a:txBody>
                    <a:bodyPr/>
                    <a:lstStyle/>
                    <a:p>
                      <a:pP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ΒΥΤΕ</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32</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4,06</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59573053"/>
                  </a:ext>
                </a:extLst>
              </a:tr>
              <a:tr h="235367">
                <a:tc vMerge="1">
                  <a:txBody>
                    <a:bodyPr/>
                    <a:lstStyle/>
                    <a:p>
                      <a:pP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ΚΟΥΑΛ</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32</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1,75</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23868569"/>
                  </a:ext>
                </a:extLst>
              </a:tr>
              <a:tr h="222394">
                <a:tc vMerge="1">
                  <a:txBody>
                    <a:bodyPr/>
                    <a:lstStyle/>
                    <a:p>
                      <a:pPr>
                        <a:lnSpc>
                          <a:spcPct val="107000"/>
                        </a:lnSpc>
                        <a:spcAft>
                          <a:spcPts val="0"/>
                        </a:spcAft>
                      </a:pP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ΙΝΤΕΚ</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33</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2,76</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62005040"/>
                  </a:ext>
                </a:extLst>
              </a:tr>
              <a:tr h="222394">
                <a:tc vMerge="1">
                  <a:txBody>
                    <a:bodyPr/>
                    <a:lstStyle/>
                    <a:p>
                      <a:pPr>
                        <a:lnSpc>
                          <a:spcPct val="107000"/>
                        </a:lnSpc>
                        <a:spcAft>
                          <a:spcPts val="0"/>
                        </a:spcAft>
                      </a:pPr>
                      <a:endParaRPr lang="en-GB"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Times New Roman" panose="02020603050405020304" pitchFamily="18" charset="0"/>
                        </a:rPr>
                        <a:t>ΣΠΙ</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22</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1,03</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2381474"/>
                  </a:ext>
                </a:extLst>
              </a:tr>
              <a:tr h="223519">
                <a:tc vMerge="1">
                  <a:txBody>
                    <a:bodyPr/>
                    <a:lstStyle/>
                    <a:p>
                      <a:pPr>
                        <a:lnSpc>
                          <a:spcPct val="107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smtClean="0">
                          <a:effectLst/>
                          <a:latin typeface="Calibri" panose="020F0502020204030204" pitchFamily="34" charset="0"/>
                          <a:ea typeface="Times New Roman" panose="02020603050405020304" pitchFamily="18" charset="0"/>
                          <a:cs typeface="Calibri" panose="020F0502020204030204" pitchFamily="34" charset="0"/>
                        </a:rPr>
                        <a:t>ΙΛΥΔΑ</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44</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b="1" dirty="0" smtClean="0">
                          <a:effectLst/>
                          <a:latin typeface="Calibri" panose="020F0502020204030204" pitchFamily="34" charset="0"/>
                          <a:ea typeface="Times New Roman" panose="02020603050405020304" pitchFamily="18" charset="0"/>
                          <a:cs typeface="Times New Roman" panose="02020603050405020304" pitchFamily="18" charset="0"/>
                        </a:rPr>
                        <a:t>1,35</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5038041"/>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309288513"/>
              </p:ext>
            </p:extLst>
          </p:nvPr>
        </p:nvGraphicFramePr>
        <p:xfrm>
          <a:off x="251718" y="2821070"/>
          <a:ext cx="9756000" cy="3632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278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Κεφαλαιοποίηση</a:t>
            </a:r>
            <a:r>
              <a:rPr lang="en-GB" dirty="0" smtClean="0"/>
              <a:t> </a:t>
            </a:r>
            <a:r>
              <a:rPr lang="el-GR" dirty="0" smtClean="0"/>
              <a:t>(</a:t>
            </a:r>
            <a:r>
              <a:rPr lang="el-GR" dirty="0"/>
              <a:t>1</a:t>
            </a:r>
            <a:r>
              <a:rPr lang="el-GR" dirty="0" smtClean="0"/>
              <a:t>)</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3788604882"/>
              </p:ext>
            </p:extLst>
          </p:nvPr>
        </p:nvGraphicFramePr>
        <p:xfrm>
          <a:off x="284163" y="1988842"/>
          <a:ext cx="9728201" cy="3600396"/>
        </p:xfrm>
        <a:graphic>
          <a:graphicData uri="http://schemas.openxmlformats.org/drawingml/2006/table">
            <a:tbl>
              <a:tblPr/>
              <a:tblGrid>
                <a:gridCol w="588061">
                  <a:extLst>
                    <a:ext uri="{9D8B030D-6E8A-4147-A177-3AD203B41FA5}">
                      <a16:colId xmlns="" xmlns:a16="http://schemas.microsoft.com/office/drawing/2014/main" val="1797754859"/>
                    </a:ext>
                  </a:extLst>
                </a:gridCol>
                <a:gridCol w="772879">
                  <a:extLst>
                    <a:ext uri="{9D8B030D-6E8A-4147-A177-3AD203B41FA5}">
                      <a16:colId xmlns="" xmlns:a16="http://schemas.microsoft.com/office/drawing/2014/main" val="335573347"/>
                    </a:ext>
                  </a:extLst>
                </a:gridCol>
                <a:gridCol w="789681">
                  <a:extLst>
                    <a:ext uri="{9D8B030D-6E8A-4147-A177-3AD203B41FA5}">
                      <a16:colId xmlns="" xmlns:a16="http://schemas.microsoft.com/office/drawing/2014/main" val="1303567496"/>
                    </a:ext>
                  </a:extLst>
                </a:gridCol>
                <a:gridCol w="789681">
                  <a:extLst>
                    <a:ext uri="{9D8B030D-6E8A-4147-A177-3AD203B41FA5}">
                      <a16:colId xmlns="" xmlns:a16="http://schemas.microsoft.com/office/drawing/2014/main" val="2455970909"/>
                    </a:ext>
                  </a:extLst>
                </a:gridCol>
                <a:gridCol w="856888">
                  <a:extLst>
                    <a:ext uri="{9D8B030D-6E8A-4147-A177-3AD203B41FA5}">
                      <a16:colId xmlns="" xmlns:a16="http://schemas.microsoft.com/office/drawing/2014/main" val="2225727636"/>
                    </a:ext>
                  </a:extLst>
                </a:gridCol>
                <a:gridCol w="924095">
                  <a:extLst>
                    <a:ext uri="{9D8B030D-6E8A-4147-A177-3AD203B41FA5}">
                      <a16:colId xmlns="" xmlns:a16="http://schemas.microsoft.com/office/drawing/2014/main" val="427268402"/>
                    </a:ext>
                  </a:extLst>
                </a:gridCol>
                <a:gridCol w="772879">
                  <a:extLst>
                    <a:ext uri="{9D8B030D-6E8A-4147-A177-3AD203B41FA5}">
                      <a16:colId xmlns="" xmlns:a16="http://schemas.microsoft.com/office/drawing/2014/main" val="1035467995"/>
                    </a:ext>
                  </a:extLst>
                </a:gridCol>
                <a:gridCol w="856888">
                  <a:extLst>
                    <a:ext uri="{9D8B030D-6E8A-4147-A177-3AD203B41FA5}">
                      <a16:colId xmlns="" xmlns:a16="http://schemas.microsoft.com/office/drawing/2014/main" val="3082510054"/>
                    </a:ext>
                  </a:extLst>
                </a:gridCol>
                <a:gridCol w="848488">
                  <a:extLst>
                    <a:ext uri="{9D8B030D-6E8A-4147-A177-3AD203B41FA5}">
                      <a16:colId xmlns="" xmlns:a16="http://schemas.microsoft.com/office/drawing/2014/main" val="697014750"/>
                    </a:ext>
                  </a:extLst>
                </a:gridCol>
                <a:gridCol w="823285">
                  <a:extLst>
                    <a:ext uri="{9D8B030D-6E8A-4147-A177-3AD203B41FA5}">
                      <a16:colId xmlns="" xmlns:a16="http://schemas.microsoft.com/office/drawing/2014/main" val="1118449138"/>
                    </a:ext>
                  </a:extLst>
                </a:gridCol>
                <a:gridCol w="856888">
                  <a:extLst>
                    <a:ext uri="{9D8B030D-6E8A-4147-A177-3AD203B41FA5}">
                      <a16:colId xmlns="" xmlns:a16="http://schemas.microsoft.com/office/drawing/2014/main" val="73975713"/>
                    </a:ext>
                  </a:extLst>
                </a:gridCol>
                <a:gridCol w="848488">
                  <a:extLst>
                    <a:ext uri="{9D8B030D-6E8A-4147-A177-3AD203B41FA5}">
                      <a16:colId xmlns="" xmlns:a16="http://schemas.microsoft.com/office/drawing/2014/main" val="2683370031"/>
                    </a:ext>
                  </a:extLst>
                </a:gridCol>
              </a:tblGrid>
              <a:tr h="372454">
                <a:tc gridSpan="12">
                  <a:txBody>
                    <a:bodyPr/>
                    <a:lstStyle/>
                    <a:p>
                      <a:pPr algn="ctr" fontAlgn="b"/>
                      <a:r>
                        <a:rPr lang="el-GR" sz="1600" b="1" i="0" u="none" strike="noStrike">
                          <a:solidFill>
                            <a:srgbClr val="FFFFFF"/>
                          </a:solidFill>
                          <a:effectLst/>
                          <a:latin typeface="Calibri" panose="020F0502020204030204" pitchFamily="34" charset="0"/>
                        </a:rPr>
                        <a:t>ΚΕΦΑΛΑΙΟΠΟΙΗΣΗ* 31.12.εεεε (σε €)</a:t>
                      </a:r>
                    </a:p>
                  </a:txBody>
                  <a:tcPr marL="6717" marR="6717" marT="6717" marB="0" anchor="b">
                    <a:lnL>
                      <a:noFill/>
                    </a:lnL>
                    <a:lnR>
                      <a:noFill/>
                    </a:lnR>
                    <a:lnT>
                      <a:noFill/>
                    </a:lnT>
                    <a:lnB>
                      <a:noFill/>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7534875"/>
                  </a:ext>
                </a:extLst>
              </a:tr>
              <a:tr h="238753">
                <a:tc>
                  <a:txBody>
                    <a:bodyPr/>
                    <a:lstStyle/>
                    <a:p>
                      <a:pPr algn="l" fontAlgn="b"/>
                      <a:r>
                        <a:rPr lang="en-GB" sz="1000" b="0" i="0" u="none" strike="noStrike">
                          <a:solidFill>
                            <a:srgbClr val="000000"/>
                          </a:solidFill>
                          <a:effectLst/>
                          <a:latin typeface="Calibri" panose="020F0502020204030204" pitchFamily="34" charset="0"/>
                        </a:rPr>
                        <a:t> </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2011</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2012</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2013</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2014</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2015</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2016</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2017</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2018</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2019</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000" b="1" i="0" u="none" strike="noStrike">
                          <a:solidFill>
                            <a:srgbClr val="000000"/>
                          </a:solidFill>
                          <a:effectLst/>
                          <a:latin typeface="Calibri" panose="020F0502020204030204" pitchFamily="34" charset="0"/>
                        </a:rPr>
                        <a:t>Ιουν-20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48473334"/>
                  </a:ext>
                </a:extLst>
              </a:tr>
              <a:tr h="229203">
                <a:tc>
                  <a:txBody>
                    <a:bodyPr/>
                    <a:lstStyle/>
                    <a:p>
                      <a:pPr algn="l" fontAlgn="b"/>
                      <a:r>
                        <a:rPr lang="en-GB" sz="900" b="1" i="0" u="none" strike="noStrike">
                          <a:solidFill>
                            <a:srgbClr val="000000"/>
                          </a:solidFill>
                          <a:effectLst/>
                          <a:latin typeface="Arial" panose="020B0604020202020204" pitchFamily="34" charset="0"/>
                        </a:rPr>
                        <a:t>BYTE</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6,326,403.60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4,254,506.42</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8,161,060.64</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10,280,405.85</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6,484,563.69</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4,982,042.84</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4,887,146.78</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7,433,524.23</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7,908,004.50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17,713,930.08</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12,652,807.20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135400891"/>
                  </a:ext>
                </a:extLst>
              </a:tr>
              <a:tr h="229203">
                <a:tc>
                  <a:txBody>
                    <a:bodyPr/>
                    <a:lstStyle/>
                    <a:p>
                      <a:pPr algn="l" fontAlgn="b"/>
                      <a:r>
                        <a:rPr lang="en-GB" sz="900" b="1" i="0" u="none" strike="noStrike">
                          <a:solidFill>
                            <a:srgbClr val="000000"/>
                          </a:solidFill>
                          <a:effectLst/>
                          <a:latin typeface="Arial" panose="020B0604020202020204" pitchFamily="34" charset="0"/>
                        </a:rPr>
                        <a:t>CPI</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3,863,925.00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2,278,725.00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2,566,042.50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2,635,395.00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2,298,540.00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1,486,125.00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1,654,552.50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1,684,275.00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2,159,835.00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3,269,475.00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4,735,785.00</a:t>
                      </a:r>
                    </a:p>
                  </a:txBody>
                  <a:tcPr marL="6717" marR="6717" marT="6717" marB="0" anchor="b">
                    <a:lnL>
                      <a:noFill/>
                    </a:lnL>
                    <a:lnR>
                      <a:noFill/>
                    </a:lnR>
                    <a:lnT>
                      <a:noFill/>
                    </a:lnT>
                    <a:lnB>
                      <a:noFill/>
                    </a:lnB>
                  </a:tcPr>
                </a:tc>
                <a:extLst>
                  <a:ext uri="{0D108BD9-81ED-4DB2-BD59-A6C34878D82A}">
                    <a16:rowId xmlns="" xmlns:a16="http://schemas.microsoft.com/office/drawing/2014/main" val="679463786"/>
                  </a:ext>
                </a:extLst>
              </a:tr>
              <a:tr h="229203">
                <a:tc>
                  <a:txBody>
                    <a:bodyPr/>
                    <a:lstStyle/>
                    <a:p>
                      <a:pPr algn="l" fontAlgn="b"/>
                      <a:r>
                        <a:rPr lang="el-GR" sz="900" b="1" i="0" u="none" strike="noStrike">
                          <a:solidFill>
                            <a:srgbClr val="000000"/>
                          </a:solidFill>
                          <a:effectLst/>
                          <a:latin typeface="Arial" panose="020B0604020202020204" pitchFamily="34" charset="0"/>
                        </a:rPr>
                        <a:t>ΕΠΣΙΛ</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3,017,368.80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3,352,632.00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3,090,009.16</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3,129,123.20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3,073,246.00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2,626,228.40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2,793,860.00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8,940,352.00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12,851,756.00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29,056,144.00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29,726,670.40</a:t>
                      </a:r>
                    </a:p>
                  </a:txBody>
                  <a:tcPr marL="6717" marR="6717" marT="6717" marB="0" anchor="b">
                    <a:lnL>
                      <a:noFill/>
                    </a:lnL>
                    <a:lnR>
                      <a:noFill/>
                    </a:lnR>
                    <a:lnT>
                      <a:noFill/>
                    </a:lnT>
                    <a:lnB>
                      <a:noFill/>
                    </a:lnB>
                  </a:tcPr>
                </a:tc>
                <a:extLst>
                  <a:ext uri="{0D108BD9-81ED-4DB2-BD59-A6C34878D82A}">
                    <a16:rowId xmlns="" xmlns:a16="http://schemas.microsoft.com/office/drawing/2014/main" val="2902039729"/>
                  </a:ext>
                </a:extLst>
              </a:tr>
              <a:tr h="229203">
                <a:tc>
                  <a:txBody>
                    <a:bodyPr/>
                    <a:lstStyle/>
                    <a:p>
                      <a:pPr algn="l" fontAlgn="b"/>
                      <a:r>
                        <a:rPr lang="el-GR" sz="900" b="1" i="0" u="none" strike="noStrike">
                          <a:solidFill>
                            <a:srgbClr val="000000"/>
                          </a:solidFill>
                          <a:effectLst/>
                          <a:latin typeface="Arial" panose="020B0604020202020204" pitchFamily="34" charset="0"/>
                        </a:rPr>
                        <a:t>ΙΝΤΕΚ</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7,966,528.32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5,311,018.88</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5,020,572.54</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7,369,038.70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8,115,900.73</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5,974,896.24</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6,223,850.25</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6,182,357.92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6,887,727.61</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8,547,421.01</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9,709,206.39</a:t>
                      </a:r>
                    </a:p>
                  </a:txBody>
                  <a:tcPr marL="6717" marR="6717" marT="6717" marB="0" anchor="b">
                    <a:lnL>
                      <a:noFill/>
                    </a:lnL>
                    <a:lnR>
                      <a:noFill/>
                    </a:lnR>
                    <a:lnT>
                      <a:noFill/>
                    </a:lnT>
                    <a:lnB>
                      <a:noFill/>
                    </a:lnB>
                  </a:tcPr>
                </a:tc>
                <a:extLst>
                  <a:ext uri="{0D108BD9-81ED-4DB2-BD59-A6C34878D82A}">
                    <a16:rowId xmlns="" xmlns:a16="http://schemas.microsoft.com/office/drawing/2014/main" val="519434128"/>
                  </a:ext>
                </a:extLst>
              </a:tr>
              <a:tr h="229203">
                <a:tc>
                  <a:txBody>
                    <a:bodyPr/>
                    <a:lstStyle/>
                    <a:p>
                      <a:pPr algn="l" fontAlgn="b"/>
                      <a:r>
                        <a:rPr lang="el-GR" sz="900" b="1" i="0" u="none" strike="noStrike">
                          <a:solidFill>
                            <a:srgbClr val="000000"/>
                          </a:solidFill>
                          <a:effectLst/>
                          <a:latin typeface="Arial" panose="020B0604020202020204" pitchFamily="34" charset="0"/>
                        </a:rPr>
                        <a:t>ΙΛΥΔΑ</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3,150,000.00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2,394,000.00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5,850,000.00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3,861,000.00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6,717,510.00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5,363,100.00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3,972,330.00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1,908,462.62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1,776,844.51</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3,471,427.70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2,879,146.20</a:t>
                      </a:r>
                    </a:p>
                  </a:txBody>
                  <a:tcPr marL="6717" marR="6717" marT="6717" marB="0" anchor="b">
                    <a:lnL>
                      <a:noFill/>
                    </a:lnL>
                    <a:lnR>
                      <a:noFill/>
                    </a:lnR>
                    <a:lnT>
                      <a:noFill/>
                    </a:lnT>
                    <a:lnB>
                      <a:noFill/>
                    </a:lnB>
                  </a:tcPr>
                </a:tc>
                <a:extLst>
                  <a:ext uri="{0D108BD9-81ED-4DB2-BD59-A6C34878D82A}">
                    <a16:rowId xmlns="" xmlns:a16="http://schemas.microsoft.com/office/drawing/2014/main" val="3407446941"/>
                  </a:ext>
                </a:extLst>
              </a:tr>
              <a:tr h="229203">
                <a:tc>
                  <a:txBody>
                    <a:bodyPr/>
                    <a:lstStyle/>
                    <a:p>
                      <a:pPr algn="l" fontAlgn="b"/>
                      <a:r>
                        <a:rPr lang="el-GR" sz="900" b="1" i="0" u="none" strike="noStrike">
                          <a:solidFill>
                            <a:srgbClr val="000000"/>
                          </a:solidFill>
                          <a:effectLst/>
                          <a:latin typeface="Arial" panose="020B0604020202020204" pitchFamily="34" charset="0"/>
                        </a:rPr>
                        <a:t>ΛΟΓΟΣ</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2,986,200.00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1,749,060.00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2,891,400.00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2,000,280.00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2,441,100.00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2,317,860.00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1,218,180.00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1,668,480.00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1,848,600.00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2,180,400.00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3,768,300.00</a:t>
                      </a:r>
                    </a:p>
                  </a:txBody>
                  <a:tcPr marL="6717" marR="6717" marT="6717" marB="0" anchor="b">
                    <a:lnL>
                      <a:noFill/>
                    </a:lnL>
                    <a:lnR>
                      <a:noFill/>
                    </a:lnR>
                    <a:lnT>
                      <a:noFill/>
                    </a:lnT>
                    <a:lnB>
                      <a:noFill/>
                    </a:lnB>
                  </a:tcPr>
                </a:tc>
                <a:extLst>
                  <a:ext uri="{0D108BD9-81ED-4DB2-BD59-A6C34878D82A}">
                    <a16:rowId xmlns="" xmlns:a16="http://schemas.microsoft.com/office/drawing/2014/main" val="2134430401"/>
                  </a:ext>
                </a:extLst>
              </a:tr>
              <a:tr h="229203">
                <a:tc>
                  <a:txBody>
                    <a:bodyPr/>
                    <a:lstStyle/>
                    <a:p>
                      <a:pPr algn="l" fontAlgn="b"/>
                      <a:r>
                        <a:rPr lang="el-GR" sz="900" b="1" i="0" u="none" strike="noStrike">
                          <a:solidFill>
                            <a:srgbClr val="000000"/>
                          </a:solidFill>
                          <a:effectLst/>
                          <a:latin typeface="Arial" panose="020B0604020202020204" pitchFamily="34" charset="0"/>
                        </a:rPr>
                        <a:t>ΠΡΟΦ</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6,703,125.00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2,335,626.93</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9,296,195.89</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10,453,790.81</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5,528,106.32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5,976,969.66</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5,374,547.82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8,386,657.03</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14,469,936.43</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44,059,479.89</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43,173,565.42</a:t>
                      </a:r>
                    </a:p>
                  </a:txBody>
                  <a:tcPr marL="6717" marR="6717" marT="6717" marB="0" anchor="b">
                    <a:lnL>
                      <a:noFill/>
                    </a:lnL>
                    <a:lnR>
                      <a:noFill/>
                    </a:lnR>
                    <a:lnT>
                      <a:noFill/>
                    </a:lnT>
                    <a:lnB>
                      <a:noFill/>
                    </a:lnB>
                  </a:tcPr>
                </a:tc>
                <a:extLst>
                  <a:ext uri="{0D108BD9-81ED-4DB2-BD59-A6C34878D82A}">
                    <a16:rowId xmlns="" xmlns:a16="http://schemas.microsoft.com/office/drawing/2014/main" val="1779738280"/>
                  </a:ext>
                </a:extLst>
              </a:tr>
              <a:tr h="229203">
                <a:tc>
                  <a:txBody>
                    <a:bodyPr/>
                    <a:lstStyle/>
                    <a:p>
                      <a:pPr algn="l" fontAlgn="b"/>
                      <a:r>
                        <a:rPr lang="el-GR" sz="900" b="1" i="0" u="none" strike="noStrike">
                          <a:solidFill>
                            <a:srgbClr val="000000"/>
                          </a:solidFill>
                          <a:effectLst/>
                          <a:latin typeface="Arial" panose="020B0604020202020204" pitchFamily="34" charset="0"/>
                        </a:rPr>
                        <a:t>ΚΟΥΑΛ</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3,965,042.40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3,418,140.00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3,144,688.80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12,510,392.40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14,766,364.80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7,109,731.20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9,051,234.72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7,656,633.60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5,496,369.12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5,140,882.56</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5,605,749.60</a:t>
                      </a:r>
                    </a:p>
                  </a:txBody>
                  <a:tcPr marL="6717" marR="6717" marT="6717" marB="0" anchor="b">
                    <a:lnL>
                      <a:noFill/>
                    </a:lnL>
                    <a:lnR>
                      <a:noFill/>
                    </a:lnR>
                    <a:lnT>
                      <a:noFill/>
                    </a:lnT>
                    <a:lnB>
                      <a:noFill/>
                    </a:lnB>
                  </a:tcPr>
                </a:tc>
                <a:extLst>
                  <a:ext uri="{0D108BD9-81ED-4DB2-BD59-A6C34878D82A}">
                    <a16:rowId xmlns="" xmlns:a16="http://schemas.microsoft.com/office/drawing/2014/main" val="639814381"/>
                  </a:ext>
                </a:extLst>
              </a:tr>
              <a:tr h="229203">
                <a:tc>
                  <a:txBody>
                    <a:bodyPr/>
                    <a:lstStyle/>
                    <a:p>
                      <a:pPr algn="l" fontAlgn="b"/>
                      <a:r>
                        <a:rPr lang="el-GR" sz="900" b="1" i="0" u="none" strike="noStrike">
                          <a:solidFill>
                            <a:srgbClr val="000000"/>
                          </a:solidFill>
                          <a:effectLst/>
                          <a:latin typeface="Arial" panose="020B0604020202020204" pitchFamily="34" charset="0"/>
                        </a:rPr>
                        <a:t>ΚΟΥΕΣ</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54,549,846.40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35,116,463.62</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54,798,889.14</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62,085,079.17</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60,769,210.44</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46,294,654.41</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80,827,980.18</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115,562,230.40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159,642,668.80</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281,638,260.48</a:t>
                      </a:r>
                    </a:p>
                  </a:txBody>
                  <a:tcPr marL="6717" marR="6717" marT="6717"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267,341,902.08</a:t>
                      </a:r>
                    </a:p>
                  </a:txBody>
                  <a:tcPr marL="6717" marR="6717" marT="6717" marB="0" anchor="b">
                    <a:lnL>
                      <a:noFill/>
                    </a:lnL>
                    <a:lnR>
                      <a:noFill/>
                    </a:lnR>
                    <a:lnT>
                      <a:noFill/>
                    </a:lnT>
                    <a:lnB>
                      <a:noFill/>
                    </a:lnB>
                  </a:tcPr>
                </a:tc>
                <a:extLst>
                  <a:ext uri="{0D108BD9-81ED-4DB2-BD59-A6C34878D82A}">
                    <a16:rowId xmlns="" xmlns:a16="http://schemas.microsoft.com/office/drawing/2014/main" val="337778904"/>
                  </a:ext>
                </a:extLst>
              </a:tr>
              <a:tr h="238753">
                <a:tc>
                  <a:txBody>
                    <a:bodyPr/>
                    <a:lstStyle/>
                    <a:p>
                      <a:pPr algn="l" fontAlgn="b"/>
                      <a:r>
                        <a:rPr lang="el-GR" sz="900" b="1" i="0" u="none" strike="noStrike">
                          <a:solidFill>
                            <a:srgbClr val="000000"/>
                          </a:solidFill>
                          <a:effectLst/>
                          <a:latin typeface="Arial" panose="020B0604020202020204" pitchFamily="34" charset="0"/>
                        </a:rPr>
                        <a:t>ΕΝΤΕΡ</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12,476,800.00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8,644,640.00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7,129,600.00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6,639,440.00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6,684,000.00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6,684,000.00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5,480,880.00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11,140,000.00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14,259,200.00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27,627,200.00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37,500,000.00</a:t>
                      </a:r>
                    </a:p>
                  </a:txBody>
                  <a:tcPr marL="6717" marR="6717" marT="671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0803576"/>
                  </a:ext>
                </a:extLst>
              </a:tr>
              <a:tr h="229203">
                <a:tc>
                  <a:txBody>
                    <a:bodyPr/>
                    <a:lstStyle/>
                    <a:p>
                      <a:pPr algn="l" fontAlgn="b"/>
                      <a:r>
                        <a:rPr lang="el-GR" sz="900" b="1" i="0" u="none" strike="noStrike">
                          <a:solidFill>
                            <a:srgbClr val="000000"/>
                          </a:solidFill>
                          <a:effectLst/>
                          <a:latin typeface="Arial" panose="020B0604020202020204" pitchFamily="34" charset="0"/>
                        </a:rPr>
                        <a:t>ΠΕΡΦ</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9,850,654.80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9,850,654.80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9,850,654.80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9,850,654.80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8,873,407.30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8,873,407.30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dirty="0">
                          <a:solidFill>
                            <a:srgbClr val="000000"/>
                          </a:solidFill>
                          <a:effectLst/>
                          <a:latin typeface="Arial" panose="020B0604020202020204" pitchFamily="34" charset="0"/>
                        </a:rPr>
                        <a:t>8,873,407.30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8,912,497.20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8,756,137.60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14,463,263.00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11,179,711.40</a:t>
                      </a:r>
                    </a:p>
                  </a:txBody>
                  <a:tcPr marL="6717" marR="6717" marT="671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157099787"/>
                  </a:ext>
                </a:extLst>
              </a:tr>
              <a:tr h="229203">
                <a:tc>
                  <a:txBody>
                    <a:bodyPr/>
                    <a:lstStyle/>
                    <a:p>
                      <a:pPr algn="l" fontAlgn="b"/>
                      <a:r>
                        <a:rPr lang="el-GR" sz="900" b="1" i="0" u="none" strike="noStrike">
                          <a:solidFill>
                            <a:srgbClr val="FFFFFF"/>
                          </a:solidFill>
                          <a:effectLst/>
                          <a:latin typeface="Arial" panose="020B0604020202020204" pitchFamily="34" charset="0"/>
                        </a:rPr>
                        <a:t>ΣΥΝΟΛΟ</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105,005,239.52</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68,854,812.85</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101,948,458.67</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120,963,945.12</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116,878,541.98</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88,815,607.74</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121,484,562.25</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170,562,972.80</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227,300,941.97</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422,704,620.72</a:t>
                      </a:r>
                    </a:p>
                  </a:txBody>
                  <a:tcPr marL="6717" marR="6717" marT="6717"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417,093,132.29</a:t>
                      </a:r>
                    </a:p>
                  </a:txBody>
                  <a:tcPr marL="6717" marR="6717" marT="6717" marB="0" anchor="b">
                    <a:lnL>
                      <a:noFill/>
                    </a:lnL>
                    <a:lnR>
                      <a:noFill/>
                    </a:lnR>
                    <a:lnT>
                      <a:noFill/>
                    </a:lnT>
                    <a:lnB>
                      <a:noFill/>
                    </a:lnB>
                    <a:solidFill>
                      <a:srgbClr val="0070C0"/>
                    </a:solidFill>
                  </a:tcPr>
                </a:tc>
                <a:extLst>
                  <a:ext uri="{0D108BD9-81ED-4DB2-BD59-A6C34878D82A}">
                    <a16:rowId xmlns="" xmlns:a16="http://schemas.microsoft.com/office/drawing/2014/main" val="499670426"/>
                  </a:ext>
                </a:extLst>
              </a:tr>
              <a:tr h="229203">
                <a:tc gridSpan="2">
                  <a:txBody>
                    <a:bodyPr/>
                    <a:lstStyle/>
                    <a:p>
                      <a:pPr algn="l" fontAlgn="b"/>
                      <a:r>
                        <a:rPr lang="el-GR" sz="900" b="1" i="0" u="none" strike="noStrike">
                          <a:solidFill>
                            <a:srgbClr val="000000"/>
                          </a:solidFill>
                          <a:effectLst/>
                          <a:latin typeface="Arial" panose="020B0604020202020204" pitchFamily="34" charset="0"/>
                        </a:rPr>
                        <a:t>*Οργανωμένη Αγορά</a:t>
                      </a:r>
                    </a:p>
                  </a:txBody>
                  <a:tcPr marL="6717" marR="6717" marT="6717" marB="0" anchor="b">
                    <a:lnL>
                      <a:noFill/>
                    </a:lnL>
                    <a:lnR>
                      <a:noFill/>
                    </a:lnR>
                    <a:lnT>
                      <a:noFill/>
                    </a:lnT>
                    <a:lnB>
                      <a:noFill/>
                    </a:lnB>
                  </a:tcPr>
                </a:tc>
                <a:tc hMerge="1">
                  <a:txBody>
                    <a:bodyPr/>
                    <a:lstStyle/>
                    <a:p>
                      <a:endParaRPr lang="en-GB"/>
                    </a:p>
                  </a:txBody>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6717" marR="6717" marT="6717"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6717" marR="6717" marT="6717" marB="0" anchor="b">
                    <a:lnL>
                      <a:noFill/>
                    </a:lnL>
                    <a:lnR>
                      <a:noFill/>
                    </a:lnR>
                    <a:lnT>
                      <a:noFill/>
                    </a:lnT>
                    <a:lnB>
                      <a:noFill/>
                    </a:lnB>
                  </a:tcPr>
                </a:tc>
                <a:extLst>
                  <a:ext uri="{0D108BD9-81ED-4DB2-BD59-A6C34878D82A}">
                    <a16:rowId xmlns="" xmlns:a16="http://schemas.microsoft.com/office/drawing/2014/main" val="1317181364"/>
                  </a:ext>
                </a:extLst>
              </a:tr>
            </a:tbl>
          </a:graphicData>
        </a:graphic>
      </p:graphicFrame>
    </p:spTree>
    <p:extLst>
      <p:ext uri="{BB962C8B-B14F-4D97-AF65-F5344CB8AC3E}">
        <p14:creationId xmlns:p14="http://schemas.microsoft.com/office/powerpoint/2010/main" val="250017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Κεφαλαιοποίηση (2)</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aphicFrame>
        <p:nvGraphicFramePr>
          <p:cNvPr id="6" name="Chart 5"/>
          <p:cNvGraphicFramePr>
            <a:graphicFrameLocks/>
          </p:cNvGraphicFramePr>
          <p:nvPr>
            <p:extLst>
              <p:ext uri="{D42A27DB-BD31-4B8C-83A1-F6EECF244321}">
                <p14:modId xmlns:p14="http://schemas.microsoft.com/office/powerpoint/2010/main" val="1865786069"/>
              </p:ext>
            </p:extLst>
          </p:nvPr>
        </p:nvGraphicFramePr>
        <p:xfrm>
          <a:off x="827782" y="1268760"/>
          <a:ext cx="8640960"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3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Όγκος Συναλλαγών (1)</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727687801"/>
              </p:ext>
            </p:extLst>
          </p:nvPr>
        </p:nvGraphicFramePr>
        <p:xfrm>
          <a:off x="284162" y="1988842"/>
          <a:ext cx="9728202" cy="3600397"/>
        </p:xfrm>
        <a:graphic>
          <a:graphicData uri="http://schemas.openxmlformats.org/drawingml/2006/table">
            <a:tbl>
              <a:tblPr/>
              <a:tblGrid>
                <a:gridCol w="612070">
                  <a:extLst>
                    <a:ext uri="{9D8B030D-6E8A-4147-A177-3AD203B41FA5}">
                      <a16:colId xmlns="" xmlns:a16="http://schemas.microsoft.com/office/drawing/2014/main" val="3151005246"/>
                    </a:ext>
                  </a:extLst>
                </a:gridCol>
                <a:gridCol w="732629">
                  <a:extLst>
                    <a:ext uri="{9D8B030D-6E8A-4147-A177-3AD203B41FA5}">
                      <a16:colId xmlns="" xmlns:a16="http://schemas.microsoft.com/office/drawing/2014/main" val="3848286978"/>
                    </a:ext>
                  </a:extLst>
                </a:gridCol>
                <a:gridCol w="723355">
                  <a:extLst>
                    <a:ext uri="{9D8B030D-6E8A-4147-A177-3AD203B41FA5}">
                      <a16:colId xmlns="" xmlns:a16="http://schemas.microsoft.com/office/drawing/2014/main" val="392230992"/>
                    </a:ext>
                  </a:extLst>
                </a:gridCol>
                <a:gridCol w="723355">
                  <a:extLst>
                    <a:ext uri="{9D8B030D-6E8A-4147-A177-3AD203B41FA5}">
                      <a16:colId xmlns="" xmlns:a16="http://schemas.microsoft.com/office/drawing/2014/main" val="3920270442"/>
                    </a:ext>
                  </a:extLst>
                </a:gridCol>
                <a:gridCol w="723355">
                  <a:extLst>
                    <a:ext uri="{9D8B030D-6E8A-4147-A177-3AD203B41FA5}">
                      <a16:colId xmlns="" xmlns:a16="http://schemas.microsoft.com/office/drawing/2014/main" val="2645878264"/>
                    </a:ext>
                  </a:extLst>
                </a:gridCol>
                <a:gridCol w="760451">
                  <a:extLst>
                    <a:ext uri="{9D8B030D-6E8A-4147-A177-3AD203B41FA5}">
                      <a16:colId xmlns="" xmlns:a16="http://schemas.microsoft.com/office/drawing/2014/main" val="1089216881"/>
                    </a:ext>
                  </a:extLst>
                </a:gridCol>
                <a:gridCol w="723355">
                  <a:extLst>
                    <a:ext uri="{9D8B030D-6E8A-4147-A177-3AD203B41FA5}">
                      <a16:colId xmlns="" xmlns:a16="http://schemas.microsoft.com/office/drawing/2014/main" val="2020578061"/>
                    </a:ext>
                  </a:extLst>
                </a:gridCol>
                <a:gridCol w="732629">
                  <a:extLst>
                    <a:ext uri="{9D8B030D-6E8A-4147-A177-3AD203B41FA5}">
                      <a16:colId xmlns="" xmlns:a16="http://schemas.microsoft.com/office/drawing/2014/main" val="618850738"/>
                    </a:ext>
                  </a:extLst>
                </a:gridCol>
                <a:gridCol w="769724">
                  <a:extLst>
                    <a:ext uri="{9D8B030D-6E8A-4147-A177-3AD203B41FA5}">
                      <a16:colId xmlns="" xmlns:a16="http://schemas.microsoft.com/office/drawing/2014/main" val="1819621350"/>
                    </a:ext>
                  </a:extLst>
                </a:gridCol>
                <a:gridCol w="806820">
                  <a:extLst>
                    <a:ext uri="{9D8B030D-6E8A-4147-A177-3AD203B41FA5}">
                      <a16:colId xmlns="" xmlns:a16="http://schemas.microsoft.com/office/drawing/2014/main" val="1518098894"/>
                    </a:ext>
                  </a:extLst>
                </a:gridCol>
                <a:gridCol w="797546">
                  <a:extLst>
                    <a:ext uri="{9D8B030D-6E8A-4147-A177-3AD203B41FA5}">
                      <a16:colId xmlns="" xmlns:a16="http://schemas.microsoft.com/office/drawing/2014/main" val="110331624"/>
                    </a:ext>
                  </a:extLst>
                </a:gridCol>
                <a:gridCol w="760451">
                  <a:extLst>
                    <a:ext uri="{9D8B030D-6E8A-4147-A177-3AD203B41FA5}">
                      <a16:colId xmlns="" xmlns:a16="http://schemas.microsoft.com/office/drawing/2014/main" val="632364879"/>
                    </a:ext>
                  </a:extLst>
                </a:gridCol>
                <a:gridCol w="862462">
                  <a:extLst>
                    <a:ext uri="{9D8B030D-6E8A-4147-A177-3AD203B41FA5}">
                      <a16:colId xmlns="" xmlns:a16="http://schemas.microsoft.com/office/drawing/2014/main" val="1549077109"/>
                    </a:ext>
                  </a:extLst>
                </a:gridCol>
              </a:tblGrid>
              <a:tr h="372455">
                <a:tc gridSpan="13">
                  <a:txBody>
                    <a:bodyPr/>
                    <a:lstStyle/>
                    <a:p>
                      <a:pPr algn="ctr" fontAlgn="b"/>
                      <a:r>
                        <a:rPr lang="el-GR" sz="1800" b="1" i="0" u="none" strike="noStrike">
                          <a:solidFill>
                            <a:srgbClr val="FFFFFF"/>
                          </a:solidFill>
                          <a:effectLst/>
                          <a:latin typeface="Calibri" panose="020F0502020204030204" pitchFamily="34" charset="0"/>
                        </a:rPr>
                        <a:t>ΟΓΚΟΣ ΣΥΝΑΛΛΑΓΩΝ*</a:t>
                      </a:r>
                    </a:p>
                  </a:txBody>
                  <a:tcPr marL="7436" marR="7436" marT="7436" marB="0" anchor="b">
                    <a:lnL>
                      <a:noFill/>
                    </a:lnL>
                    <a:lnR>
                      <a:noFill/>
                    </a:lnR>
                    <a:lnT>
                      <a:noFill/>
                    </a:lnT>
                    <a:lnB>
                      <a:noFill/>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3719116658"/>
                  </a:ext>
                </a:extLst>
              </a:tr>
              <a:tr h="238753">
                <a:tc>
                  <a:txBody>
                    <a:bodyPr/>
                    <a:lstStyle/>
                    <a:p>
                      <a:pPr algn="l" fontAlgn="b"/>
                      <a:r>
                        <a:rPr lang="en-GB" sz="1000" b="1" i="0" u="none" strike="noStrike">
                          <a:solidFill>
                            <a:srgbClr val="000000"/>
                          </a:solidFill>
                          <a:effectLst/>
                          <a:latin typeface="Calibri" panose="020F0502020204030204" pitchFamily="34" charset="0"/>
                        </a:rPr>
                        <a:t> </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2010</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2011</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2012</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2013</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2014</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2015</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2016</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2017</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2018</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2019</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100" b="1" i="0" u="none" strike="noStrike">
                          <a:solidFill>
                            <a:srgbClr val="000000"/>
                          </a:solidFill>
                          <a:effectLst/>
                          <a:latin typeface="Calibri" panose="020F0502020204030204" pitchFamily="34" charset="0"/>
                        </a:rPr>
                        <a:t>Ιουν-20</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000000"/>
                          </a:solidFill>
                          <a:effectLst/>
                          <a:latin typeface="Calibri" panose="020F0502020204030204" pitchFamily="34" charset="0"/>
                        </a:rPr>
                        <a:t>10-yr</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94328766"/>
                  </a:ext>
                </a:extLst>
              </a:tr>
              <a:tr h="229203">
                <a:tc>
                  <a:txBody>
                    <a:bodyPr/>
                    <a:lstStyle/>
                    <a:p>
                      <a:pPr algn="l" fontAlgn="b"/>
                      <a:r>
                        <a:rPr lang="el-GR" sz="1000" b="1" i="0" u="none" strike="noStrike">
                          <a:solidFill>
                            <a:srgbClr val="000000"/>
                          </a:solidFill>
                          <a:effectLst/>
                          <a:latin typeface="Arial" panose="020B0604020202020204" pitchFamily="34" charset="0"/>
                        </a:rPr>
                        <a:t>ΒΥΤΕ</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902,687</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503,720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267,609</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407,103</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290,106</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169,936</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45,967</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150,777</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319,390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6,120,399</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1,704,395</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000000"/>
                          </a:solidFill>
                          <a:effectLst/>
                          <a:latin typeface="Calibri" panose="020F0502020204030204" pitchFamily="34" charset="0"/>
                        </a:rPr>
                        <a:t>10,882,089</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64086180"/>
                  </a:ext>
                </a:extLst>
              </a:tr>
              <a:tr h="229203">
                <a:tc>
                  <a:txBody>
                    <a:bodyPr/>
                    <a:lstStyle/>
                    <a:p>
                      <a:pPr algn="l" fontAlgn="b"/>
                      <a:r>
                        <a:rPr lang="en-GB" sz="1000" b="1" i="0" u="none" strike="noStrike">
                          <a:solidFill>
                            <a:srgbClr val="000000"/>
                          </a:solidFill>
                          <a:effectLst/>
                          <a:latin typeface="Arial" panose="020B0604020202020204" pitchFamily="34" charset="0"/>
                        </a:rPr>
                        <a:t>CPI</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299,071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162,032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60,682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91,233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152,384</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40,531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52,070</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292,874</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665,121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508,228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230,754</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2,554,980</a:t>
                      </a:r>
                    </a:p>
                  </a:txBody>
                  <a:tcPr marL="7436" marR="7436" marT="7436" marB="0" anchor="b">
                    <a:lnL>
                      <a:noFill/>
                    </a:lnL>
                    <a:lnR>
                      <a:noFill/>
                    </a:lnR>
                    <a:lnT>
                      <a:noFill/>
                    </a:lnT>
                    <a:lnB>
                      <a:noFill/>
                    </a:lnB>
                  </a:tcPr>
                </a:tc>
                <a:extLst>
                  <a:ext uri="{0D108BD9-81ED-4DB2-BD59-A6C34878D82A}">
                    <a16:rowId xmlns="" xmlns:a16="http://schemas.microsoft.com/office/drawing/2014/main" val="3671797464"/>
                  </a:ext>
                </a:extLst>
              </a:tr>
              <a:tr h="229203">
                <a:tc>
                  <a:txBody>
                    <a:bodyPr/>
                    <a:lstStyle/>
                    <a:p>
                      <a:pPr algn="l" fontAlgn="b"/>
                      <a:r>
                        <a:rPr lang="el-GR" sz="1000" b="1" i="0" u="none" strike="noStrike">
                          <a:solidFill>
                            <a:srgbClr val="000000"/>
                          </a:solidFill>
                          <a:effectLst/>
                          <a:latin typeface="Arial" panose="020B0604020202020204" pitchFamily="34" charset="0"/>
                        </a:rPr>
                        <a:t>ΕΠΣΙΛ</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52,121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168,909</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133,504</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122,390</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173,591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109,116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33,312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46,831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124,283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505,299</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251,940</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1,721,296</a:t>
                      </a:r>
                    </a:p>
                  </a:txBody>
                  <a:tcPr marL="7436" marR="7436" marT="7436" marB="0" anchor="b">
                    <a:lnL>
                      <a:noFill/>
                    </a:lnL>
                    <a:lnR>
                      <a:noFill/>
                    </a:lnR>
                    <a:lnT>
                      <a:noFill/>
                    </a:lnT>
                    <a:lnB>
                      <a:noFill/>
                    </a:lnB>
                  </a:tcPr>
                </a:tc>
                <a:extLst>
                  <a:ext uri="{0D108BD9-81ED-4DB2-BD59-A6C34878D82A}">
                    <a16:rowId xmlns="" xmlns:a16="http://schemas.microsoft.com/office/drawing/2014/main" val="4032286144"/>
                  </a:ext>
                </a:extLst>
              </a:tr>
              <a:tr h="229203">
                <a:tc>
                  <a:txBody>
                    <a:bodyPr/>
                    <a:lstStyle/>
                    <a:p>
                      <a:pPr algn="l" fontAlgn="b"/>
                      <a:r>
                        <a:rPr lang="el-GR" sz="1000" b="1" i="0" u="none" strike="noStrike">
                          <a:solidFill>
                            <a:srgbClr val="000000"/>
                          </a:solidFill>
                          <a:effectLst/>
                          <a:latin typeface="Arial" panose="020B0604020202020204" pitchFamily="34" charset="0"/>
                        </a:rPr>
                        <a:t>ΙΝΤΕΚ</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416,836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146,543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45,441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165,177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94,958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18,982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69,084</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60,392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61,058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304,421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197,444</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1,580,336</a:t>
                      </a:r>
                    </a:p>
                  </a:txBody>
                  <a:tcPr marL="7436" marR="7436" marT="7436" marB="0" anchor="b">
                    <a:lnL>
                      <a:noFill/>
                    </a:lnL>
                    <a:lnR>
                      <a:noFill/>
                    </a:lnR>
                    <a:lnT>
                      <a:noFill/>
                    </a:lnT>
                    <a:lnB>
                      <a:noFill/>
                    </a:lnB>
                  </a:tcPr>
                </a:tc>
                <a:extLst>
                  <a:ext uri="{0D108BD9-81ED-4DB2-BD59-A6C34878D82A}">
                    <a16:rowId xmlns="" xmlns:a16="http://schemas.microsoft.com/office/drawing/2014/main" val="1866563442"/>
                  </a:ext>
                </a:extLst>
              </a:tr>
              <a:tr h="229203">
                <a:tc>
                  <a:txBody>
                    <a:bodyPr/>
                    <a:lstStyle/>
                    <a:p>
                      <a:pPr algn="l" fontAlgn="b"/>
                      <a:r>
                        <a:rPr lang="el-GR" sz="1000" b="1" i="0" u="none" strike="noStrike">
                          <a:solidFill>
                            <a:srgbClr val="000000"/>
                          </a:solidFill>
                          <a:effectLst/>
                          <a:latin typeface="Arial" panose="020B0604020202020204" pitchFamily="34" charset="0"/>
                        </a:rPr>
                        <a:t>ΙΛΥΔΑ</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21,653,547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649,756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475,997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378,083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187,646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4,294</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16,111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1,188,939</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452,800</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1,069,262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775,261</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26,851,696</a:t>
                      </a:r>
                    </a:p>
                  </a:txBody>
                  <a:tcPr marL="7436" marR="7436" marT="7436" marB="0" anchor="b">
                    <a:lnL>
                      <a:noFill/>
                    </a:lnL>
                    <a:lnR>
                      <a:noFill/>
                    </a:lnR>
                    <a:lnT>
                      <a:noFill/>
                    </a:lnT>
                    <a:lnB>
                      <a:noFill/>
                    </a:lnB>
                  </a:tcPr>
                </a:tc>
                <a:extLst>
                  <a:ext uri="{0D108BD9-81ED-4DB2-BD59-A6C34878D82A}">
                    <a16:rowId xmlns="" xmlns:a16="http://schemas.microsoft.com/office/drawing/2014/main" val="2286942865"/>
                  </a:ext>
                </a:extLst>
              </a:tr>
              <a:tr h="229203">
                <a:tc>
                  <a:txBody>
                    <a:bodyPr/>
                    <a:lstStyle/>
                    <a:p>
                      <a:pPr algn="l" fontAlgn="b"/>
                      <a:r>
                        <a:rPr lang="el-GR" sz="1000" b="1" i="0" u="none" strike="noStrike">
                          <a:solidFill>
                            <a:srgbClr val="000000"/>
                          </a:solidFill>
                          <a:effectLst/>
                          <a:latin typeface="Arial" panose="020B0604020202020204" pitchFamily="34" charset="0"/>
                        </a:rPr>
                        <a:t>ΛΟΓΟΣ</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2,534,123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146,223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151,955</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579,982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110,353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81,601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29,758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86,138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61,026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71,118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95,141</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3,947,418</a:t>
                      </a:r>
                    </a:p>
                  </a:txBody>
                  <a:tcPr marL="7436" marR="7436" marT="7436" marB="0" anchor="b">
                    <a:lnL>
                      <a:noFill/>
                    </a:lnL>
                    <a:lnR>
                      <a:noFill/>
                    </a:lnR>
                    <a:lnT>
                      <a:noFill/>
                    </a:lnT>
                    <a:lnB>
                      <a:noFill/>
                    </a:lnB>
                  </a:tcPr>
                </a:tc>
                <a:extLst>
                  <a:ext uri="{0D108BD9-81ED-4DB2-BD59-A6C34878D82A}">
                    <a16:rowId xmlns="" xmlns:a16="http://schemas.microsoft.com/office/drawing/2014/main" val="4062831278"/>
                  </a:ext>
                </a:extLst>
              </a:tr>
              <a:tr h="229203">
                <a:tc>
                  <a:txBody>
                    <a:bodyPr/>
                    <a:lstStyle/>
                    <a:p>
                      <a:pPr algn="l" fontAlgn="b"/>
                      <a:r>
                        <a:rPr lang="el-GR" sz="1000" b="1" i="0" u="none" strike="noStrike">
                          <a:solidFill>
                            <a:srgbClr val="000000"/>
                          </a:solidFill>
                          <a:effectLst/>
                          <a:latin typeface="Arial" panose="020B0604020202020204" pitchFamily="34" charset="0"/>
                        </a:rPr>
                        <a:t>ΠΡΟΦ</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1,465,951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242,837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5,168,433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3,865,008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1,829,185</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920,263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1,394,672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2,812,463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5,316,541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7,402,865</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2,826,312</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33,244,530</a:t>
                      </a:r>
                    </a:p>
                  </a:txBody>
                  <a:tcPr marL="7436" marR="7436" marT="7436" marB="0" anchor="b">
                    <a:lnL>
                      <a:noFill/>
                    </a:lnL>
                    <a:lnR>
                      <a:noFill/>
                    </a:lnR>
                    <a:lnT>
                      <a:noFill/>
                    </a:lnT>
                    <a:lnB>
                      <a:noFill/>
                    </a:lnB>
                  </a:tcPr>
                </a:tc>
                <a:extLst>
                  <a:ext uri="{0D108BD9-81ED-4DB2-BD59-A6C34878D82A}">
                    <a16:rowId xmlns="" xmlns:a16="http://schemas.microsoft.com/office/drawing/2014/main" val="3608476546"/>
                  </a:ext>
                </a:extLst>
              </a:tr>
              <a:tr h="229203">
                <a:tc>
                  <a:txBody>
                    <a:bodyPr/>
                    <a:lstStyle/>
                    <a:p>
                      <a:pPr algn="l" fontAlgn="b"/>
                      <a:r>
                        <a:rPr lang="el-GR" sz="1000" b="1" i="0" u="none" strike="noStrike">
                          <a:solidFill>
                            <a:srgbClr val="000000"/>
                          </a:solidFill>
                          <a:effectLst/>
                          <a:latin typeface="Arial" panose="020B0604020202020204" pitchFamily="34" charset="0"/>
                        </a:rPr>
                        <a:t>ΚΟΥΑΛ</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415,266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242,837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308,903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3,654,498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7,093,858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1,013,981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852,265</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8,489,360</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10,099,491</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19,392,257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8,839,944</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60,402,660</a:t>
                      </a:r>
                    </a:p>
                  </a:txBody>
                  <a:tcPr marL="7436" marR="7436" marT="7436" marB="0" anchor="b">
                    <a:lnL>
                      <a:noFill/>
                    </a:lnL>
                    <a:lnR>
                      <a:noFill/>
                    </a:lnR>
                    <a:lnT>
                      <a:noFill/>
                    </a:lnT>
                    <a:lnB>
                      <a:noFill/>
                    </a:lnB>
                  </a:tcPr>
                </a:tc>
                <a:extLst>
                  <a:ext uri="{0D108BD9-81ED-4DB2-BD59-A6C34878D82A}">
                    <a16:rowId xmlns="" xmlns:a16="http://schemas.microsoft.com/office/drawing/2014/main" val="2070410103"/>
                  </a:ext>
                </a:extLst>
              </a:tr>
              <a:tr h="229203">
                <a:tc>
                  <a:txBody>
                    <a:bodyPr/>
                    <a:lstStyle/>
                    <a:p>
                      <a:pPr algn="l" fontAlgn="b"/>
                      <a:r>
                        <a:rPr lang="el-GR" sz="1000" b="1" i="0" u="none" strike="noStrike">
                          <a:solidFill>
                            <a:srgbClr val="000000"/>
                          </a:solidFill>
                          <a:effectLst/>
                          <a:latin typeface="Arial" panose="020B0604020202020204" pitchFamily="34" charset="0"/>
                        </a:rPr>
                        <a:t>ΚΟΥΕΣ</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3,441,634</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2,376,769</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1,719,576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3,086,633</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372,798</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108,052</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208,630</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922,236</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483,587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2,529,357</a:t>
                      </a:r>
                    </a:p>
                  </a:txBody>
                  <a:tcPr marL="7436" marR="7436" marT="7436" marB="0" anchor="b">
                    <a:lnL>
                      <a:noFill/>
                    </a:lnL>
                    <a:lnR>
                      <a:noFill/>
                    </a:lnR>
                    <a:lnT>
                      <a:noFill/>
                    </a:lnT>
                    <a:lnB>
                      <a:noFill/>
                    </a:lnB>
                  </a:tcPr>
                </a:tc>
                <a:tc>
                  <a:txBody>
                    <a:bodyPr/>
                    <a:lstStyle/>
                    <a:p>
                      <a:pPr algn="r" fontAlgn="b"/>
                      <a:r>
                        <a:rPr lang="en-GB" sz="900" b="0" i="0" u="none" strike="noStrike">
                          <a:solidFill>
                            <a:srgbClr val="000000"/>
                          </a:solidFill>
                          <a:effectLst/>
                          <a:latin typeface="Arial" panose="020B0604020202020204" pitchFamily="34" charset="0"/>
                        </a:rPr>
                        <a:t>3,059,415</a:t>
                      </a:r>
                    </a:p>
                  </a:txBody>
                  <a:tcPr marL="7436" marR="7436" marT="7436" marB="0" anchor="b">
                    <a:lnL>
                      <a:noFill/>
                    </a:lnL>
                    <a:lnR>
                      <a:noFill/>
                    </a:lnR>
                    <a:lnT>
                      <a:noFill/>
                    </a:lnT>
                    <a:lnB>
                      <a:noFill/>
                    </a:lnB>
                  </a:tcPr>
                </a:tc>
                <a:tc>
                  <a:txBody>
                    <a:bodyPr/>
                    <a:lstStyle/>
                    <a:p>
                      <a:pPr algn="r" fontAlgn="b"/>
                      <a:r>
                        <a:rPr lang="en-GB" sz="1100" b="1" i="0" u="none" strike="noStrike">
                          <a:solidFill>
                            <a:srgbClr val="000000"/>
                          </a:solidFill>
                          <a:effectLst/>
                          <a:latin typeface="Calibri" panose="020F0502020204030204" pitchFamily="34" charset="0"/>
                        </a:rPr>
                        <a:t>18,308,687</a:t>
                      </a:r>
                    </a:p>
                  </a:txBody>
                  <a:tcPr marL="7436" marR="7436" marT="7436" marB="0" anchor="b">
                    <a:lnL>
                      <a:noFill/>
                    </a:lnL>
                    <a:lnR>
                      <a:noFill/>
                    </a:lnR>
                    <a:lnT>
                      <a:noFill/>
                    </a:lnT>
                    <a:lnB>
                      <a:noFill/>
                    </a:lnB>
                  </a:tcPr>
                </a:tc>
                <a:extLst>
                  <a:ext uri="{0D108BD9-81ED-4DB2-BD59-A6C34878D82A}">
                    <a16:rowId xmlns="" xmlns:a16="http://schemas.microsoft.com/office/drawing/2014/main" val="3324674627"/>
                  </a:ext>
                </a:extLst>
              </a:tr>
              <a:tr h="238753">
                <a:tc>
                  <a:txBody>
                    <a:bodyPr/>
                    <a:lstStyle/>
                    <a:p>
                      <a:pPr algn="l" fontAlgn="b"/>
                      <a:r>
                        <a:rPr lang="el-GR" sz="1000" b="1" i="0" u="none" strike="noStrike">
                          <a:solidFill>
                            <a:srgbClr val="000000"/>
                          </a:solidFill>
                          <a:effectLst/>
                          <a:latin typeface="Arial" panose="020B0604020202020204" pitchFamily="34" charset="0"/>
                        </a:rPr>
                        <a:t>ΕΝΤΕΡ</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1,300</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12,935</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8,707</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3,565</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12,865</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0</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56,670</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73,345</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58,585</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107,288</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171,067</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506,327</a:t>
                      </a:r>
                    </a:p>
                  </a:txBody>
                  <a:tcPr marL="7436" marR="7436" marT="743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1777483"/>
                  </a:ext>
                </a:extLst>
              </a:tr>
              <a:tr h="229203">
                <a:tc>
                  <a:txBody>
                    <a:bodyPr/>
                    <a:lstStyle/>
                    <a:p>
                      <a:pPr algn="l" fontAlgn="b"/>
                      <a:r>
                        <a:rPr lang="el-GR" sz="1000" b="1" i="0" u="none" strike="noStrike">
                          <a:solidFill>
                            <a:srgbClr val="000000"/>
                          </a:solidFill>
                          <a:effectLst/>
                          <a:latin typeface="Arial" panose="020B0604020202020204" pitchFamily="34" charset="0"/>
                        </a:rPr>
                        <a:t>ΠΕΡΦ</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20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1</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2,700</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51</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394,291</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0" i="0" u="none" strike="noStrike">
                          <a:solidFill>
                            <a:srgbClr val="000000"/>
                          </a:solidFill>
                          <a:effectLst/>
                          <a:latin typeface="Arial" panose="020B0604020202020204" pitchFamily="34" charset="0"/>
                        </a:rPr>
                        <a:t>194,993</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000000"/>
                          </a:solidFill>
                          <a:effectLst/>
                          <a:latin typeface="Calibri" panose="020F0502020204030204" pitchFamily="34" charset="0"/>
                        </a:rPr>
                        <a:t>592,056</a:t>
                      </a:r>
                    </a:p>
                  </a:txBody>
                  <a:tcPr marL="7436" marR="7436" marT="743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075102104"/>
                  </a:ext>
                </a:extLst>
              </a:tr>
              <a:tr h="229203">
                <a:tc>
                  <a:txBody>
                    <a:bodyPr/>
                    <a:lstStyle/>
                    <a:p>
                      <a:pPr algn="l" fontAlgn="b"/>
                      <a:r>
                        <a:rPr lang="el-GR" sz="1000" b="1" i="0" u="none" strike="noStrike">
                          <a:solidFill>
                            <a:srgbClr val="FFFFFF"/>
                          </a:solidFill>
                          <a:effectLst/>
                          <a:latin typeface="Arial" panose="020B0604020202020204" pitchFamily="34" charset="0"/>
                        </a:rPr>
                        <a:t>ΣΥΝΟΛΟ</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31,182,536</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4,652,561</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8,340,807</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12,353,672</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10,317,744</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2,466,756</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2,758,539</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14,123,355</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17,641,882</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38,010,494</a:t>
                      </a:r>
                    </a:p>
                  </a:txBody>
                  <a:tcPr marL="7436" marR="7436" marT="7436" marB="0" anchor="b">
                    <a:lnL>
                      <a:noFill/>
                    </a:lnL>
                    <a:lnR>
                      <a:noFill/>
                    </a:lnR>
                    <a:lnT>
                      <a:noFill/>
                    </a:lnT>
                    <a:lnB>
                      <a:noFill/>
                    </a:lnB>
                    <a:solidFill>
                      <a:srgbClr val="0070C0"/>
                    </a:solidFill>
                  </a:tcPr>
                </a:tc>
                <a:tc>
                  <a:txBody>
                    <a:bodyPr/>
                    <a:lstStyle/>
                    <a:p>
                      <a:pPr algn="r" fontAlgn="b"/>
                      <a:r>
                        <a:rPr lang="en-GB" sz="900" b="1" i="0" u="none" strike="noStrike">
                          <a:solidFill>
                            <a:srgbClr val="FFFFFF"/>
                          </a:solidFill>
                          <a:effectLst/>
                          <a:latin typeface="Arial" panose="020B0604020202020204" pitchFamily="34" charset="0"/>
                        </a:rPr>
                        <a:t>18,151,673</a:t>
                      </a:r>
                    </a:p>
                  </a:txBody>
                  <a:tcPr marL="7436" marR="7436" marT="7436" marB="0" anchor="b">
                    <a:lnL>
                      <a:noFill/>
                    </a:lnL>
                    <a:lnR>
                      <a:noFill/>
                    </a:lnR>
                    <a:lnT>
                      <a:noFill/>
                    </a:lnT>
                    <a:lnB>
                      <a:noFill/>
                    </a:lnB>
                    <a:solidFill>
                      <a:srgbClr val="0070C0"/>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extLst>
                  <a:ext uri="{0D108BD9-81ED-4DB2-BD59-A6C34878D82A}">
                    <a16:rowId xmlns="" xmlns:a16="http://schemas.microsoft.com/office/drawing/2014/main" val="3152900151"/>
                  </a:ext>
                </a:extLst>
              </a:tr>
              <a:tr h="229203">
                <a:tc gridSpan="2">
                  <a:txBody>
                    <a:bodyPr/>
                    <a:lstStyle/>
                    <a:p>
                      <a:pPr algn="l" fontAlgn="b"/>
                      <a:r>
                        <a:rPr lang="el-GR" sz="1000" b="1" i="0" u="none" strike="noStrike">
                          <a:solidFill>
                            <a:srgbClr val="000000"/>
                          </a:solidFill>
                          <a:effectLst/>
                          <a:latin typeface="Arial" panose="020B0604020202020204" pitchFamily="34" charset="0"/>
                        </a:rPr>
                        <a:t>*Οργανωμένη Αγορά</a:t>
                      </a:r>
                    </a:p>
                  </a:txBody>
                  <a:tcPr marL="7436" marR="7436" marT="7436"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436" marR="7436" marT="7436"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436" marR="7436" marT="7436" marB="0" anchor="b">
                    <a:lnL>
                      <a:noFill/>
                    </a:lnL>
                    <a:lnR>
                      <a:noFill/>
                    </a:lnR>
                    <a:lnT>
                      <a:noFill/>
                    </a:lnT>
                    <a:lnB>
                      <a:noFill/>
                    </a:lnB>
                  </a:tcPr>
                </a:tc>
                <a:extLst>
                  <a:ext uri="{0D108BD9-81ED-4DB2-BD59-A6C34878D82A}">
                    <a16:rowId xmlns="" xmlns:a16="http://schemas.microsoft.com/office/drawing/2014/main" val="4025715983"/>
                  </a:ext>
                </a:extLst>
              </a:tr>
            </a:tbl>
          </a:graphicData>
        </a:graphic>
      </p:graphicFrame>
    </p:spTree>
    <p:extLst>
      <p:ext uri="{BB962C8B-B14F-4D97-AF65-F5344CB8AC3E}">
        <p14:creationId xmlns:p14="http://schemas.microsoft.com/office/powerpoint/2010/main" val="9232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Όγκος Συναλλαγών (2)</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pSp>
        <p:nvGrpSpPr>
          <p:cNvPr id="6" name="Chart 2"/>
          <p:cNvGrpSpPr>
            <a:grpSpLocks/>
          </p:cNvGrpSpPr>
          <p:nvPr/>
        </p:nvGrpSpPr>
        <p:grpSpPr bwMode="auto">
          <a:xfrm>
            <a:off x="827782" y="1268760"/>
            <a:ext cx="8712968" cy="5040560"/>
            <a:chOff x="0" y="0"/>
            <a:chExt cx="8328656" cy="4747263"/>
          </a:xfrm>
        </p:grpSpPr>
        <p:graphicFrame>
          <p:nvGraphicFramePr>
            <p:cNvPr id="7" name="Chart 6"/>
            <p:cNvGraphicFramePr>
              <a:graphicFrameLocks/>
            </p:cNvGraphicFramePr>
            <p:nvPr>
              <p:extLst>
                <p:ext uri="{D42A27DB-BD31-4B8C-83A1-F6EECF244321}">
                  <p14:modId xmlns:p14="http://schemas.microsoft.com/office/powerpoint/2010/main" val="4195044245"/>
                </p:ext>
              </p:extLst>
            </p:nvPr>
          </p:nvGraphicFramePr>
          <p:xfrm>
            <a:off x="0" y="0"/>
            <a:ext cx="8328656" cy="47472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p:cNvSpPr txBox="1">
              <a:spLocks noChangeArrowheads="1"/>
            </p:cNvSpPr>
            <p:nvPr/>
          </p:nvSpPr>
          <p:spPr bwMode="auto">
            <a:xfrm>
              <a:off x="7376591" y="2843835"/>
              <a:ext cx="777898" cy="36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spTree>
    <p:extLst>
      <p:ext uri="{BB962C8B-B14F-4D97-AF65-F5344CB8AC3E}">
        <p14:creationId xmlns:p14="http://schemas.microsoft.com/office/powerpoint/2010/main" val="45748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Αξία Συναλλαγών (1)</a:t>
            </a:r>
            <a:endParaRPr lang="el-GR" dirty="0"/>
          </a:p>
        </p:txBody>
      </p:sp>
      <p:sp>
        <p:nvSpPr>
          <p:cNvPr id="3" name="Content Placeholder 2"/>
          <p:cNvSpPr>
            <a:spLocks noGrp="1"/>
          </p:cNvSpPr>
          <p:nvPr>
            <p:ph idx="1"/>
          </p:nvPr>
        </p:nvSpPr>
        <p:spPr>
          <a:xfrm>
            <a:off x="251999" y="864000"/>
            <a:ext cx="9756000" cy="5733352"/>
          </a:xfrm>
        </p:spPr>
        <p:txBody>
          <a:bodyPr/>
          <a:lstStyle/>
          <a:p>
            <a:r>
              <a:rPr lang="el-GR" sz="1600" dirty="0" smtClean="0"/>
              <a:t>   </a:t>
            </a:r>
            <a:endParaRPr lang="el-GR" sz="1600" dirty="0"/>
          </a:p>
          <a:p>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363924942"/>
              </p:ext>
            </p:extLst>
          </p:nvPr>
        </p:nvGraphicFramePr>
        <p:xfrm>
          <a:off x="284164" y="1988829"/>
          <a:ext cx="9728198" cy="3600410"/>
        </p:xfrm>
        <a:graphic>
          <a:graphicData uri="http://schemas.openxmlformats.org/drawingml/2006/table">
            <a:tbl>
              <a:tblPr/>
              <a:tblGrid>
                <a:gridCol w="555431">
                  <a:extLst>
                    <a:ext uri="{9D8B030D-6E8A-4147-A177-3AD203B41FA5}">
                      <a16:colId xmlns="" xmlns:a16="http://schemas.microsoft.com/office/drawing/2014/main" val="3783466621"/>
                    </a:ext>
                  </a:extLst>
                </a:gridCol>
                <a:gridCol w="718792">
                  <a:extLst>
                    <a:ext uri="{9D8B030D-6E8A-4147-A177-3AD203B41FA5}">
                      <a16:colId xmlns="" xmlns:a16="http://schemas.microsoft.com/office/drawing/2014/main" val="719148593"/>
                    </a:ext>
                  </a:extLst>
                </a:gridCol>
                <a:gridCol w="702456">
                  <a:extLst>
                    <a:ext uri="{9D8B030D-6E8A-4147-A177-3AD203B41FA5}">
                      <a16:colId xmlns="" xmlns:a16="http://schemas.microsoft.com/office/drawing/2014/main" val="3807794310"/>
                    </a:ext>
                  </a:extLst>
                </a:gridCol>
                <a:gridCol w="735128">
                  <a:extLst>
                    <a:ext uri="{9D8B030D-6E8A-4147-A177-3AD203B41FA5}">
                      <a16:colId xmlns="" xmlns:a16="http://schemas.microsoft.com/office/drawing/2014/main" val="2355179364"/>
                    </a:ext>
                  </a:extLst>
                </a:gridCol>
                <a:gridCol w="759632">
                  <a:extLst>
                    <a:ext uri="{9D8B030D-6E8A-4147-A177-3AD203B41FA5}">
                      <a16:colId xmlns="" xmlns:a16="http://schemas.microsoft.com/office/drawing/2014/main" val="345641518"/>
                    </a:ext>
                  </a:extLst>
                </a:gridCol>
                <a:gridCol w="816809">
                  <a:extLst>
                    <a:ext uri="{9D8B030D-6E8A-4147-A177-3AD203B41FA5}">
                      <a16:colId xmlns="" xmlns:a16="http://schemas.microsoft.com/office/drawing/2014/main" val="193554751"/>
                    </a:ext>
                  </a:extLst>
                </a:gridCol>
                <a:gridCol w="759632">
                  <a:extLst>
                    <a:ext uri="{9D8B030D-6E8A-4147-A177-3AD203B41FA5}">
                      <a16:colId xmlns="" xmlns:a16="http://schemas.microsoft.com/office/drawing/2014/main" val="1352407118"/>
                    </a:ext>
                  </a:extLst>
                </a:gridCol>
                <a:gridCol w="726961">
                  <a:extLst>
                    <a:ext uri="{9D8B030D-6E8A-4147-A177-3AD203B41FA5}">
                      <a16:colId xmlns="" xmlns:a16="http://schemas.microsoft.com/office/drawing/2014/main" val="509520854"/>
                    </a:ext>
                  </a:extLst>
                </a:gridCol>
                <a:gridCol w="767801">
                  <a:extLst>
                    <a:ext uri="{9D8B030D-6E8A-4147-A177-3AD203B41FA5}">
                      <a16:colId xmlns="" xmlns:a16="http://schemas.microsoft.com/office/drawing/2014/main" val="2385417251"/>
                    </a:ext>
                  </a:extLst>
                </a:gridCol>
                <a:gridCol w="759632">
                  <a:extLst>
                    <a:ext uri="{9D8B030D-6E8A-4147-A177-3AD203B41FA5}">
                      <a16:colId xmlns="" xmlns:a16="http://schemas.microsoft.com/office/drawing/2014/main" val="1665434961"/>
                    </a:ext>
                  </a:extLst>
                </a:gridCol>
                <a:gridCol w="800473">
                  <a:extLst>
                    <a:ext uri="{9D8B030D-6E8A-4147-A177-3AD203B41FA5}">
                      <a16:colId xmlns="" xmlns:a16="http://schemas.microsoft.com/office/drawing/2014/main" val="394875129"/>
                    </a:ext>
                  </a:extLst>
                </a:gridCol>
                <a:gridCol w="800473">
                  <a:extLst>
                    <a:ext uri="{9D8B030D-6E8A-4147-A177-3AD203B41FA5}">
                      <a16:colId xmlns="" xmlns:a16="http://schemas.microsoft.com/office/drawing/2014/main" val="1447988522"/>
                    </a:ext>
                  </a:extLst>
                </a:gridCol>
                <a:gridCol w="824978">
                  <a:extLst>
                    <a:ext uri="{9D8B030D-6E8A-4147-A177-3AD203B41FA5}">
                      <a16:colId xmlns="" xmlns:a16="http://schemas.microsoft.com/office/drawing/2014/main" val="2658131789"/>
                    </a:ext>
                  </a:extLst>
                </a:gridCol>
              </a:tblGrid>
              <a:tr h="372456">
                <a:tc gridSpan="13">
                  <a:txBody>
                    <a:bodyPr/>
                    <a:lstStyle/>
                    <a:p>
                      <a:pPr algn="ctr" fontAlgn="b"/>
                      <a:r>
                        <a:rPr lang="el-GR" sz="1500" b="1" i="0" u="none" strike="noStrike">
                          <a:solidFill>
                            <a:srgbClr val="FFFFFF"/>
                          </a:solidFill>
                          <a:effectLst/>
                          <a:latin typeface="Calibri" panose="020F0502020204030204" pitchFamily="34" charset="0"/>
                        </a:rPr>
                        <a:t>ΑΞΙΑ ΣΥΝΑΛΛΑΓΩΝ* (σε €)</a:t>
                      </a:r>
                    </a:p>
                  </a:txBody>
                  <a:tcPr marL="6544" marR="6544" marT="6544" marB="0" anchor="b">
                    <a:lnL>
                      <a:noFill/>
                    </a:lnL>
                    <a:lnR>
                      <a:noFill/>
                    </a:lnR>
                    <a:lnT>
                      <a:noFill/>
                    </a:lnT>
                    <a:lnB>
                      <a:noFill/>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923273981"/>
                  </a:ext>
                </a:extLst>
              </a:tr>
              <a:tr h="238753">
                <a:tc>
                  <a:txBody>
                    <a:bodyPr/>
                    <a:lstStyle/>
                    <a:p>
                      <a:pPr algn="l" fontAlgn="b"/>
                      <a:r>
                        <a:rPr lang="en-GB" sz="900" b="0" i="0" u="none" strike="noStrike">
                          <a:solidFill>
                            <a:srgbClr val="000000"/>
                          </a:solidFill>
                          <a:effectLst/>
                          <a:latin typeface="Calibri" panose="020F0502020204030204" pitchFamily="34" charset="0"/>
                        </a:rPr>
                        <a:t> </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2010</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2011</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2012</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2013</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2014</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2015</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2016</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2017</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2018</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2019</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900" b="1" i="0" u="none" strike="noStrike">
                          <a:solidFill>
                            <a:srgbClr val="000000"/>
                          </a:solidFill>
                          <a:effectLst/>
                          <a:latin typeface="Calibri" panose="020F0502020204030204" pitchFamily="34" charset="0"/>
                        </a:rPr>
                        <a:t>Ιουν-20</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10-yr</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19663916"/>
                  </a:ext>
                </a:extLst>
              </a:tr>
              <a:tr h="229204">
                <a:tc>
                  <a:txBody>
                    <a:bodyPr/>
                    <a:lstStyle/>
                    <a:p>
                      <a:pPr algn="l" fontAlgn="b"/>
                      <a:r>
                        <a:rPr lang="en-GB" sz="900" b="1" i="0" u="none" strike="noStrike">
                          <a:solidFill>
                            <a:srgbClr val="000000"/>
                          </a:solidFill>
                          <a:effectLst/>
                          <a:latin typeface="Arial" panose="020B0604020202020204" pitchFamily="34" charset="0"/>
                        </a:rPr>
                        <a:t>BYTE</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544,389.71</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234,751.61</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98,862.36</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196,975.72</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146,162.11</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63,436.11</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13,343.05</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58,809.04</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168,605.19</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7,143,046.57</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1,571,723.50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1" i="0" u="none" strike="noStrike">
                          <a:solidFill>
                            <a:srgbClr val="000000"/>
                          </a:solidFill>
                          <a:effectLst/>
                          <a:latin typeface="Calibri" panose="020F0502020204030204" pitchFamily="34" charset="0"/>
                        </a:rPr>
                        <a:t>10,240,104.97</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850352205"/>
                  </a:ext>
                </a:extLst>
              </a:tr>
              <a:tr h="229204">
                <a:tc>
                  <a:txBody>
                    <a:bodyPr/>
                    <a:lstStyle/>
                    <a:p>
                      <a:pPr algn="l" fontAlgn="b"/>
                      <a:r>
                        <a:rPr lang="en-GB" sz="900" b="1" i="0" u="none" strike="noStrike">
                          <a:solidFill>
                            <a:srgbClr val="000000"/>
                          </a:solidFill>
                          <a:effectLst/>
                          <a:latin typeface="Arial" panose="020B0604020202020204" pitchFamily="34" charset="0"/>
                        </a:rPr>
                        <a:t>CPI</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104,859.20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48,828.17</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14,359.36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21,582.64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30,447.07</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6,111.86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7,880.09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47,210.76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154,047.34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157,380.74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107,649.00</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700,356.23</a:t>
                      </a:r>
                    </a:p>
                  </a:txBody>
                  <a:tcPr marL="6544" marR="6544" marT="6544" marB="0" anchor="b">
                    <a:lnL>
                      <a:noFill/>
                    </a:lnL>
                    <a:lnR>
                      <a:noFill/>
                    </a:lnR>
                    <a:lnT>
                      <a:noFill/>
                    </a:lnT>
                    <a:lnB>
                      <a:noFill/>
                    </a:lnB>
                  </a:tcPr>
                </a:tc>
                <a:extLst>
                  <a:ext uri="{0D108BD9-81ED-4DB2-BD59-A6C34878D82A}">
                    <a16:rowId xmlns="" xmlns:a16="http://schemas.microsoft.com/office/drawing/2014/main" val="1315914638"/>
                  </a:ext>
                </a:extLst>
              </a:tr>
              <a:tr h="229204">
                <a:tc>
                  <a:txBody>
                    <a:bodyPr/>
                    <a:lstStyle/>
                    <a:p>
                      <a:pPr algn="l" fontAlgn="b"/>
                      <a:r>
                        <a:rPr lang="el-GR" sz="900" b="1" i="0" u="none" strike="noStrike">
                          <a:solidFill>
                            <a:srgbClr val="000000"/>
                          </a:solidFill>
                          <a:effectLst/>
                          <a:latin typeface="Arial" panose="020B0604020202020204" pitchFamily="34" charset="0"/>
                        </a:rPr>
                        <a:t>ΕΠΣΙΛ</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45,704.83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95,416.75</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68,020.03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67,998.98</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112,882.11</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47,588.53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18,293.72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56,117.80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224,765.99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974,621.23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567,469.70</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2,278,879.67</a:t>
                      </a:r>
                    </a:p>
                  </a:txBody>
                  <a:tcPr marL="6544" marR="6544" marT="6544" marB="0" anchor="b">
                    <a:lnL>
                      <a:noFill/>
                    </a:lnL>
                    <a:lnR>
                      <a:noFill/>
                    </a:lnR>
                    <a:lnT>
                      <a:noFill/>
                    </a:lnT>
                    <a:lnB>
                      <a:noFill/>
                    </a:lnB>
                  </a:tcPr>
                </a:tc>
                <a:extLst>
                  <a:ext uri="{0D108BD9-81ED-4DB2-BD59-A6C34878D82A}">
                    <a16:rowId xmlns="" xmlns:a16="http://schemas.microsoft.com/office/drawing/2014/main" val="77612221"/>
                  </a:ext>
                </a:extLst>
              </a:tr>
              <a:tr h="229204">
                <a:tc>
                  <a:txBody>
                    <a:bodyPr/>
                    <a:lstStyle/>
                    <a:p>
                      <a:pPr algn="l" fontAlgn="b"/>
                      <a:r>
                        <a:rPr lang="el-GR" sz="900" b="1" i="0" u="none" strike="noStrike">
                          <a:solidFill>
                            <a:srgbClr val="000000"/>
                          </a:solidFill>
                          <a:effectLst/>
                          <a:latin typeface="Arial" panose="020B0604020202020204" pitchFamily="34" charset="0"/>
                        </a:rPr>
                        <a:t>ΙΝΤΕΚ</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379,354.36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110,275.46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22,192.34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143,763.14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71,859.49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14,248.62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51,236.86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47,870.56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50,864.76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296,141.30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215,153.55</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1,402,960.44</a:t>
                      </a:r>
                    </a:p>
                  </a:txBody>
                  <a:tcPr marL="6544" marR="6544" marT="6544" marB="0" anchor="b">
                    <a:lnL>
                      <a:noFill/>
                    </a:lnL>
                    <a:lnR>
                      <a:noFill/>
                    </a:lnR>
                    <a:lnT>
                      <a:noFill/>
                    </a:lnT>
                    <a:lnB>
                      <a:noFill/>
                    </a:lnB>
                  </a:tcPr>
                </a:tc>
                <a:extLst>
                  <a:ext uri="{0D108BD9-81ED-4DB2-BD59-A6C34878D82A}">
                    <a16:rowId xmlns="" xmlns:a16="http://schemas.microsoft.com/office/drawing/2014/main" val="61771735"/>
                  </a:ext>
                </a:extLst>
              </a:tr>
              <a:tr h="229204">
                <a:tc>
                  <a:txBody>
                    <a:bodyPr/>
                    <a:lstStyle/>
                    <a:p>
                      <a:pPr algn="l" fontAlgn="b"/>
                      <a:r>
                        <a:rPr lang="el-GR" sz="900" b="1" i="0" u="none" strike="noStrike">
                          <a:solidFill>
                            <a:srgbClr val="000000"/>
                          </a:solidFill>
                          <a:effectLst/>
                          <a:latin typeface="Arial" panose="020B0604020202020204" pitchFamily="34" charset="0"/>
                        </a:rPr>
                        <a:t>ΙΛΥΔΑ</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20,129,829.85</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226,040.87</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140,341.86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193,639.03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126,253.86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2,582.91</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7,642.21</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271,339.10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101,727.50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348,672.76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270,982.55</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21,819,052.50</a:t>
                      </a:r>
                    </a:p>
                  </a:txBody>
                  <a:tcPr marL="6544" marR="6544" marT="6544" marB="0" anchor="b">
                    <a:lnL>
                      <a:noFill/>
                    </a:lnL>
                    <a:lnR>
                      <a:noFill/>
                    </a:lnR>
                    <a:lnT>
                      <a:noFill/>
                    </a:lnT>
                    <a:lnB>
                      <a:noFill/>
                    </a:lnB>
                  </a:tcPr>
                </a:tc>
                <a:extLst>
                  <a:ext uri="{0D108BD9-81ED-4DB2-BD59-A6C34878D82A}">
                    <a16:rowId xmlns="" xmlns:a16="http://schemas.microsoft.com/office/drawing/2014/main" val="1491529854"/>
                  </a:ext>
                </a:extLst>
              </a:tr>
              <a:tr h="229204">
                <a:tc>
                  <a:txBody>
                    <a:bodyPr/>
                    <a:lstStyle/>
                    <a:p>
                      <a:pPr algn="l" fontAlgn="b"/>
                      <a:r>
                        <a:rPr lang="el-GR" sz="900" b="1" i="0" u="none" strike="noStrike">
                          <a:solidFill>
                            <a:srgbClr val="000000"/>
                          </a:solidFill>
                          <a:effectLst/>
                          <a:latin typeface="Arial" panose="020B0604020202020204" pitchFamily="34" charset="0"/>
                        </a:rPr>
                        <a:t>ΛΟΓΟΣ</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1,054,413.00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70,168.17</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51,929.74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321,456.40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42,875.13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26,914.96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7,924.09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26,210.01</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23,793.75</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34,227.09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63,624.61</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1,723,536.95</a:t>
                      </a:r>
                    </a:p>
                  </a:txBody>
                  <a:tcPr marL="6544" marR="6544" marT="6544" marB="0" anchor="b">
                    <a:lnL>
                      <a:noFill/>
                    </a:lnL>
                    <a:lnR>
                      <a:noFill/>
                    </a:lnR>
                    <a:lnT>
                      <a:noFill/>
                    </a:lnT>
                    <a:lnB>
                      <a:noFill/>
                    </a:lnB>
                  </a:tcPr>
                </a:tc>
                <a:extLst>
                  <a:ext uri="{0D108BD9-81ED-4DB2-BD59-A6C34878D82A}">
                    <a16:rowId xmlns="" xmlns:a16="http://schemas.microsoft.com/office/drawing/2014/main" val="1145771483"/>
                  </a:ext>
                </a:extLst>
              </a:tr>
              <a:tr h="229204">
                <a:tc>
                  <a:txBody>
                    <a:bodyPr/>
                    <a:lstStyle/>
                    <a:p>
                      <a:pPr algn="l" fontAlgn="b"/>
                      <a:r>
                        <a:rPr lang="el-GR" sz="900" b="1" i="0" u="none" strike="noStrike">
                          <a:solidFill>
                            <a:srgbClr val="000000"/>
                          </a:solidFill>
                          <a:effectLst/>
                          <a:latin typeface="Arial" panose="020B0604020202020204" pitchFamily="34" charset="0"/>
                        </a:rPr>
                        <a:t>ΠΡΟΦ</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996,451.60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111,616.84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2,454,611.08</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3,829,005.32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1,329,204.12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418,669.99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606,029.03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1,949,510.56</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5,939,556.72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23,094,845.53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10,057,358.19</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50,786,858.98</a:t>
                      </a:r>
                    </a:p>
                  </a:txBody>
                  <a:tcPr marL="6544" marR="6544" marT="6544" marB="0" anchor="b">
                    <a:lnL>
                      <a:noFill/>
                    </a:lnL>
                    <a:lnR>
                      <a:noFill/>
                    </a:lnR>
                    <a:lnT>
                      <a:noFill/>
                    </a:lnT>
                    <a:lnB>
                      <a:noFill/>
                    </a:lnB>
                  </a:tcPr>
                </a:tc>
                <a:extLst>
                  <a:ext uri="{0D108BD9-81ED-4DB2-BD59-A6C34878D82A}">
                    <a16:rowId xmlns="" xmlns:a16="http://schemas.microsoft.com/office/drawing/2014/main" val="305257022"/>
                  </a:ext>
                </a:extLst>
              </a:tr>
              <a:tr h="229204">
                <a:tc>
                  <a:txBody>
                    <a:bodyPr/>
                    <a:lstStyle/>
                    <a:p>
                      <a:pPr algn="l" fontAlgn="b"/>
                      <a:r>
                        <a:rPr lang="el-GR" sz="900" b="1" i="0" u="none" strike="noStrike">
                          <a:solidFill>
                            <a:srgbClr val="000000"/>
                          </a:solidFill>
                          <a:effectLst/>
                          <a:latin typeface="Arial" panose="020B0604020202020204" pitchFamily="34" charset="0"/>
                        </a:rPr>
                        <a:t>ΚΟΥΑΛ</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77,475.44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111,616.84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136,057.37</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4,051,273.49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3,707,395.15</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356,743.13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289,838.65</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1,963,555.42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2,544,524.12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4,169,618.60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2,003,094.48</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19,411,192.69</a:t>
                      </a:r>
                    </a:p>
                  </a:txBody>
                  <a:tcPr marL="6544" marR="6544" marT="6544" marB="0" anchor="b">
                    <a:lnL>
                      <a:noFill/>
                    </a:lnL>
                    <a:lnR>
                      <a:noFill/>
                    </a:lnR>
                    <a:lnT>
                      <a:noFill/>
                    </a:lnT>
                    <a:lnB>
                      <a:noFill/>
                    </a:lnB>
                  </a:tcPr>
                </a:tc>
                <a:extLst>
                  <a:ext uri="{0D108BD9-81ED-4DB2-BD59-A6C34878D82A}">
                    <a16:rowId xmlns="" xmlns:a16="http://schemas.microsoft.com/office/drawing/2014/main" val="2258593380"/>
                  </a:ext>
                </a:extLst>
              </a:tr>
              <a:tr h="229204">
                <a:tc>
                  <a:txBody>
                    <a:bodyPr/>
                    <a:lstStyle/>
                    <a:p>
                      <a:pPr algn="l" fontAlgn="b"/>
                      <a:r>
                        <a:rPr lang="el-GR" sz="900" b="1" i="0" u="none" strike="noStrike">
                          <a:solidFill>
                            <a:srgbClr val="000000"/>
                          </a:solidFill>
                          <a:effectLst/>
                          <a:latin typeface="Arial" panose="020B0604020202020204" pitchFamily="34" charset="0"/>
                        </a:rPr>
                        <a:t>ΚΟΥΕΣ</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4,107,249.82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2,526,496.13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1,327,463.31</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4,794,838.87</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2,022,340.80</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454,226.62</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984,003.99</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7,713,455.93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6,100,471.93</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27,641,937.54</a:t>
                      </a:r>
                    </a:p>
                  </a:txBody>
                  <a:tcPr marL="6544" marR="6544" marT="6544" marB="0" anchor="b">
                    <a:lnL>
                      <a:noFill/>
                    </a:lnL>
                    <a:lnR>
                      <a:noFill/>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23,726,782.98</a:t>
                      </a:r>
                    </a:p>
                  </a:txBody>
                  <a:tcPr marL="6544" marR="6544" marT="6544" marB="0" anchor="b">
                    <a:lnL>
                      <a:noFill/>
                    </a:lnL>
                    <a:lnR>
                      <a:noFill/>
                    </a:lnR>
                    <a:lnT>
                      <a:noFill/>
                    </a:lnT>
                    <a:lnB>
                      <a:noFill/>
                    </a:lnB>
                  </a:tcPr>
                </a:tc>
                <a:tc>
                  <a:txBody>
                    <a:bodyPr/>
                    <a:lstStyle/>
                    <a:p>
                      <a:pPr algn="r" fontAlgn="b"/>
                      <a:r>
                        <a:rPr lang="en-GB" sz="900" b="1" i="0" u="none" strike="noStrike">
                          <a:solidFill>
                            <a:srgbClr val="000000"/>
                          </a:solidFill>
                          <a:effectLst/>
                          <a:latin typeface="Calibri" panose="020F0502020204030204" pitchFamily="34" charset="0"/>
                        </a:rPr>
                        <a:t>81,399,267.92</a:t>
                      </a:r>
                    </a:p>
                  </a:txBody>
                  <a:tcPr marL="6544" marR="6544" marT="6544" marB="0" anchor="b">
                    <a:lnL>
                      <a:noFill/>
                    </a:lnL>
                    <a:lnR>
                      <a:noFill/>
                    </a:lnR>
                    <a:lnT>
                      <a:noFill/>
                    </a:lnT>
                    <a:lnB>
                      <a:noFill/>
                    </a:lnB>
                  </a:tcPr>
                </a:tc>
                <a:extLst>
                  <a:ext uri="{0D108BD9-81ED-4DB2-BD59-A6C34878D82A}">
                    <a16:rowId xmlns="" xmlns:a16="http://schemas.microsoft.com/office/drawing/2014/main" val="2278077065"/>
                  </a:ext>
                </a:extLst>
              </a:tr>
              <a:tr h="238753">
                <a:tc>
                  <a:txBody>
                    <a:bodyPr/>
                    <a:lstStyle/>
                    <a:p>
                      <a:pPr algn="l" fontAlgn="b"/>
                      <a:r>
                        <a:rPr lang="el-GR" sz="900" b="1" i="0" u="none" strike="noStrike">
                          <a:solidFill>
                            <a:srgbClr val="000000"/>
                          </a:solidFill>
                          <a:effectLst/>
                          <a:latin typeface="Arial" panose="020B0604020202020204" pitchFamily="34" charset="0"/>
                        </a:rPr>
                        <a:t>ΕΝΤΕΡ</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1,815.00</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14,189.95</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8,446.32</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4,939.65</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20,439.00</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0.00</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70,401.00</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173,750.95</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179,887.04</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655,315.01</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545,919.11</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000000"/>
                          </a:solidFill>
                          <a:effectLst/>
                          <a:latin typeface="Calibri" panose="020F0502020204030204" pitchFamily="34" charset="0"/>
                        </a:rPr>
                        <a:t>1,675,103.03</a:t>
                      </a:r>
                    </a:p>
                  </a:txBody>
                  <a:tcPr marL="6544" marR="6544" marT="654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85999527"/>
                  </a:ext>
                </a:extLst>
              </a:tr>
              <a:tr h="229204">
                <a:tc>
                  <a:txBody>
                    <a:bodyPr/>
                    <a:lstStyle/>
                    <a:p>
                      <a:pPr algn="l" fontAlgn="b"/>
                      <a:r>
                        <a:rPr lang="el-GR" sz="900" b="1" i="0" u="none" strike="noStrike">
                          <a:solidFill>
                            <a:srgbClr val="000000"/>
                          </a:solidFill>
                          <a:effectLst/>
                          <a:latin typeface="Arial" panose="020B0604020202020204" pitchFamily="34" charset="0"/>
                        </a:rPr>
                        <a:t>ΠΕΡΦ</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0.00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50.40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0.00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0.00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2.27</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0.00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0.00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6,129.00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114.04</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1,251,849.34</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800" b="0" i="0" u="none" strike="noStrike">
                          <a:solidFill>
                            <a:srgbClr val="000000"/>
                          </a:solidFill>
                          <a:effectLst/>
                          <a:latin typeface="Arial" panose="020B0604020202020204" pitchFamily="34" charset="0"/>
                        </a:rPr>
                        <a:t>580,518.80</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900" b="1" i="0" u="none" strike="noStrike">
                          <a:solidFill>
                            <a:srgbClr val="000000"/>
                          </a:solidFill>
                          <a:effectLst/>
                          <a:latin typeface="Calibri" panose="020F0502020204030204" pitchFamily="34" charset="0"/>
                        </a:rPr>
                        <a:t>1,838,663.85</a:t>
                      </a:r>
                    </a:p>
                  </a:txBody>
                  <a:tcPr marL="6544" marR="6544" marT="654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897565540"/>
                  </a:ext>
                </a:extLst>
              </a:tr>
              <a:tr h="229204">
                <a:tc>
                  <a:txBody>
                    <a:bodyPr/>
                    <a:lstStyle/>
                    <a:p>
                      <a:pPr algn="l" fontAlgn="b"/>
                      <a:r>
                        <a:rPr lang="el-GR" sz="900" b="1" i="0" u="none" strike="noStrike">
                          <a:solidFill>
                            <a:srgbClr val="FFFFFF"/>
                          </a:solidFill>
                          <a:effectLst/>
                          <a:latin typeface="Arial" panose="020B0604020202020204" pitchFamily="34" charset="0"/>
                        </a:rPr>
                        <a:t>ΣΥΝΟΛΟ</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27,441,542.81</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3,549,400.79</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4,322,283.77</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13,625,473.24</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7,609,858.84</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1,390,522.73</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2,056,592.69</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12,307,830.13</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15,488,244.34</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64,515,806.37</a:t>
                      </a:r>
                    </a:p>
                  </a:txBody>
                  <a:tcPr marL="6544" marR="6544" marT="6544" marB="0" anchor="b">
                    <a:lnL>
                      <a:noFill/>
                    </a:lnL>
                    <a:lnR>
                      <a:noFill/>
                    </a:lnR>
                    <a:lnT>
                      <a:noFill/>
                    </a:lnT>
                    <a:lnB>
                      <a:noFill/>
                    </a:lnB>
                    <a:solidFill>
                      <a:srgbClr val="0070C0"/>
                    </a:solidFill>
                  </a:tcPr>
                </a:tc>
                <a:tc>
                  <a:txBody>
                    <a:bodyPr/>
                    <a:lstStyle/>
                    <a:p>
                      <a:pPr algn="r" fontAlgn="b"/>
                      <a:r>
                        <a:rPr lang="en-GB" sz="800" b="1" i="0" u="none" strike="noStrike">
                          <a:solidFill>
                            <a:srgbClr val="FFFFFF"/>
                          </a:solidFill>
                          <a:effectLst/>
                          <a:latin typeface="Arial" panose="020B0604020202020204" pitchFamily="34" charset="0"/>
                        </a:rPr>
                        <a:t>39,129,757.67</a:t>
                      </a:r>
                    </a:p>
                  </a:txBody>
                  <a:tcPr marL="6544" marR="6544" marT="6544" marB="0" anchor="b">
                    <a:lnL>
                      <a:noFill/>
                    </a:lnL>
                    <a:lnR>
                      <a:noFill/>
                    </a:lnR>
                    <a:lnT>
                      <a:noFill/>
                    </a:lnT>
                    <a:lnB>
                      <a:noFill/>
                    </a:lnB>
                    <a:solidFill>
                      <a:srgbClr val="0070C0"/>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extLst>
                  <a:ext uri="{0D108BD9-81ED-4DB2-BD59-A6C34878D82A}">
                    <a16:rowId xmlns="" xmlns:a16="http://schemas.microsoft.com/office/drawing/2014/main" val="1835976066"/>
                  </a:ext>
                </a:extLst>
              </a:tr>
              <a:tr h="229204">
                <a:tc gridSpan="2">
                  <a:txBody>
                    <a:bodyPr/>
                    <a:lstStyle/>
                    <a:p>
                      <a:pPr algn="l" fontAlgn="b"/>
                      <a:r>
                        <a:rPr lang="el-GR" sz="900" b="1" i="0" u="none" strike="noStrike">
                          <a:solidFill>
                            <a:srgbClr val="000000"/>
                          </a:solidFill>
                          <a:effectLst/>
                          <a:latin typeface="Arial" panose="020B0604020202020204" pitchFamily="34" charset="0"/>
                        </a:rPr>
                        <a:t>*Οργανωμένη Αγορά</a:t>
                      </a:r>
                    </a:p>
                  </a:txBody>
                  <a:tcPr marL="6544" marR="6544" marT="6544" marB="0" anchor="b">
                    <a:lnL>
                      <a:noFill/>
                    </a:lnL>
                    <a:lnR>
                      <a:noFill/>
                    </a:lnR>
                    <a:lnT>
                      <a:noFill/>
                    </a:lnT>
                    <a:lnB>
                      <a:noFill/>
                    </a:lnB>
                  </a:tcPr>
                </a:tc>
                <a:tc hMerge="1">
                  <a:txBody>
                    <a:bodyPr/>
                    <a:lstStyle/>
                    <a:p>
                      <a:endParaRPr lang="en-GB"/>
                    </a:p>
                  </a:txBody>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6544" marR="6544" marT="6544" marB="0" anchor="b">
                    <a:lnL>
                      <a:noFill/>
                    </a:lnL>
                    <a:lnR>
                      <a:noFill/>
                    </a:lnR>
                    <a:lnT>
                      <a:noFill/>
                    </a:lnT>
                    <a:lnB>
                      <a:noFill/>
                    </a:lnB>
                  </a:tcPr>
                </a:tc>
                <a:tc>
                  <a:txBody>
                    <a:bodyPr/>
                    <a:lstStyle/>
                    <a:p>
                      <a:pPr algn="l" fontAlgn="b"/>
                      <a:endParaRPr lang="en-GB" sz="900" b="0" i="0" u="none" strike="noStrike" dirty="0">
                        <a:solidFill>
                          <a:srgbClr val="000000"/>
                        </a:solidFill>
                        <a:effectLst/>
                        <a:latin typeface="Calibri" panose="020F0502020204030204" pitchFamily="34" charset="0"/>
                      </a:endParaRPr>
                    </a:p>
                  </a:txBody>
                  <a:tcPr marL="6544" marR="6544" marT="6544" marB="0" anchor="b">
                    <a:lnL>
                      <a:noFill/>
                    </a:lnL>
                    <a:lnR>
                      <a:noFill/>
                    </a:lnR>
                    <a:lnT>
                      <a:noFill/>
                    </a:lnT>
                    <a:lnB>
                      <a:noFill/>
                    </a:lnB>
                  </a:tcPr>
                </a:tc>
                <a:extLst>
                  <a:ext uri="{0D108BD9-81ED-4DB2-BD59-A6C34878D82A}">
                    <a16:rowId xmlns="" xmlns:a16="http://schemas.microsoft.com/office/drawing/2014/main" val="179766710"/>
                  </a:ext>
                </a:extLst>
              </a:tr>
            </a:tbl>
          </a:graphicData>
        </a:graphic>
      </p:graphicFrame>
    </p:spTree>
    <p:extLst>
      <p:ext uri="{BB962C8B-B14F-4D97-AF65-F5344CB8AC3E}">
        <p14:creationId xmlns:p14="http://schemas.microsoft.com/office/powerpoint/2010/main" val="2518515223"/>
      </p:ext>
    </p:extLst>
  </p:cSld>
  <p:clrMapOvr>
    <a:masterClrMapping/>
  </p:clrMapOvr>
</p:sld>
</file>

<file path=ppt/theme/theme1.xml><?xml version="1.0" encoding="utf-8"?>
<a:theme xmlns:a="http://schemas.openxmlformats.org/drawingml/2006/main" name="2010_05_25_HELEX_IR_Presentation_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0_05_25_HELEX_IR_Presentation__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19125"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19125"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010_05_25_HELEX_IR_Presentation_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_05_25_HELEX_IR_Presentation_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_05_25_HELEX_IR_Presentation_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_05_25_HELEX_IR_Presentation_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_05_25_HELEX_IR_Presentation_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_05_25_HELEX_IR_Presentation_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_05_25_HELEX_IR_Presentation_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_05_25_HELEX_IR_Presentation_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_05_25_HELEX_IR_Presentation_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_05_25_HELEX_IR_Presentation_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_05_25_HELEX_IR_Presentation_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_05_25_HELEX_IR_Presentation_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498f2868-5c8e-42be-8748-1dd57ec22400" origin="userSelected"/>
</file>

<file path=customXml/itemProps1.xml><?xml version="1.0" encoding="utf-8"?>
<ds:datastoreItem xmlns:ds="http://schemas.openxmlformats.org/officeDocument/2006/customXml" ds:itemID="{F5BC9055-3973-45B7-B898-047CD040E44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2010_05_25_HELEX_IR_Presentation__EN</Template>
  <TotalTime>46939</TotalTime>
  <Words>1192</Words>
  <Application>Microsoft Office PowerPoint</Application>
  <PresentationFormat>Προσαρμογή</PresentationFormat>
  <Paragraphs>729</Paragraphs>
  <Slides>20</Slides>
  <Notes>20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20</vt:i4>
      </vt:variant>
    </vt:vector>
  </HeadingPairs>
  <TitlesOfParts>
    <vt:vector size="28" baseType="lpstr">
      <vt:lpstr>Arial</vt:lpstr>
      <vt:lpstr>Calibri</vt:lpstr>
      <vt:lpstr>Calibri Light</vt:lpstr>
      <vt:lpstr>Courier New</vt:lpstr>
      <vt:lpstr>Times New Roman</vt:lpstr>
      <vt:lpstr>Verdana</vt:lpstr>
      <vt:lpstr>Wingdings</vt:lpstr>
      <vt:lpstr>2010_05_25_HELEX_IR_Presentation__EN</vt:lpstr>
      <vt:lpstr>Παρουσίαση του PowerPoint</vt:lpstr>
      <vt:lpstr>Εταιρίες Πληροφορικής</vt:lpstr>
      <vt:lpstr>Βασικές Πληροφορίες</vt:lpstr>
      <vt:lpstr>FTSE/ATHEX Τεχνολογία </vt:lpstr>
      <vt:lpstr>Κεφαλαιοποίηση (1)</vt:lpstr>
      <vt:lpstr>Κεφαλαιοποίηση (2)</vt:lpstr>
      <vt:lpstr>Όγκος Συναλλαγών (1)</vt:lpstr>
      <vt:lpstr>Όγκος Συναλλαγών (2)</vt:lpstr>
      <vt:lpstr>Αξία Συναλλαγών (1)</vt:lpstr>
      <vt:lpstr>Αξία Συναλλαγών (2)</vt:lpstr>
      <vt:lpstr>Αξία Συναλλαγών (3)</vt:lpstr>
      <vt:lpstr>Στοιχεία Οικονομικών Επιδόσεων (1)</vt:lpstr>
      <vt:lpstr>Στοιχεία Οικονομικών Επιδόσεων (2)</vt:lpstr>
      <vt:lpstr>Στοιχεία Οικονομικών Επιδόσεων (3)</vt:lpstr>
      <vt:lpstr>Στοιχεία Οικονομικών Επιδόσεων (4)</vt:lpstr>
      <vt:lpstr>Στοιχεία Οικονομικών Επιδόσεων (5)</vt:lpstr>
      <vt:lpstr>Στοιχεία Οικονομικών Επιδόσεων (6)</vt:lpstr>
      <vt:lpstr>Στοιχεία Οικονομικών Επιδόσεων (7)</vt:lpstr>
      <vt:lpstr>Στοιχεία Οικονομικών Επιδόσεων (8)</vt:lpstr>
      <vt:lpstr>Στοιχεία Επικοινωνίας</vt:lpstr>
    </vt:vector>
  </TitlesOfParts>
  <Company>CSD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creator>HELEX Group</dc:creator>
  <cp:lastModifiedBy>User 16</cp:lastModifiedBy>
  <cp:revision>2357</cp:revision>
  <cp:lastPrinted>2020-06-30T20:06:14Z</cp:lastPrinted>
  <dcterms:created xsi:type="dcterms:W3CDTF">2010-06-01T07:40:50Z</dcterms:created>
  <dcterms:modified xsi:type="dcterms:W3CDTF">2020-07-17T12:21:45Z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993bd482-52ab-4caf-a2f1-d1c1942bdf55</vt:lpwstr>
  </property>
  <property fmtid="{D5CDD505-2E9C-101B-9397-08002B2CF9AE}" pid="3" name="bjSaver">
    <vt:lpwstr>+pELWUhlz16l3a9n98E3SLiGXmFIzkXB</vt:lpwstr>
  </property>
</Properties>
</file>